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61" r:id="rId3"/>
    <p:sldId id="262" r:id="rId4"/>
    <p:sldId id="257" r:id="rId5"/>
    <p:sldId id="275" r:id="rId6"/>
    <p:sldId id="281" r:id="rId7"/>
    <p:sldId id="274" r:id="rId8"/>
    <p:sldId id="276" r:id="rId9"/>
    <p:sldId id="259" r:id="rId10"/>
    <p:sldId id="260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87719-5202-4A6A-9680-C083DB52B633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E488-5EB0-4D40-8887-0E4B157234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020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4FE488-5EB0-4D40-8887-0E4B157234DA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310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8802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97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59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09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46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46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35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43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3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72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44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38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0.png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Dimensionamento de blocos de coroamento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6E901B-F476-40AC-A4CC-C410EC21A9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27448" y="620688"/>
                <a:ext cx="8928992" cy="5780112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1,05× 876 </a:t>
                </a:r>
                <a:r>
                  <a:rPr lang="pt-BR" dirty="0" err="1"/>
                  <a:t>kN</a:t>
                </a:r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919,8 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250 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</a:rPr>
                      <m:t>?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6E901B-F476-40AC-A4CC-C410EC21A9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7448" y="620688"/>
                <a:ext cx="8928992" cy="5780112"/>
              </a:xfrm>
              <a:blipFill>
                <a:blip r:embed="rId2"/>
                <a:stretch>
                  <a:fillRect l="-614" t="-84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520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F747FD-BFAF-4C3C-96EF-E5B20DF7D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548680"/>
            <a:ext cx="8689776" cy="585212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Distância entre as estacas:</a:t>
            </a:r>
          </a:p>
          <a:p>
            <a:endParaRPr lang="pt-BR" dirty="0"/>
          </a:p>
          <a:p>
            <a:r>
              <a:rPr lang="pt-BR" dirty="0"/>
              <a:t>Como trata-se de estacas escavadas que possuem diâmetro de 40 cm então: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L = 3 Ø</a:t>
            </a:r>
          </a:p>
          <a:p>
            <a:r>
              <a:rPr lang="pt-BR" dirty="0"/>
              <a:t>L = 3 x 40 cm = ? cm 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L = distância entre pilares de eixo a eixo</a:t>
            </a:r>
          </a:p>
          <a:p>
            <a:r>
              <a:rPr lang="pt-BR" dirty="0"/>
              <a:t>Ø = diâmetro da estaca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ACD137B-CD16-42E2-AE26-80EF6CCEE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0934" y="1817896"/>
            <a:ext cx="4041610" cy="355532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76CCF1D-607F-4BDA-AC68-E8716BBFE7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264" y="1988840"/>
            <a:ext cx="5591578" cy="100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1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82808D-5F0C-4136-84B5-0B958A0AE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32656"/>
            <a:ext cx="7620000" cy="6068144"/>
          </a:xfrm>
        </p:spPr>
        <p:txBody>
          <a:bodyPr/>
          <a:lstStyle/>
          <a:p>
            <a:r>
              <a:rPr lang="pt-BR" dirty="0"/>
              <a:t>Para definição da geometria do bloco de coroamento:</a:t>
            </a:r>
          </a:p>
          <a:p>
            <a:endParaRPr lang="pt-BR" dirty="0"/>
          </a:p>
          <a:p>
            <a:r>
              <a:rPr lang="pt-BR" dirty="0"/>
              <a:t>a = ? cm</a:t>
            </a:r>
          </a:p>
          <a:p>
            <a:endParaRPr lang="pt-BR" dirty="0"/>
          </a:p>
          <a:p>
            <a:r>
              <a:rPr lang="pt-BR" dirty="0"/>
              <a:t>OBS.: </a:t>
            </a:r>
            <a:r>
              <a:rPr lang="pt-BR" b="1" dirty="0"/>
              <a:t>S</a:t>
            </a:r>
            <a:r>
              <a:rPr lang="pt-BR" dirty="0"/>
              <a:t> não pode ser inferior a 15 cm</a:t>
            </a:r>
          </a:p>
          <a:p>
            <a:r>
              <a:rPr lang="pt-BR" b="1" dirty="0"/>
              <a:t>L </a:t>
            </a:r>
            <a:r>
              <a:rPr lang="pt-BR" dirty="0"/>
              <a:t>é a distância entre estacas de eixo a eixo.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7AEFA1F5-B301-4FF6-A21F-7AF68D973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037" y="3267075"/>
            <a:ext cx="356235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91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D586370-5CCE-4E3F-B58F-1BC77D2C73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30 </a:t>
                </a:r>
                <a:r>
                  <a:rPr lang="pt-BR" dirty="0" err="1"/>
                  <a:t>kN.m</a:t>
                </a:r>
                <a:r>
                  <a:rPr lang="pt-BR" dirty="0"/>
                  <a:t> e </a:t>
                </a:r>
                <a:r>
                  <a:rPr lang="pt-BR" dirty="0" err="1"/>
                  <a:t>My</a:t>
                </a:r>
                <a:r>
                  <a:rPr lang="pt-BR" dirty="0"/>
                  <a:t> =40 </a:t>
                </a:r>
                <a:r>
                  <a:rPr lang="pt-BR" dirty="0" err="1"/>
                  <a:t>kN.m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My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𝑀𝑦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1,20 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r>
                  <a:rPr lang="pt-BR" dirty="0"/>
                  <a:t>para duas estacas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Para cada estaca haverá um acréscimo de 33,3/2 = ?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D586370-5CCE-4E3F-B58F-1BC77D2C73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 rotWithShape="0">
                <a:blip r:embed="rId2"/>
                <a:stretch>
                  <a:fillRect l="-127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F9EF1726-2B9D-41DD-8FAA-919F7E5AD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52" y="2636913"/>
            <a:ext cx="2379012" cy="269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71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A200C01D-9350-406F-9DBE-D972CAE0AE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dirty="0"/>
                          <m:t>918,8 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+16,7= ?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250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00C01D-9350-406F-9DBE-D972CAE0AE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457200"/>
                <a:ext cx="9361040" cy="5924128"/>
              </a:xfrm>
              <a:blipFill rotWithShape="0">
                <a:blip r:embed="rId2"/>
                <a:stretch>
                  <a:fillRect l="-130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1176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929BF16-451F-43DA-B38D-6E65A50D24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= ?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929BF16-451F-43DA-B38D-6E65A50D24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>
                <a:blip r:embed="rId2"/>
                <a:stretch>
                  <a:fillRect l="-160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0868B112-5AAC-4F94-9E1E-2880F82BF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96" y="1484784"/>
            <a:ext cx="4041610" cy="35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89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0C90FC3F-E8CE-449C-8B04-FD49F78F1F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</p:spPr>
            <p:txBody>
              <a:bodyPr/>
              <a:lstStyle/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4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am</a:t>
                </a:r>
                <a:r>
                  <a:rPr lang="pt-BR" dirty="0"/>
                  <a:t> = h/2 =&gt; </a:t>
                </a:r>
                <a:r>
                  <a:rPr lang="pt-BR" dirty="0" err="1"/>
                  <a:t>am</a:t>
                </a:r>
                <a:r>
                  <a:rPr lang="pt-BR" dirty="0"/>
                  <a:t> = 55/2 = ? cm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400" dirty="0" err="1"/>
                  <a:t>tg</a:t>
                </a:r>
                <a:r>
                  <a:rPr lang="pt-BR" sz="2400" dirty="0"/>
                  <a:t> 45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2400" dirty="0"/>
                  <a:t> =&gt; d = ? cm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C90FC3F-E8CE-449C-8B04-FD49F78F1F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  <a:blipFill rotWithShape="0">
                <a:blip r:embed="rId2"/>
                <a:stretch>
                  <a:fillRect l="-160" t="-7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072FB187-0F8B-45E3-A8FC-AA7E9DDB7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2676934"/>
            <a:ext cx="2849852" cy="130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66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6E9E3EA-DB47-4C72-A764-79B8BB25B0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476672"/>
                <a:ext cx="7620000" cy="592412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BR" dirty="0"/>
                  <a:t>Onde </a:t>
                </a:r>
                <a:r>
                  <a:rPr lang="pt-BR" dirty="0" err="1"/>
                  <a:t>am</a:t>
                </a:r>
                <a:r>
                  <a:rPr lang="pt-BR" dirty="0"/>
                  <a:t> = h/2 =&gt; </a:t>
                </a:r>
                <a:r>
                  <a:rPr lang="pt-BR" dirty="0" err="1"/>
                  <a:t>am</a:t>
                </a:r>
                <a:r>
                  <a:rPr lang="pt-BR" dirty="0"/>
                  <a:t> = 55/2 = ? cm</a:t>
                </a:r>
              </a:p>
              <a:p>
                <a:endParaRPr lang="pt-BR" dirty="0"/>
              </a:p>
              <a:p>
                <a:r>
                  <a:rPr lang="pt-BR" sz="2000" dirty="0" err="1"/>
                  <a:t>tg</a:t>
                </a:r>
                <a:r>
                  <a:rPr lang="pt-BR" sz="2000" dirty="0"/>
                  <a:t>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2000" dirty="0"/>
                  <a:t> =&gt; d = ? cm</a:t>
                </a:r>
              </a:p>
              <a:p>
                <a:endParaRPr lang="pt-BR" sz="2600" dirty="0"/>
              </a:p>
              <a:p>
                <a:endParaRPr lang="pt-BR" sz="2600" dirty="0"/>
              </a:p>
              <a:p>
                <a:r>
                  <a:rPr lang="pt-BR" dirty="0"/>
                  <a:t>? cm &lt; d &lt; ? cm </a:t>
                </a:r>
              </a:p>
              <a:p>
                <a:endParaRPr lang="pt-BR" sz="2600" dirty="0"/>
              </a:p>
              <a:p>
                <a:r>
                  <a:rPr lang="pt-BR" dirty="0"/>
                  <a:t>Mas h = d + d’</a:t>
                </a:r>
              </a:p>
              <a:p>
                <a:endParaRPr lang="pt-BR" dirty="0"/>
              </a:p>
              <a:p>
                <a:r>
                  <a:rPr lang="pt-BR" dirty="0"/>
                  <a:t>Considerando d’ = 5 cm</a:t>
                </a:r>
              </a:p>
              <a:p>
                <a:endParaRPr lang="pt-BR" dirty="0"/>
              </a:p>
              <a:p>
                <a:r>
                  <a:rPr lang="pt-BR" dirty="0"/>
                  <a:t>? cm &lt; h &lt; ? cm </a:t>
                </a:r>
              </a:p>
              <a:p>
                <a:endParaRPr lang="pt-BR" sz="2600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6E9E3EA-DB47-4C72-A764-79B8BB25B0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476672"/>
                <a:ext cx="7620000" cy="5924128"/>
              </a:xfrm>
              <a:blipFill>
                <a:blip r:embed="rId2"/>
                <a:stretch>
                  <a:fillRect l="-320" t="-123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506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C8C63AE-0EE1-4CCE-ABBC-4D851B6056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14364" y="692696"/>
                <a:ext cx="8363272" cy="570810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BR" dirty="0"/>
                  <a:t>Analisando os intervalos obtidos, será adotado </a:t>
                </a:r>
              </a:p>
              <a:p>
                <a:r>
                  <a:rPr lang="pt-BR" dirty="0"/>
                  <a:t>? cm &lt; d &lt; ? cm </a:t>
                </a:r>
              </a:p>
              <a:p>
                <a:r>
                  <a:rPr lang="pt-BR" dirty="0"/>
                  <a:t>? cm &lt; h &lt; ? cm </a:t>
                </a:r>
              </a:p>
              <a:p>
                <a:endParaRPr lang="pt-BR" dirty="0"/>
              </a:p>
              <a:p>
                <a:r>
                  <a:rPr lang="pt-BR" dirty="0"/>
                  <a:t>h = ? cm ; </a:t>
                </a:r>
              </a:p>
              <a:p>
                <a:r>
                  <a:rPr lang="pt-BR" dirty="0"/>
                  <a:t>d = ? cm </a:t>
                </a:r>
              </a:p>
              <a:p>
                <a:endParaRPr lang="pt-BR" dirty="0"/>
              </a:p>
              <a:p>
                <a:r>
                  <a:rPr lang="pt-BR" dirty="0"/>
                  <a:t>Recalculando o ângulo de inclinação das bielas: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tg</a:t>
                </a:r>
                <a:r>
                  <a:rPr lang="pt-BR" dirty="0"/>
                  <a:t> </a:t>
                </a:r>
                <a:r>
                  <a:rPr lang="el-GR" dirty="0"/>
                  <a:t>θ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107</m:t>
                        </m:r>
                      </m:num>
                      <m:den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dirty="0"/>
                  <a:t> =&gt; </a:t>
                </a:r>
                <a:r>
                  <a:rPr lang="el-GR" dirty="0"/>
                  <a:t>θ = </a:t>
                </a:r>
                <a:r>
                  <a:rPr lang="pt-BR" dirty="0"/>
                  <a:t>?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C8C63AE-0EE1-4CCE-ABBC-4D851B6056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4364" y="692696"/>
                <a:ext cx="8363272" cy="5708104"/>
              </a:xfrm>
              <a:blipFill rotWithShape="0">
                <a:blip r:embed="rId2"/>
                <a:stretch>
                  <a:fillRect l="-146" t="-13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3336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6235382-A4FA-4C2C-A00C-9FF6796E6F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ao pilar: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246,4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Ap</a:t>
                </a:r>
                <a:r>
                  <a:rPr lang="pt-BR" dirty="0"/>
                  <a:t> = 25 x 40 = 1000 cm²</a:t>
                </a:r>
              </a:p>
              <a:p>
                <a:endParaRPr lang="pt-BR" dirty="0"/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246,4 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  <m:r>
                          <a:rPr lang="pt-BR" sz="2400" i="1">
                            <a:latin typeface="Cambria Math"/>
                          </a:rPr>
                          <m:t>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54,92</m:t>
                        </m:r>
                      </m:den>
                    </m:f>
                  </m:oMath>
                </a14:m>
                <a:r>
                  <a:rPr lang="pt-BR" dirty="0"/>
                  <a:t> =  1,47 </a:t>
                </a:r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𝑓𝑐𝑘</m:t>
                        </m:r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</m:oMath>
                </a14:m>
                <a:endParaRPr lang="pt-BR" sz="2400" dirty="0">
                  <a:solidFill>
                    <a:srgbClr val="FF0000"/>
                  </a:solidFill>
                </a:endParaRPr>
              </a:p>
              <a:p>
                <a:endParaRPr lang="pt-BR" sz="2400" dirty="0">
                  <a:solidFill>
                    <a:srgbClr val="FF0000"/>
                  </a:solidFill>
                </a:endParaRPr>
              </a:p>
              <a:p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3,0 KN/cm²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6235382-A4FA-4C2C-A00C-9FF6796E6F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  <a:blipFill>
                <a:blip r:embed="rId2"/>
                <a:stretch>
                  <a:fillRect l="-421" t="-139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A89798B-E42B-418D-9295-E5301EF9C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744" y="2420888"/>
            <a:ext cx="2087636" cy="92429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DB42E8A-174A-4B08-8549-F4E92495C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1564" y="398835"/>
            <a:ext cx="2379012" cy="269553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A3504E4-1010-4931-BA94-4DD0D20B5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2224" y="3583533"/>
            <a:ext cx="3359696" cy="295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45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09AAE-A763-46A5-82D3-11239D00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Blocos de coroamento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F05A80-68CF-466F-B7DF-03D755314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são blocos de coroamento?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CAA664-C93C-4735-A7F2-0D9B1BF4F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508" y="2699789"/>
            <a:ext cx="3456384" cy="367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9A90F39C-13E1-4DAB-A9EA-46E1CC838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406" y="3388258"/>
            <a:ext cx="3096344" cy="268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150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2F13991B-AE12-47DD-BBAF-28ECE609AA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à estaca: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246,4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diâmetro da estaca = </a:t>
                </a:r>
                <a:r>
                  <a:rPr lang="pt-BR" b="1" dirty="0"/>
                  <a:t>40 cm</a:t>
                </a:r>
              </a:p>
              <a:p>
                <a:r>
                  <a:rPr lang="pt-BR" dirty="0" err="1"/>
                  <a:t>Ae</a:t>
                </a:r>
                <a:r>
                  <a:rPr lang="pt-BR" dirty="0"/>
                  <a:t> = 1256,64 cm²</a:t>
                </a:r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</a:t>
                </a:r>
                <a14:m>
                  <m:oMath xmlns:m="http://schemas.openxmlformats.org/officeDocument/2006/math">
                    <m:r>
                      <a:rPr lang="pt-BR" sz="20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246,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1256,64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pt-BR" sz="2000" b="0" i="0" smtClean="0">
                            <a:latin typeface="Cambria Math" panose="02040503050406030204" pitchFamily="18" charset="0"/>
                          </a:rPr>
                          <m:t>54,92</m:t>
                        </m:r>
                        <m:r>
                          <m:rPr>
                            <m:nor/>
                          </m:rPr>
                          <a:rPr lang="pt-BR" sz="2000" b="0" i="0" smtClean="0">
                            <a:latin typeface="Cambria Math" panose="02040503050406030204" pitchFamily="18" charset="0"/>
                          </a:rPr>
                          <m:t>°</m:t>
                        </m:r>
                      </m:den>
                    </m:f>
                    <m:r>
                      <a:rPr lang="pt-BR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0,29</m:t>
                    </m:r>
                    <m:r>
                      <a:rPr lang="pt-BR" sz="2000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   </a:t>
                </a:r>
                <a:r>
                  <a:rPr lang="el-GR" sz="2400" dirty="0">
                    <a:solidFill>
                      <a:srgbClr val="FF0000"/>
                    </a:solidFill>
                  </a:rPr>
                  <a:t>0,85 . </a:t>
                </a:r>
                <a:r>
                  <a:rPr lang="pt-BR" sz="2400" dirty="0" err="1">
                    <a:solidFill>
                      <a:srgbClr val="FF0000"/>
                    </a:solidFill>
                  </a:rPr>
                  <a:t>fck</a:t>
                </a:r>
                <a:r>
                  <a:rPr lang="pt-BR" sz="2400" dirty="0">
                    <a:solidFill>
                      <a:srgbClr val="FF0000"/>
                    </a:solidFill>
                  </a:rPr>
                  <a:t>/1,4 </a:t>
                </a:r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2F13991B-AE12-47DD-BBAF-28ECE609AA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  <a:blipFill>
                <a:blip r:embed="rId2"/>
                <a:stretch>
                  <a:fillRect l="-482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53DA52E2-13C7-4E75-962E-31C7CB33D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2739777"/>
            <a:ext cx="2313409" cy="90524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2ABE2B9-2BD5-4B7D-A1E7-6298A7265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9900" y="1484784"/>
            <a:ext cx="2379012" cy="26955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4DA6411-8677-4B25-B291-9AF82999A6A3}"/>
                  </a:ext>
                </a:extLst>
              </p:cNvPr>
              <p:cNvSpPr txBox="1"/>
              <p:nvPr/>
            </p:nvSpPr>
            <p:spPr>
              <a:xfrm>
                <a:off x="2207568" y="5949280"/>
                <a:ext cx="5976664" cy="6215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dirty="0">
                    <a:solidFill>
                      <a:srgbClr val="FF0000"/>
                    </a:solidFill>
                  </a:rPr>
                  <a:t>0,85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1,21 KN/cm²</a:t>
                </a:r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4DA6411-8677-4B25-B291-9AF82999A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68" y="5949280"/>
                <a:ext cx="5976664" cy="621580"/>
              </a:xfrm>
              <a:prstGeom prst="rect">
                <a:avLst/>
              </a:prstGeom>
              <a:blipFill>
                <a:blip r:embed="rId5"/>
                <a:stretch>
                  <a:fillRect l="-81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7432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4F34514-ACFD-475A-9431-DDDF8A7952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/>
              <a:lstStyle/>
              <a:p>
                <a:r>
                  <a:rPr lang="pt-BR" dirty="0"/>
                  <a:t>Armaduras principais de tração: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am</a:t>
                </a:r>
                <a:r>
                  <a:rPr lang="pt-BR" dirty="0"/>
                  <a:t> = h/2 = 55/2 = 27,5 cm</a:t>
                </a:r>
              </a:p>
              <a:p>
                <a:r>
                  <a:rPr lang="pt-BR" dirty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246,4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107</m:t>
                        </m:r>
                      </m:den>
                    </m:f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120</m:t>
                            </m:r>
                            <m:rad>
                              <m:radPr>
                                <m:degHide m:val="on"/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27,5</m:t>
                        </m:r>
                      </m:e>
                    </m:d>
                  </m:oMath>
                </a14:m>
                <a:r>
                  <a:rPr lang="pt-BR" dirty="0"/>
                  <a:t> = ? </a:t>
                </a:r>
                <a:r>
                  <a:rPr lang="pt-BR" dirty="0" err="1"/>
                  <a:t>kN</a:t>
                </a:r>
                <a:r>
                  <a:rPr lang="pt-BR" dirty="0"/>
                  <a:t> </a:t>
                </a:r>
              </a:p>
              <a:p>
                <a:endParaRPr lang="pt-BR" dirty="0"/>
              </a:p>
              <a:p>
                <a:r>
                  <a:rPr lang="pt-BR" dirty="0"/>
                  <a:t>As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𝑓𝑦𝑑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43,48</m:t>
                        </m:r>
                      </m:den>
                    </m:f>
                  </m:oMath>
                </a14:m>
                <a:r>
                  <a:rPr lang="pt-BR" dirty="0"/>
                  <a:t> = ? cm²</a:t>
                </a:r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fyd</a:t>
                </a:r>
                <a:r>
                  <a:rPr lang="pt-BR" dirty="0"/>
                  <a:t> = 50/1,15 = 43,48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4F34514-ACFD-475A-9431-DDDF8A7952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 rotWithShape="0">
                <a:blip r:embed="rId2"/>
                <a:stretch>
                  <a:fillRect l="-160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m 5">
            <a:extLst>
              <a:ext uri="{FF2B5EF4-FFF2-40B4-BE49-F238E27FC236}">
                <a16:creationId xmlns:a16="http://schemas.microsoft.com/office/drawing/2014/main" id="{4238F5ED-E57D-4B7B-A47E-C9F1E59FCC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7" t="6306" r="2147" b="7925"/>
          <a:stretch/>
        </p:blipFill>
        <p:spPr>
          <a:xfrm>
            <a:off x="4653566" y="1772816"/>
            <a:ext cx="2884868" cy="86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82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0C02964-69C9-495B-9305-ADDC245786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43472" y="476672"/>
                <a:ext cx="9577064" cy="638132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Armadura de suspensão:</a:t>
                </a:r>
              </a:p>
              <a:p>
                <a:r>
                  <a:rPr lang="pt-BR" dirty="0"/>
                  <a:t>A armadura de suspensão evita o surgimento de fissuras na região entre as estacas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Onde:</a:t>
                </a:r>
              </a:p>
              <a:p>
                <a:r>
                  <a:rPr lang="pt-BR" dirty="0"/>
                  <a:t>P = carga do pilar</a:t>
                </a:r>
              </a:p>
              <a:p>
                <a:r>
                  <a:rPr lang="pt-BR" dirty="0"/>
                  <a:t>n = Número de estacas</a:t>
                </a:r>
              </a:p>
              <a:p>
                <a:r>
                  <a:rPr lang="pt-BR" dirty="0" err="1"/>
                  <a:t>fyd</a:t>
                </a:r>
                <a:r>
                  <a:rPr lang="pt-BR" dirty="0"/>
                  <a:t> = 50/1,15</a:t>
                </a:r>
              </a:p>
              <a:p>
                <a:endParaRPr lang="pt-BR" sz="2300" dirty="0"/>
              </a:p>
              <a:p>
                <a:pPr marL="0" indent="0">
                  <a:buNone/>
                </a:pPr>
                <a:r>
                  <a:rPr lang="pt-BR" sz="2300" dirty="0" err="1"/>
                  <a:t>Asusp</a:t>
                </a:r>
                <a:r>
                  <a:rPr lang="pt-BR" sz="23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876 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1,4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1,05</m:t>
                        </m:r>
                      </m:num>
                      <m:den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1,5 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4 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  <m:t>50</m:t>
                            </m:r>
                          </m:num>
                          <m:den>
                            <m:r>
                              <a:rPr lang="pt-BR" sz="2300" b="0" i="1" smtClean="0">
                                <a:latin typeface="Cambria Math" panose="02040503050406030204" pitchFamily="18" charset="0"/>
                              </a:rPr>
                              <m:t>1,15</m:t>
                            </m:r>
                          </m:den>
                        </m:f>
                        <m:r>
                          <a:rPr lang="pt-BR" sz="23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sz="2300" dirty="0"/>
                  <a:t> = &gt; </a:t>
                </a:r>
                <a:r>
                  <a:rPr lang="pt-BR" sz="2300" dirty="0" err="1"/>
                  <a:t>Asusp</a:t>
                </a:r>
                <a:r>
                  <a:rPr lang="pt-BR" sz="2300" dirty="0"/>
                  <a:t> = ? cm²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0C02964-69C9-495B-9305-ADDC245786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3472" y="476672"/>
                <a:ext cx="9577064" cy="6381328"/>
              </a:xfrm>
              <a:blipFill rotWithShape="0">
                <a:blip r:embed="rId2"/>
                <a:stretch>
                  <a:fillRect l="-891" t="-66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48AB3940-C990-45DB-B711-1C72D83A6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880" y="1700808"/>
            <a:ext cx="2496277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721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DFF3AD-EB83-4521-8791-535056352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48680"/>
            <a:ext cx="9370632" cy="5631457"/>
          </a:xfrm>
        </p:spPr>
        <p:txBody>
          <a:bodyPr/>
          <a:lstStyle/>
          <a:p>
            <a:r>
              <a:rPr lang="pt-BR" dirty="0"/>
              <a:t>Armadura de pele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b = menor lado do bloco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 err="1"/>
              <a:t>Asl</a:t>
            </a:r>
            <a:r>
              <a:rPr lang="pt-BR" dirty="0"/>
              <a:t> = 0,001 x 190 x 112 = ? cm²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4EBCF6E-780B-4796-9F86-9B1B46E45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68" y="1916832"/>
            <a:ext cx="2731388" cy="72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2B465-D4E5-4C8C-9F4A-0A408163F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Distância entre as estacas</a:t>
            </a: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id="{DDE10F5F-EEA2-4CC1-A803-4AF975A9F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538" y="1556793"/>
            <a:ext cx="4505325" cy="2714625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2AC27633-9FC2-47D1-B544-71914FFD9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578669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80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E3698-846D-4E95-9AEF-E1F5A897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 das bielas e tirantes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4825B26B-9482-45F6-ABF2-9A33922C6D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814" t="28301" r="27961" b="40362"/>
          <a:stretch/>
        </p:blipFill>
        <p:spPr>
          <a:xfrm>
            <a:off x="1487487" y="2132856"/>
            <a:ext cx="8690557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0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DA8D7-E983-4CB2-BEAE-EF26651A9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 sobre 2 estacas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C2A49F5-E580-4345-8A7A-BA5CFB5C00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07" t="23900" r="27366" b="37016"/>
          <a:stretch/>
        </p:blipFill>
        <p:spPr>
          <a:xfrm>
            <a:off x="2844298" y="2492896"/>
            <a:ext cx="6120680" cy="2922132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8D373A83-E53C-4398-B823-C37D0C69728A}"/>
              </a:ext>
            </a:extLst>
          </p:cNvPr>
          <p:cNvSpPr/>
          <p:nvPr/>
        </p:nvSpPr>
        <p:spPr>
          <a:xfrm>
            <a:off x="6982372" y="5624582"/>
            <a:ext cx="1995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6DEB397-7823-48F7-8867-0AE5204D9A47}"/>
              </a:ext>
            </a:extLst>
          </p:cNvPr>
          <p:cNvSpPr txBox="1"/>
          <p:nvPr/>
        </p:nvSpPr>
        <p:spPr>
          <a:xfrm>
            <a:off x="1241736" y="1843502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Ângulo de inclinação da biela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F1A16D2-7CA4-4934-9042-9637D4A93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264" y="5624582"/>
            <a:ext cx="1908365" cy="116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791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EEC2A-FCDC-4B80-AEB5-57B62C0B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Bloco sobre 3 estacas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F73DE5-D3D4-44CA-A2FF-F10355EB9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Ângulo de inclinação da biela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D3852ED-D6BD-4783-8FA7-446B6B5D4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276872"/>
            <a:ext cx="5761484" cy="263913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79526E7-205C-4502-A09E-365B143F9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648" y="5582801"/>
            <a:ext cx="1961790" cy="90943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64A035D3-743E-4DBC-A54C-C3D03E72A5F1}"/>
              </a:ext>
            </a:extLst>
          </p:cNvPr>
          <p:cNvSpPr/>
          <p:nvPr/>
        </p:nvSpPr>
        <p:spPr>
          <a:xfrm>
            <a:off x="6888088" y="5187053"/>
            <a:ext cx="1995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E251CFF-57CF-42EE-A3E0-B9B3ACA5C96B}"/>
              </a:ext>
            </a:extLst>
          </p:cNvPr>
          <p:cNvSpPr txBox="1"/>
          <p:nvPr/>
        </p:nvSpPr>
        <p:spPr>
          <a:xfrm>
            <a:off x="4655840" y="6211669"/>
            <a:ext cx="610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am</a:t>
            </a:r>
            <a:r>
              <a:rPr lang="pt-BR" sz="18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pt-BR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hadt</a:t>
            </a:r>
            <a:r>
              <a:rPr lang="pt-BR" sz="1800" dirty="0">
                <a:solidFill>
                  <a:srgbClr val="000000"/>
                </a:solidFill>
                <a:latin typeface="Calibri" panose="020F0502020204030204" pitchFamily="34" charset="0"/>
              </a:rPr>
              <a:t>/2</a:t>
            </a:r>
          </a:p>
          <a:p>
            <a:endParaRPr lang="pt-BR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5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B81DB-7455-4C4F-8A1F-3BFAC781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80" y="705717"/>
            <a:ext cx="7620000" cy="1143000"/>
          </a:xfrm>
        </p:spPr>
        <p:txBody>
          <a:bodyPr>
            <a:normAutofit fontScale="90000"/>
          </a:bodyPr>
          <a:lstStyle/>
          <a:p>
            <a:br>
              <a:rPr lang="pt-BR" sz="4800" dirty="0"/>
            </a:br>
            <a:br>
              <a:rPr lang="pt-BR" sz="4800" dirty="0"/>
            </a:br>
            <a:r>
              <a:rPr lang="pt-BR" sz="4800" dirty="0"/>
              <a:t>Bloco sobre 4 estacas</a:t>
            </a:r>
            <a:br>
              <a:rPr lang="pt-BR" sz="4800" u="sng" dirty="0"/>
            </a:b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B0DD130-985A-4B54-94FE-F4EC0F2F6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05" t="33935" r="28158" b="26692"/>
          <a:stretch/>
        </p:blipFill>
        <p:spPr>
          <a:xfrm>
            <a:off x="2639616" y="2132856"/>
            <a:ext cx="6615964" cy="325185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3E045B28-EDCA-4F12-BC45-6812107AE0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36" t="6584" r="6847" b="3433"/>
          <a:stretch/>
        </p:blipFill>
        <p:spPr>
          <a:xfrm>
            <a:off x="3215681" y="5613292"/>
            <a:ext cx="2228045" cy="1056068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DCC45DE9-FEA7-43D2-833F-A5E46D13F254}"/>
              </a:ext>
            </a:extLst>
          </p:cNvPr>
          <p:cNvSpPr/>
          <p:nvPr/>
        </p:nvSpPr>
        <p:spPr>
          <a:xfrm>
            <a:off x="6384032" y="5701176"/>
            <a:ext cx="19953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pt-B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am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pt-BR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hadt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/2)</a:t>
            </a:r>
          </a:p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45°&lt; </a:t>
            </a:r>
            <a:r>
              <a:rPr lang="el-G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θ</a:t>
            </a:r>
            <a:r>
              <a:rPr lang="pt-BR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&lt;</a:t>
            </a:r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55° 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7E3698B-123A-4D17-8D6E-81B722CC6768}"/>
              </a:ext>
            </a:extLst>
          </p:cNvPr>
          <p:cNvSpPr txBox="1"/>
          <p:nvPr/>
        </p:nvSpPr>
        <p:spPr>
          <a:xfrm>
            <a:off x="1415480" y="1631724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Ângulo de inclinação da biela</a:t>
            </a:r>
          </a:p>
        </p:txBody>
      </p:sp>
    </p:spTree>
    <p:extLst>
      <p:ext uri="{BB962C8B-B14F-4D97-AF65-F5344CB8AC3E}">
        <p14:creationId xmlns:p14="http://schemas.microsoft.com/office/powerpoint/2010/main" val="1672592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C4081-EA73-4E0F-B7C8-34F9A6A67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 das armaduras principais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B670050D-DD09-451A-BF5C-2826A997508F}"/>
              </a:ext>
            </a:extLst>
          </p:cNvPr>
          <p:cNvSpPr txBox="1">
            <a:spLocks/>
          </p:cNvSpPr>
          <p:nvPr/>
        </p:nvSpPr>
        <p:spPr>
          <a:xfrm>
            <a:off x="1261872" y="1844824"/>
            <a:ext cx="8794568" cy="4608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1800" b="1" dirty="0"/>
              <a:t>Tração na armadura principal</a:t>
            </a:r>
          </a:p>
          <a:p>
            <a:endParaRPr lang="pt-BR" sz="1800" b="1" dirty="0"/>
          </a:p>
          <a:p>
            <a:r>
              <a:rPr lang="pt-BR" sz="1800" b="1" dirty="0"/>
              <a:t>Bloco sobre 2 estacas</a:t>
            </a:r>
          </a:p>
          <a:p>
            <a:endParaRPr lang="pt-BR" sz="1800" dirty="0"/>
          </a:p>
          <a:p>
            <a:endParaRPr lang="pt-BR" sz="1800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r>
              <a:rPr lang="pt-BR" sz="1800" b="1" dirty="0"/>
              <a:t>Blocos sobre 3 ou mais estacas</a:t>
            </a:r>
            <a:endParaRPr lang="pt-BR" sz="1800" u="sng" dirty="0"/>
          </a:p>
          <a:p>
            <a:endParaRPr lang="pt-BR" sz="1800" u="sng" dirty="0"/>
          </a:p>
          <a:p>
            <a:endParaRPr lang="pt-BR" sz="1800" u="sng" dirty="0"/>
          </a:p>
          <a:p>
            <a:endParaRPr lang="pt-BR" sz="1800" u="sng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pPr marL="114300" indent="0" algn="ctr">
              <a:buNone/>
            </a:pPr>
            <a:r>
              <a:rPr lang="pt-BR" sz="1800" b="1" dirty="0"/>
              <a:t>As = </a:t>
            </a:r>
            <a:r>
              <a:rPr lang="pt-BR" sz="1800" dirty="0"/>
              <a:t>T / </a:t>
            </a:r>
            <a:r>
              <a:rPr lang="pt-BR" sz="1800" dirty="0" err="1"/>
              <a:t>fyd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/>
              <a:t>As é a área de aço</a:t>
            </a:r>
          </a:p>
          <a:p>
            <a:r>
              <a:rPr lang="pt-BR" sz="1800" dirty="0" err="1"/>
              <a:t>Fyd</a:t>
            </a:r>
            <a:r>
              <a:rPr lang="pt-BR" sz="1800" dirty="0"/>
              <a:t> é a resistência de cálculo ao escoamento</a:t>
            </a:r>
          </a:p>
          <a:p>
            <a:r>
              <a:rPr lang="pt-BR" sz="1800" dirty="0" err="1"/>
              <a:t>Fyd</a:t>
            </a:r>
            <a:r>
              <a:rPr lang="pt-BR" sz="1800" dirty="0"/>
              <a:t> = resistência do aço/1,15</a:t>
            </a:r>
            <a:endParaRPr lang="el-GR" sz="18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031BE54-A99A-46E8-81E0-303CC37677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87" t="6306" r="2147" b="7925"/>
          <a:stretch/>
        </p:blipFill>
        <p:spPr>
          <a:xfrm>
            <a:off x="4362807" y="4177937"/>
            <a:ext cx="2740852" cy="81980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35B705-56CF-4A50-B7F7-2AAB4F0B8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629" y="2680063"/>
            <a:ext cx="1867207" cy="9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92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24EEF-8FC9-4D39-A28C-4F48137EF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7B52C1-391A-4610-8BAD-ED8DDA6E2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Calcular e detalhar o bloco sobre estacas moldadas </a:t>
            </a:r>
            <a:r>
              <a:rPr lang="pt-BR" i="1" dirty="0"/>
              <a:t>in loco</a:t>
            </a:r>
            <a:r>
              <a:rPr lang="pt-BR" dirty="0"/>
              <a:t> para um pilar de seção retangular 25x40cm carregado com 876 </a:t>
            </a:r>
            <a:r>
              <a:rPr lang="pt-BR" dirty="0" err="1"/>
              <a:t>kN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lvl="1" algn="just"/>
            <a:r>
              <a:rPr lang="pt-BR" dirty="0"/>
              <a:t>As estacas possuem diâmetro de 40 cm e capacidade de carga admissível de 250kN. </a:t>
            </a:r>
          </a:p>
          <a:p>
            <a:pPr lvl="1" algn="just"/>
            <a:r>
              <a:rPr lang="pt-BR" dirty="0"/>
              <a:t>Devido as ações do vento são gerados </a:t>
            </a:r>
            <a:r>
              <a:rPr lang="pt-BR" dirty="0" err="1"/>
              <a:t>Mx</a:t>
            </a:r>
            <a:r>
              <a:rPr lang="pt-BR" dirty="0"/>
              <a:t> = 30 </a:t>
            </a:r>
            <a:r>
              <a:rPr lang="pt-BR" dirty="0" err="1"/>
              <a:t>kN.m</a:t>
            </a:r>
            <a:r>
              <a:rPr lang="pt-BR" dirty="0"/>
              <a:t> e </a:t>
            </a:r>
            <a:r>
              <a:rPr lang="pt-BR" dirty="0" err="1"/>
              <a:t>My</a:t>
            </a:r>
            <a:r>
              <a:rPr lang="pt-BR" dirty="0"/>
              <a:t> = 40 </a:t>
            </a:r>
            <a:r>
              <a:rPr lang="pt-BR" dirty="0" err="1"/>
              <a:t>kN.m</a:t>
            </a:r>
            <a:endParaRPr lang="pt-BR" dirty="0"/>
          </a:p>
          <a:p>
            <a:pPr lvl="1" algn="just"/>
            <a:r>
              <a:rPr lang="pt-BR" dirty="0"/>
              <a:t>O bloco será confeccionado com concreto de 20 MPa.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06FFDD2-79C0-47BF-A11F-1896E1744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4567395"/>
            <a:ext cx="2673846" cy="20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3021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3948</TotalTime>
  <Words>824</Words>
  <Application>Microsoft Office PowerPoint</Application>
  <PresentationFormat>Widescreen</PresentationFormat>
  <Paragraphs>232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Blocos de coroamento</vt:lpstr>
      <vt:lpstr>Distância entre as estacas</vt:lpstr>
      <vt:lpstr>Método das bielas e tirantes</vt:lpstr>
      <vt:lpstr>Bloco sobre 2 estacas</vt:lpstr>
      <vt:lpstr>Bloco sobre 3 estacas</vt:lpstr>
      <vt:lpstr>  Bloco sobre 4 estacas </vt:lpstr>
      <vt:lpstr>Cálculo das armaduras principais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151</cp:revision>
  <dcterms:created xsi:type="dcterms:W3CDTF">2020-10-21T11:26:27Z</dcterms:created>
  <dcterms:modified xsi:type="dcterms:W3CDTF">2023-05-17T18:09:47Z</dcterms:modified>
</cp:coreProperties>
</file>