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9" r:id="rId4"/>
    <p:sldId id="270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77" r:id="rId13"/>
    <p:sldId id="300" r:id="rId14"/>
    <p:sldId id="301" r:id="rId15"/>
    <p:sldId id="282" r:id="rId16"/>
    <p:sldId id="283" r:id="rId17"/>
    <p:sldId id="284" r:id="rId18"/>
    <p:sldId id="294" r:id="rId19"/>
    <p:sldId id="293" r:id="rId20"/>
    <p:sldId id="286" r:id="rId21"/>
    <p:sldId id="298" r:id="rId22"/>
    <p:sldId id="287" r:id="rId23"/>
    <p:sldId id="288" r:id="rId24"/>
    <p:sldId id="289" r:id="rId25"/>
    <p:sldId id="290" r:id="rId26"/>
    <p:sldId id="291" r:id="rId27"/>
    <p:sldId id="295" r:id="rId28"/>
    <p:sldId id="302" r:id="rId29"/>
    <p:sldId id="303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182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7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22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89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789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56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2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5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78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4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ECF8ED9-0477-491F-BB0C-0DA64FDF7EC8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2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5680" y="-38784"/>
            <a:ext cx="7560840" cy="1440160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1544" y="2996952"/>
            <a:ext cx="9001000" cy="2448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5400" dirty="0">
                <a:solidFill>
                  <a:schemeClr val="tx2"/>
                </a:solidFill>
              </a:rPr>
              <a:t>Administração de materiais na obra</a:t>
            </a:r>
          </a:p>
          <a:p>
            <a:pPr algn="ctr"/>
            <a:endParaRPr lang="pt-BR" sz="2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3494"/>
            <a:ext cx="237626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68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8229600" cy="5784304"/>
          </a:xfrm>
        </p:spPr>
        <p:txBody>
          <a:bodyPr/>
          <a:lstStyle/>
          <a:p>
            <a:pPr algn="just"/>
            <a:r>
              <a:rPr lang="pt-BR" b="1" dirty="0"/>
              <a:t>Agregados: Recebimento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Processo para verificação da quantidade de material recebido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conferência é realizada por meio da verificação do volume recebido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712981"/>
            <a:ext cx="3750543" cy="28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3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692696"/>
                <a:ext cx="8229600" cy="5784304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pt-BR" b="1" dirty="0"/>
                  <a:t>Agregados: Recebimento</a:t>
                </a:r>
              </a:p>
              <a:p>
                <a:endParaRPr lang="pt-BR" dirty="0"/>
              </a:p>
              <a:p>
                <a:r>
                  <a:rPr lang="pt-BR" dirty="0"/>
                  <a:t>Conferência do volume de areia recebido: cubagem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𝑣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x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C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x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L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692696"/>
                <a:ext cx="8229600" cy="5784304"/>
              </a:xfrm>
              <a:blipFill>
                <a:blip r:embed="rId2"/>
                <a:stretch>
                  <a:fillRect l="-148" t="-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09" y="3789041"/>
            <a:ext cx="3581147" cy="249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3727366"/>
            <a:ext cx="3366539" cy="2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6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764704"/>
            <a:ext cx="9145016" cy="5712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Agregados: Armazenamento (NBR 7200)</a:t>
            </a:r>
          </a:p>
          <a:p>
            <a:pPr algn="just"/>
            <a:r>
              <a:rPr lang="pt-BR" dirty="0"/>
              <a:t>Armazenamento em local plano;</a:t>
            </a:r>
          </a:p>
          <a:p>
            <a:pPr algn="just"/>
            <a:r>
              <a:rPr lang="pt-BR" dirty="0"/>
              <a:t>Separados por granulometria e devidamente limitados (se possível por divisórias);</a:t>
            </a:r>
          </a:p>
          <a:p>
            <a:pPr algn="just"/>
            <a:r>
              <a:rPr lang="pt-BR" dirty="0"/>
              <a:t>Em locais com alta incidência de chuvas, cobrir com lona;</a:t>
            </a:r>
          </a:p>
          <a:p>
            <a:pPr algn="just"/>
            <a:r>
              <a:rPr lang="pt-BR" dirty="0"/>
              <a:t>Preferencialmente sobre um </a:t>
            </a:r>
            <a:r>
              <a:rPr lang="pt-BR" dirty="0" err="1"/>
              <a:t>contrapiso</a:t>
            </a:r>
            <a:r>
              <a:rPr lang="pt-BR" dirty="0"/>
              <a:t> de concreto ou algo similar, que evite o contato direto com o solo e permita o escoamento da água;</a:t>
            </a:r>
          </a:p>
          <a:p>
            <a:pPr lvl="1" algn="just"/>
            <a:r>
              <a:rPr lang="pt-BR" sz="1800" dirty="0"/>
              <a:t>Caso isso não seja possível, não usar o material da base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27" y="4050578"/>
            <a:ext cx="8770501" cy="24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1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5" y="332656"/>
            <a:ext cx="8664303" cy="528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9018" y="6052932"/>
            <a:ext cx="10860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As baias devem ter largura igual ou superior a largura da caçamba</a:t>
            </a:r>
          </a:p>
        </p:txBody>
      </p:sp>
    </p:spTree>
    <p:extLst>
      <p:ext uri="{BB962C8B-B14F-4D97-AF65-F5344CB8AC3E}">
        <p14:creationId xmlns:p14="http://schemas.microsoft.com/office/powerpoint/2010/main" val="26404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72" y="1628800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67608" y="40466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solidFill>
                  <a:srgbClr val="FF0000"/>
                </a:solidFill>
              </a:rPr>
              <a:t>Importante: Não armazenar por longos períodos de tempo</a:t>
            </a:r>
          </a:p>
        </p:txBody>
      </p:sp>
    </p:spTree>
    <p:extLst>
      <p:ext uri="{BB962C8B-B14F-4D97-AF65-F5344CB8AC3E}">
        <p14:creationId xmlns:p14="http://schemas.microsoft.com/office/powerpoint/2010/main" val="367411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9073008" cy="578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Aço: Recebimento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Conferir tipo de material: CA -25, CA-50, CA-60 </a:t>
            </a:r>
          </a:p>
          <a:p>
            <a:pPr algn="just"/>
            <a:r>
              <a:rPr lang="pt-BR" dirty="0"/>
              <a:t>Conferir quantidade recebida</a:t>
            </a:r>
          </a:p>
          <a:p>
            <a:pPr algn="just"/>
            <a:r>
              <a:rPr lang="pt-BR" dirty="0"/>
              <a:t>Etiqueta de identificação (cada rolo ou feixe de aço recebido)</a:t>
            </a:r>
          </a:p>
          <a:p>
            <a:pPr lvl="1" algn="just"/>
            <a:r>
              <a:rPr lang="pt-BR" sz="1800" dirty="0"/>
              <a:t>Fabricante</a:t>
            </a:r>
          </a:p>
          <a:p>
            <a:pPr lvl="1" algn="just"/>
            <a:r>
              <a:rPr lang="pt-BR" sz="1800" dirty="0"/>
              <a:t>Categoria do aço (CA-25, CA-50, CA-60)</a:t>
            </a:r>
          </a:p>
          <a:p>
            <a:pPr lvl="2" algn="just"/>
            <a:r>
              <a:rPr lang="pt-BR" sz="1800" dirty="0"/>
              <a:t>CA – Aço destinado ao uso em concreto armado</a:t>
            </a:r>
          </a:p>
          <a:p>
            <a:pPr lvl="1" algn="just"/>
            <a:r>
              <a:rPr lang="pt-BR" sz="1800" dirty="0"/>
              <a:t>Diâmetro nominal</a:t>
            </a:r>
          </a:p>
          <a:p>
            <a:pPr lvl="1" algn="just"/>
            <a:endParaRPr lang="pt-BR" sz="1800" dirty="0"/>
          </a:p>
          <a:p>
            <a:pPr marL="274320" lvl="1" indent="0" algn="ctr">
              <a:buNone/>
            </a:pPr>
            <a:r>
              <a:rPr lang="pt-BR" sz="1800" dirty="0"/>
              <a:t>Para diâmetros maiores que 10 mm deverão estar estampados o nome do fabricante e a bitola das barras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01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71229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Aço: Recebimento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Verificação visual</a:t>
            </a:r>
          </a:p>
          <a:p>
            <a:endParaRPr lang="pt-BR" dirty="0"/>
          </a:p>
          <a:p>
            <a:r>
              <a:rPr lang="pt-BR" dirty="0"/>
              <a:t>Oxidação em excesso</a:t>
            </a:r>
          </a:p>
          <a:p>
            <a:r>
              <a:rPr lang="pt-BR" dirty="0"/>
              <a:t>Homogeneidade na cor</a:t>
            </a:r>
          </a:p>
          <a:p>
            <a:r>
              <a:rPr lang="pt-BR" dirty="0"/>
              <a:t>Presença de dobras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412777"/>
            <a:ext cx="3882253" cy="22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93" y="4581128"/>
            <a:ext cx="448498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578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Aço: Armazenamento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Evitar o contato direto com o solo;</a:t>
            </a:r>
          </a:p>
          <a:p>
            <a:pPr algn="just"/>
            <a:r>
              <a:rPr lang="pt-BR" dirty="0"/>
              <a:t>Local coberto (de preferência);</a:t>
            </a:r>
          </a:p>
          <a:p>
            <a:pPr algn="just"/>
            <a:r>
              <a:rPr lang="pt-BR" dirty="0"/>
              <a:t>Armazenar próximo ao local de central de armação;</a:t>
            </a:r>
          </a:p>
          <a:p>
            <a:pPr algn="just"/>
            <a:r>
              <a:rPr lang="pt-BR" dirty="0"/>
              <a:t>Devem ser agrupados e etiquetados por bitola;</a:t>
            </a:r>
          </a:p>
          <a:p>
            <a:pPr algn="just"/>
            <a:r>
              <a:rPr lang="pt-BR" dirty="0"/>
              <a:t>Sobre pontaletes.</a:t>
            </a:r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76983"/>
            <a:ext cx="4601535" cy="22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822754"/>
            <a:ext cx="4067944" cy="201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5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692696"/>
            <a:ext cx="9145016" cy="5784304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Tubos: Recebimento</a:t>
            </a:r>
          </a:p>
          <a:p>
            <a:endParaRPr lang="pt-BR" dirty="0"/>
          </a:p>
          <a:p>
            <a:r>
              <a:rPr lang="pt-BR" dirty="0"/>
              <a:t>Marca (quando necessário); </a:t>
            </a:r>
          </a:p>
          <a:p>
            <a:r>
              <a:rPr lang="pt-BR" dirty="0"/>
              <a:t>Diâmetro; </a:t>
            </a:r>
          </a:p>
          <a:p>
            <a:r>
              <a:rPr lang="pt-BR" dirty="0"/>
              <a:t>Linha (água fria, esgoto, água quente, etc.)</a:t>
            </a:r>
          </a:p>
          <a:p>
            <a:r>
              <a:rPr lang="pt-BR" dirty="0"/>
              <a:t>Verificar visualmente, durante a descarga, se existem defeitos como trincas, furos nas superfícies dos tubos, deformações, descontinuidade nas seções das peças e rasgos </a:t>
            </a:r>
          </a:p>
          <a:p>
            <a:r>
              <a:rPr lang="pt-BR" dirty="0"/>
              <a:t>Verificar se o material entregue confere com o pedido de compra e nota fiscal</a:t>
            </a:r>
          </a:p>
        </p:txBody>
      </p:sp>
    </p:spTree>
    <p:extLst>
      <p:ext uri="{BB962C8B-B14F-4D97-AF65-F5344CB8AC3E}">
        <p14:creationId xmlns:p14="http://schemas.microsoft.com/office/powerpoint/2010/main" val="227426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764704"/>
            <a:ext cx="9289032" cy="5712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Tubos,  pranchas e outros materiais de grande comprimento ou dimensão 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1800" dirty="0"/>
              <a:t>Devem ser arrumados em camadas e separados de acordo com o tipo de material </a:t>
            </a:r>
          </a:p>
          <a:p>
            <a:pPr lvl="1" algn="just"/>
            <a:r>
              <a:rPr lang="pt-BR" sz="1800" dirty="0"/>
              <a:t>Devem ser protegidos do sol, do sereno e da umidade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708920"/>
            <a:ext cx="6192688" cy="38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5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de materiais na obra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528" y="1916832"/>
            <a:ext cx="7914718" cy="457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7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9361040" cy="578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Blocos e tijolos para alvenaria: Recebimento</a:t>
            </a:r>
          </a:p>
          <a:p>
            <a:pPr algn="just"/>
            <a:r>
              <a:rPr lang="pt-BR" dirty="0"/>
              <a:t>Não devem apresentar trincas, quebras e deformações.</a:t>
            </a:r>
          </a:p>
          <a:p>
            <a:pPr algn="just"/>
            <a:r>
              <a:rPr lang="pt-BR" dirty="0"/>
              <a:t>Tipo do bloco (6 furos, 8 furos)</a:t>
            </a:r>
          </a:p>
          <a:p>
            <a:pPr algn="just"/>
            <a:r>
              <a:rPr lang="pt-BR" dirty="0"/>
              <a:t>Dimensões (comprimento, altura e largura) (NBR 15270); </a:t>
            </a:r>
          </a:p>
          <a:p>
            <a:pPr lvl="1" algn="just"/>
            <a:r>
              <a:rPr lang="pt-BR" sz="1800" dirty="0"/>
              <a:t>Verificar se na superfície dos tijolos estão marcados o nome do fabricante e as dimensões (em cm) dos tijolos;</a:t>
            </a:r>
          </a:p>
          <a:p>
            <a:pPr algn="just"/>
            <a:r>
              <a:rPr lang="pt-BR" dirty="0"/>
              <a:t>Absorção (NBR 15270)</a:t>
            </a:r>
          </a:p>
          <a:p>
            <a:pPr algn="just"/>
            <a:r>
              <a:rPr lang="pt-BR" dirty="0"/>
              <a:t>Resistência à compressão (NBR 15270)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25" y="4180921"/>
            <a:ext cx="5237631" cy="26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4" y="4241263"/>
            <a:ext cx="2143572" cy="26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1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928320"/>
          </a:xfrm>
        </p:spPr>
        <p:txBody>
          <a:bodyPr/>
          <a:lstStyle/>
          <a:p>
            <a:r>
              <a:rPr lang="pt-BR" dirty="0"/>
              <a:t>Blocos cerâmicos ou de concreto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59013"/>
            <a:ext cx="8280920" cy="533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2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529" y="620688"/>
            <a:ext cx="9156007" cy="5856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Blocos e tijolos para alvenaria: Armazenamento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Locais cobertos e protegidos da chuva</a:t>
            </a:r>
          </a:p>
          <a:p>
            <a:pPr algn="just"/>
            <a:r>
              <a:rPr lang="pt-BR" dirty="0"/>
              <a:t>Fazer pilhas de no máximo 1,50 m de altura</a:t>
            </a:r>
          </a:p>
          <a:p>
            <a:pPr marL="182880" lvl="1" algn="just"/>
            <a:r>
              <a:rPr lang="pt-BR" sz="1800" dirty="0"/>
              <a:t>Empilhar blocos com resistências diferentes separadamente</a:t>
            </a:r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429000"/>
            <a:ext cx="2823905" cy="33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5" y="3429000"/>
            <a:ext cx="5665477" cy="325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4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712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Cal hidratada: Recebimento</a:t>
            </a:r>
          </a:p>
          <a:p>
            <a:endParaRPr lang="pt-BR" b="1" dirty="0"/>
          </a:p>
          <a:p>
            <a:r>
              <a:rPr lang="pt-BR" dirty="0"/>
              <a:t>Verificar a existência de sacos furados ou rasgados</a:t>
            </a:r>
          </a:p>
          <a:p>
            <a:r>
              <a:rPr lang="pt-BR" dirty="0"/>
              <a:t>Verificar a existência de sacos molhados</a:t>
            </a:r>
          </a:p>
          <a:p>
            <a:r>
              <a:rPr lang="pt-BR" dirty="0"/>
              <a:t>Verificar a existência de cal empedrada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Nos sacos devem constar:		</a:t>
            </a:r>
          </a:p>
          <a:p>
            <a:pPr lvl="1"/>
            <a:r>
              <a:rPr lang="pt-BR" sz="1800" dirty="0"/>
              <a:t>Tipo de cal;</a:t>
            </a:r>
          </a:p>
          <a:p>
            <a:pPr lvl="1"/>
            <a:r>
              <a:rPr lang="pt-BR" sz="1800" dirty="0"/>
              <a:t>Peso da embalagem;</a:t>
            </a:r>
          </a:p>
          <a:p>
            <a:pPr lvl="1"/>
            <a:r>
              <a:rPr lang="pt-BR" sz="1800" dirty="0"/>
              <a:t>Selo da ABCP.</a:t>
            </a:r>
          </a:p>
          <a:p>
            <a:endParaRPr lang="pt-B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23" y="3532153"/>
            <a:ext cx="39338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0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908720"/>
            <a:ext cx="8229600" cy="556828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Cal hidratada: Armazenamento</a:t>
            </a:r>
          </a:p>
          <a:p>
            <a:endParaRPr lang="pt-BR" dirty="0"/>
          </a:p>
          <a:p>
            <a:r>
              <a:rPr lang="pt-BR" dirty="0"/>
              <a:t>Armazenar em local fechado</a:t>
            </a:r>
          </a:p>
          <a:p>
            <a:r>
              <a:rPr lang="pt-BR" dirty="0"/>
              <a:t>Armazenar em local protegido da umidade </a:t>
            </a:r>
          </a:p>
          <a:p>
            <a:r>
              <a:rPr lang="pt-BR" dirty="0"/>
              <a:t>Armazenar sobre estrado ou assoalho de madeira </a:t>
            </a:r>
          </a:p>
          <a:p>
            <a:r>
              <a:rPr lang="pt-BR" dirty="0"/>
              <a:t>Empilhamento máximo é de 20 sacos</a:t>
            </a:r>
          </a:p>
          <a:p>
            <a:r>
              <a:rPr lang="pt-BR" dirty="0"/>
              <a:t>Utilizar o modelo de </a:t>
            </a:r>
          </a:p>
          <a:p>
            <a:pPr marL="0" indent="0">
              <a:buNone/>
            </a:pPr>
            <a:r>
              <a:rPr lang="pt-BR" dirty="0"/>
              <a:t>armazenamento do tipo PEPS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45" y="3861048"/>
            <a:ext cx="355672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93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1052736"/>
            <a:ext cx="8229600" cy="5568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Argamassa industrializada: Recebimento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Verificar as informações no saco</a:t>
            </a:r>
          </a:p>
          <a:p>
            <a:pPr lvl="1" algn="just"/>
            <a:r>
              <a:rPr lang="pt-BR" sz="1800" dirty="0"/>
              <a:t>Campo de aplicação</a:t>
            </a:r>
          </a:p>
          <a:p>
            <a:pPr lvl="1" algn="just"/>
            <a:r>
              <a:rPr lang="pt-BR" sz="1800" dirty="0"/>
              <a:t>Fabricante </a:t>
            </a:r>
          </a:p>
          <a:p>
            <a:pPr lvl="1" algn="just"/>
            <a:r>
              <a:rPr lang="pt-BR" sz="1800" dirty="0"/>
              <a:t>Data do ensacamento e validade</a:t>
            </a:r>
          </a:p>
          <a:p>
            <a:pPr lvl="1" algn="just"/>
            <a:endParaRPr lang="pt-BR" sz="1800" dirty="0"/>
          </a:p>
          <a:p>
            <a:pPr algn="just"/>
            <a:r>
              <a:rPr lang="pt-BR" dirty="0"/>
              <a:t>Verificação visual</a:t>
            </a:r>
          </a:p>
          <a:p>
            <a:pPr lvl="1" algn="just"/>
            <a:r>
              <a:rPr lang="pt-BR" sz="1800" dirty="0"/>
              <a:t>Verificar se há sacos furados ou rasgados</a:t>
            </a:r>
          </a:p>
          <a:p>
            <a:pPr lvl="1" algn="just"/>
            <a:r>
              <a:rPr lang="pt-BR" sz="1800" dirty="0"/>
              <a:t>Verificar se há sacos molhados</a:t>
            </a:r>
          </a:p>
          <a:p>
            <a:pPr lvl="1" algn="just"/>
            <a:r>
              <a:rPr lang="pt-BR" sz="1800" dirty="0"/>
              <a:t>Argamassa empedrada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926441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836712"/>
            <a:ext cx="8229600" cy="564028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Argamassa industrializada: Armazenamento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Devem ser armazenadas em locais protegidos da umidade;</a:t>
            </a:r>
          </a:p>
          <a:p>
            <a:pPr algn="just"/>
            <a:r>
              <a:rPr lang="pt-BR" dirty="0"/>
              <a:t>Devem ser armazenadas sobre estrado ou assoalho de madeira;</a:t>
            </a:r>
          </a:p>
          <a:p>
            <a:pPr algn="just"/>
            <a:r>
              <a:rPr lang="pt-BR" dirty="0"/>
              <a:t>Empilhamento ideal de 15 sacos. </a:t>
            </a:r>
          </a:p>
          <a:p>
            <a:pPr algn="just"/>
            <a:r>
              <a:rPr lang="pt-BR" dirty="0"/>
              <a:t>Utilizar o modelo de armazenamento do tipo PEPS.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95" y="3938608"/>
            <a:ext cx="4352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3933056"/>
            <a:ext cx="1930193" cy="263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8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3552" y="764704"/>
            <a:ext cx="8229600" cy="571229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Revestimentos cerâmicos: Recebimento</a:t>
            </a:r>
          </a:p>
          <a:p>
            <a:endParaRPr lang="pt-BR" dirty="0"/>
          </a:p>
          <a:p>
            <a:r>
              <a:rPr lang="pt-BR" dirty="0"/>
              <a:t>Marca (fabricante); </a:t>
            </a:r>
          </a:p>
          <a:p>
            <a:r>
              <a:rPr lang="pt-BR" dirty="0"/>
              <a:t>Linha / Modelo; </a:t>
            </a:r>
          </a:p>
          <a:p>
            <a:r>
              <a:rPr lang="pt-BR" dirty="0"/>
              <a:t>Cor (tonalidade); </a:t>
            </a:r>
          </a:p>
          <a:p>
            <a:r>
              <a:rPr lang="pt-BR" dirty="0"/>
              <a:t>Dimensões; </a:t>
            </a:r>
          </a:p>
          <a:p>
            <a:r>
              <a:rPr lang="pt-BR" dirty="0"/>
              <a:t>Tipo (A, B ou C); </a:t>
            </a:r>
          </a:p>
          <a:p>
            <a:r>
              <a:rPr lang="pt-BR" dirty="0"/>
              <a:t>Classe de absorção de água; </a:t>
            </a:r>
          </a:p>
          <a:p>
            <a:r>
              <a:rPr lang="pt-BR" dirty="0"/>
              <a:t>Abrasão (PEI 1, PEI 2, PEI 3, PEI 4, </a:t>
            </a:r>
            <a:r>
              <a:rPr lang="pt-BR" dirty="0" err="1"/>
              <a:t>etc</a:t>
            </a:r>
            <a:r>
              <a:rPr lang="pt-BR" dirty="0"/>
              <a:t>); ‘</a:t>
            </a:r>
          </a:p>
        </p:txBody>
      </p:sp>
    </p:spTree>
    <p:extLst>
      <p:ext uri="{BB962C8B-B14F-4D97-AF65-F5344CB8AC3E}">
        <p14:creationId xmlns:p14="http://schemas.microsoft.com/office/powerpoint/2010/main" val="39247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669032"/>
            <a:ext cx="9217024" cy="592832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Revestimentos: Recebimento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Verificar a integridade das embalagens; </a:t>
            </a:r>
          </a:p>
          <a:p>
            <a:pPr algn="just"/>
            <a:r>
              <a:rPr lang="pt-BR" dirty="0"/>
              <a:t>Verificar nas caixas se estas são do mesmo lote de fabricação e se têm a mesma marca, linha, cor, tonalidade, PEI e classe;</a:t>
            </a:r>
          </a:p>
          <a:p>
            <a:pPr algn="just"/>
            <a:r>
              <a:rPr lang="pt-BR" dirty="0"/>
              <a:t>Verificar defeitos tais como: saliências, bolhas, cantos e lados lascados, rachaduras, manchas e riscos.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60" y="3475434"/>
            <a:ext cx="4076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3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8928992" cy="57843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Revestimentos: Recebimento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Cuidar para que as peças não se quebrem na movimentação e no estoque; </a:t>
            </a:r>
          </a:p>
          <a:p>
            <a:pPr algn="just"/>
            <a:r>
              <a:rPr lang="pt-BR" dirty="0"/>
              <a:t>Estocar sobre base plana; </a:t>
            </a:r>
          </a:p>
          <a:p>
            <a:pPr algn="just"/>
            <a:r>
              <a:rPr lang="pt-BR" dirty="0"/>
              <a:t>Evitar exposição à umidade excessiva e chuvas;</a:t>
            </a:r>
          </a:p>
          <a:p>
            <a:pPr algn="just"/>
            <a:r>
              <a:rPr lang="pt-BR" dirty="0"/>
              <a:t>Separar por tipo de material (dimensões, cor); </a:t>
            </a:r>
          </a:p>
          <a:p>
            <a:pPr algn="just"/>
            <a:r>
              <a:rPr lang="pt-BR" dirty="0"/>
              <a:t>Empilhamento: </a:t>
            </a:r>
          </a:p>
          <a:p>
            <a:pPr lvl="1" algn="just"/>
            <a:r>
              <a:rPr lang="pt-BR" sz="1800" dirty="0"/>
              <a:t>Conforme orientação do fabricante ou até 1,5m de altura; </a:t>
            </a:r>
          </a:p>
          <a:p>
            <a:pPr lvl="1" algn="just"/>
            <a:r>
              <a:rPr lang="pt-BR" sz="1800" dirty="0"/>
              <a:t>Sobre estrado.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85" y="4653136"/>
            <a:ext cx="4305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2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Armazenamento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0" y="2326647"/>
            <a:ext cx="3024336" cy="22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47" y="2434749"/>
            <a:ext cx="461985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450973"/>
            <a:ext cx="4698504" cy="23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61872" y="1770268"/>
            <a:ext cx="96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É importante considerar as características dos materiais</a:t>
            </a:r>
          </a:p>
        </p:txBody>
      </p:sp>
    </p:spTree>
    <p:extLst>
      <p:ext uri="{BB962C8B-B14F-4D97-AF65-F5344CB8AC3E}">
        <p14:creationId xmlns:p14="http://schemas.microsoft.com/office/powerpoint/2010/main" val="186443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692696"/>
            <a:ext cx="8928992" cy="578430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b="1" dirty="0"/>
              <a:t>Princípios básicos</a:t>
            </a:r>
          </a:p>
          <a:p>
            <a:pPr lvl="1" algn="just"/>
            <a:r>
              <a:rPr lang="pt-BR" sz="1800" dirty="0"/>
              <a:t>Dispor materiais na sequência de sua utilização  sem obstruir o acesso de uns pelos outros;</a:t>
            </a:r>
          </a:p>
          <a:p>
            <a:pPr lvl="1" algn="just"/>
            <a:r>
              <a:rPr lang="pt-BR" sz="1800" dirty="0"/>
              <a:t>Não empilhar materiais diferentes;</a:t>
            </a:r>
          </a:p>
          <a:p>
            <a:pPr lvl="1" algn="just" fontAlgn="base"/>
            <a:r>
              <a:rPr lang="pt-BR" sz="1800" dirty="0"/>
              <a:t>Não armazenar materiais na calçada;</a:t>
            </a:r>
          </a:p>
          <a:p>
            <a:pPr lvl="1" algn="just" fontAlgn="base"/>
            <a:r>
              <a:rPr lang="pt-BR" sz="1800" dirty="0"/>
              <a:t>Evitar estoques intermediários.</a:t>
            </a:r>
          </a:p>
          <a:p>
            <a:pPr lvl="1" algn="just" fontAlgn="base"/>
            <a:endParaRPr lang="pt-BR" sz="1800" dirty="0"/>
          </a:p>
          <a:p>
            <a:pPr algn="just"/>
            <a:endParaRPr lang="pt-BR" dirty="0"/>
          </a:p>
        </p:txBody>
      </p:sp>
      <p:pic>
        <p:nvPicPr>
          <p:cNvPr id="4" name="Picture 2" descr="https://4.bp.blogspot.com/-FWlVkuXm5So/VyJyiqkF0BI/AAAAAAAAAdY/IBhui-CaACsjAiV4y-iskdXQvIdASoAzgCLcB/s320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541011"/>
            <a:ext cx="4176464" cy="31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38" y="3541011"/>
            <a:ext cx="4305258" cy="31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06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548680"/>
            <a:ext cx="9145016" cy="585631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b="1" dirty="0"/>
              <a:t>Princípios básicos</a:t>
            </a:r>
          </a:p>
          <a:p>
            <a:pPr lvl="1" algn="just" fontAlgn="base"/>
            <a:r>
              <a:rPr lang="pt-BR" sz="1800" dirty="0"/>
              <a:t>Existem materiais que não podem ser colocados em locais úmidos</a:t>
            </a:r>
          </a:p>
          <a:p>
            <a:pPr lvl="1" algn="just" fontAlgn="base"/>
            <a:r>
              <a:rPr lang="pt-BR" sz="1800" dirty="0"/>
              <a:t>As pilhas de materiais a granel ou embalados, devem ter forma e altura que garantam a sua estabilidade e facilitem o seu manuseio</a:t>
            </a:r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366167"/>
            <a:ext cx="4608512" cy="41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7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753229"/>
            <a:ext cx="8229600" cy="564028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Cimento: Recebimento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Verificar o tipo de cimento recebido</a:t>
            </a:r>
          </a:p>
          <a:p>
            <a:r>
              <a:rPr lang="pt-BR" dirty="0"/>
              <a:t>Verificar a classe de resistência do cimento</a:t>
            </a:r>
          </a:p>
          <a:p>
            <a:r>
              <a:rPr lang="pt-BR" dirty="0"/>
              <a:t>Data de ensacamento </a:t>
            </a:r>
          </a:p>
          <a:p>
            <a:r>
              <a:rPr lang="pt-BR" dirty="0"/>
              <a:t>Quantidade de sacos recebidos</a:t>
            </a:r>
          </a:p>
          <a:p>
            <a:r>
              <a:rPr lang="pt-BR" dirty="0"/>
              <a:t>Verificar se existem sacos rasgados</a:t>
            </a:r>
          </a:p>
          <a:p>
            <a:r>
              <a:rPr lang="pt-BR" dirty="0"/>
              <a:t>Verificar se existem sacos molhados </a:t>
            </a:r>
          </a:p>
          <a:p>
            <a:r>
              <a:rPr lang="pt-BR" dirty="0"/>
              <a:t>Verificar se o cimento está empedrado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3689096"/>
            <a:ext cx="2098705" cy="31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90" y="548680"/>
            <a:ext cx="2551729" cy="290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3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836712"/>
            <a:ext cx="9577064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Cimento: Armazenamento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 estocagem correta do produto é fundamental não só para impedir a perda, mas principalmente, para evitar alterações das características e propriedades do produto (pega e perda de resistência)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745623"/>
            <a:ext cx="5187342" cy="407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Cimento: Armazenamento</a:t>
            </a:r>
          </a:p>
          <a:p>
            <a:r>
              <a:rPr lang="pt-BR" dirty="0"/>
              <a:t>Local fechado </a:t>
            </a:r>
          </a:p>
          <a:p>
            <a:r>
              <a:rPr lang="pt-BR" dirty="0"/>
              <a:t>Protegido da umidade</a:t>
            </a:r>
          </a:p>
          <a:p>
            <a:r>
              <a:rPr lang="pt-BR" dirty="0"/>
              <a:t>Sobre estrado ou assoalho de madeira</a:t>
            </a:r>
          </a:p>
          <a:p>
            <a:r>
              <a:rPr lang="pt-BR" dirty="0"/>
              <a:t>As pilhas devem ser de no máximo 10 sacos</a:t>
            </a:r>
          </a:p>
        </p:txBody>
      </p:sp>
      <p:pic>
        <p:nvPicPr>
          <p:cNvPr id="4" name="Picture 4" descr="Resultado de imagem para armazenamento do 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608044"/>
            <a:ext cx="4411947" cy="27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3" t="-1796"/>
          <a:stretch/>
        </p:blipFill>
        <p:spPr bwMode="auto">
          <a:xfrm>
            <a:off x="5922739" y="3338508"/>
            <a:ext cx="6269261" cy="31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4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2516" y="657995"/>
            <a:ext cx="8229600" cy="5712296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Cimento: Armazenamento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pilhas não devem ter contato com o chão ou paredes</a:t>
            </a:r>
          </a:p>
          <a:p>
            <a:pPr algn="just"/>
            <a:r>
              <a:rPr lang="pt-BR" dirty="0"/>
              <a:t>Separar as pilhas por tipo de cimento</a:t>
            </a:r>
          </a:p>
          <a:p>
            <a:pPr algn="just"/>
            <a:r>
              <a:rPr lang="pt-BR" dirty="0"/>
              <a:t> Separar por lote para controle da validade</a:t>
            </a:r>
          </a:p>
          <a:p>
            <a:pPr algn="just"/>
            <a:endParaRPr lang="pt-BR" dirty="0"/>
          </a:p>
        </p:txBody>
      </p:sp>
      <p:pic>
        <p:nvPicPr>
          <p:cNvPr id="5" name="Picture 4" descr="Resultado de imagem para armazenamento do 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7" y="3631142"/>
            <a:ext cx="4782167" cy="29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25825"/>
            <a:ext cx="3468167" cy="33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5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908720"/>
            <a:ext cx="8229600" cy="556828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Cimento: Armazenamento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Importante: Organizar o estoque para que o cimento mais antigo seja consumido antes do lote mais recente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Armazenamento tipo </a:t>
            </a:r>
            <a:r>
              <a:rPr lang="pt-BR" b="1" dirty="0"/>
              <a:t>PEPS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b="1" dirty="0"/>
              <a:t>Primeiro a entrar, primeiro a sair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199940"/>
            <a:ext cx="441724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5970985-4073-4278-AD52-2C2DC40D0692}"/>
              </a:ext>
            </a:extLst>
          </p:cNvPr>
          <p:cNvSpPr txBox="1"/>
          <p:nvPr/>
        </p:nvSpPr>
        <p:spPr>
          <a:xfrm>
            <a:off x="1690301" y="4077072"/>
            <a:ext cx="5917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canteiros nos quais existirem grandes estoques deve-se adotar a estocagem do tipo PEPS (primeiro saco a entrar é o primeiro a sair), de forma a possibilitar o consumo na ordem cronológica de recebimento.</a:t>
            </a:r>
          </a:p>
        </p:txBody>
      </p:sp>
    </p:spTree>
    <p:extLst>
      <p:ext uri="{BB962C8B-B14F-4D97-AF65-F5344CB8AC3E}">
        <p14:creationId xmlns:p14="http://schemas.microsoft.com/office/powerpoint/2010/main" val="222545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620688"/>
            <a:ext cx="9217024" cy="5856312"/>
          </a:xfrm>
        </p:spPr>
        <p:txBody>
          <a:bodyPr>
            <a:normAutofit/>
          </a:bodyPr>
          <a:lstStyle/>
          <a:p>
            <a:r>
              <a:rPr lang="pt-BR" b="1" dirty="0"/>
              <a:t>Agregados miúdo: Recebimento</a:t>
            </a:r>
          </a:p>
          <a:p>
            <a:endParaRPr lang="pt-BR" b="1" dirty="0"/>
          </a:p>
          <a:p>
            <a:pPr algn="just"/>
            <a:r>
              <a:rPr lang="pt-BR" b="1" dirty="0"/>
              <a:t>É necessária a verificação visual do material </a:t>
            </a:r>
          </a:p>
          <a:p>
            <a:pPr lvl="1" algn="just"/>
            <a:r>
              <a:rPr lang="pt-BR" sz="1800" dirty="0"/>
              <a:t>Coloração da areia: Areias muito escuras podem indicar contaminação por matéria orgânica</a:t>
            </a:r>
          </a:p>
          <a:p>
            <a:pPr lvl="1" algn="just"/>
            <a:endParaRPr lang="pt-BR" sz="1800" dirty="0"/>
          </a:p>
          <a:p>
            <a:pPr lvl="1" algn="just"/>
            <a:r>
              <a:rPr lang="pt-BR" sz="1800" dirty="0"/>
              <a:t>Cheiro: Cheiro muito forte pode indicar contaminação por matéria orgânica</a:t>
            </a:r>
          </a:p>
          <a:p>
            <a:pPr lvl="1" algn="just"/>
            <a:endParaRPr lang="pt-BR" sz="1800" dirty="0"/>
          </a:p>
          <a:p>
            <a:pPr marL="411480" lvl="1" indent="0" algn="just">
              <a:buNone/>
            </a:pPr>
            <a:r>
              <a:rPr lang="pt-BR" sz="1800" dirty="0"/>
              <a:t>Granulometria</a:t>
            </a:r>
          </a:p>
          <a:p>
            <a:pPr lvl="2" algn="just"/>
            <a:r>
              <a:rPr lang="pt-BR" sz="1800" dirty="0"/>
              <a:t>Fina</a:t>
            </a:r>
          </a:p>
          <a:p>
            <a:pPr lvl="2" algn="just"/>
            <a:r>
              <a:rPr lang="pt-BR" sz="1800" dirty="0"/>
              <a:t>Média </a:t>
            </a:r>
          </a:p>
          <a:p>
            <a:pPr lvl="2" algn="just"/>
            <a:r>
              <a:rPr lang="pt-BR" sz="1800" dirty="0"/>
              <a:t>Grossa</a:t>
            </a:r>
          </a:p>
        </p:txBody>
      </p:sp>
    </p:spTree>
    <p:extLst>
      <p:ext uri="{BB962C8B-B14F-4D97-AF65-F5344CB8AC3E}">
        <p14:creationId xmlns:p14="http://schemas.microsoft.com/office/powerpoint/2010/main" val="1906348432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4960</TotalTime>
  <Words>1116</Words>
  <Application>Microsoft Office PowerPoint</Application>
  <PresentationFormat>Widescreen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Administração de materiais na obra</vt:lpstr>
      <vt:lpstr>Armazenamento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Fatec</cp:lastModifiedBy>
  <cp:revision>82</cp:revision>
  <dcterms:created xsi:type="dcterms:W3CDTF">2020-05-22T01:45:27Z</dcterms:created>
  <dcterms:modified xsi:type="dcterms:W3CDTF">2023-05-08T22:37:57Z</dcterms:modified>
</cp:coreProperties>
</file>