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73" r:id="rId12"/>
    <p:sldId id="265" r:id="rId13"/>
    <p:sldId id="274" r:id="rId14"/>
    <p:sldId id="268" r:id="rId15"/>
    <p:sldId id="269" r:id="rId16"/>
    <p:sldId id="279" r:id="rId17"/>
    <p:sldId id="270" r:id="rId18"/>
    <p:sldId id="271" r:id="rId19"/>
    <p:sldId id="272" r:id="rId20"/>
    <p:sldId id="281" r:id="rId21"/>
    <p:sldId id="275" r:id="rId22"/>
    <p:sldId id="276" r:id="rId23"/>
    <p:sldId id="278" r:id="rId24"/>
    <p:sldId id="277" r:id="rId25"/>
    <p:sldId id="28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95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090EF7-11ED-4319-AD10-4EEB588E208A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180A0F-9AB4-436E-9751-0468517614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8226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2ECF8ED9-0477-491F-BB0C-0DA64FDF7EC8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91829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1272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8222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9897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97898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5567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2726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7575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7787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477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1472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2ECF8ED9-0477-491F-BB0C-0DA64FDF7EC8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2271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15680" y="-38784"/>
            <a:ext cx="7560840" cy="1440160"/>
          </a:xfrm>
        </p:spPr>
        <p:txBody>
          <a:bodyPr>
            <a:normAutofit/>
          </a:bodyPr>
          <a:lstStyle/>
          <a:p>
            <a:r>
              <a:rPr lang="pt-BR" sz="2600" dirty="0"/>
              <a:t>Faculdade de tecnologia e ciências da Bahia</a:t>
            </a:r>
            <a:br>
              <a:rPr lang="pt-BR" sz="2600" dirty="0"/>
            </a:br>
            <a:r>
              <a:rPr lang="pt-BR" sz="2600" dirty="0"/>
              <a:t>Curso: Engenharia Civil</a:t>
            </a:r>
            <a:br>
              <a:rPr lang="pt-BR" sz="2600" dirty="0"/>
            </a:br>
            <a:r>
              <a:rPr lang="pt-BR" sz="2600" dirty="0"/>
              <a:t>Disciplina: Hidráulica Aplicada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86003" y="2924944"/>
            <a:ext cx="9001000" cy="2448272"/>
          </a:xfrm>
        </p:spPr>
        <p:txBody>
          <a:bodyPr>
            <a:normAutofit/>
          </a:bodyPr>
          <a:lstStyle/>
          <a:p>
            <a:pPr algn="ctr"/>
            <a:r>
              <a:rPr lang="pt-BR" sz="4400" dirty="0">
                <a:solidFill>
                  <a:schemeClr val="tx1"/>
                </a:solidFill>
              </a:rPr>
              <a:t>Vertedores</a:t>
            </a:r>
            <a:endParaRPr lang="pt-BR" sz="2800" dirty="0">
              <a:solidFill>
                <a:schemeClr val="tx2"/>
              </a:solidFill>
            </a:endParaRPr>
          </a:p>
          <a:p>
            <a:pPr algn="r"/>
            <a:endParaRPr lang="pt-BR" sz="2800" dirty="0">
              <a:solidFill>
                <a:schemeClr val="tx2"/>
              </a:solidFill>
            </a:endParaRPr>
          </a:p>
          <a:p>
            <a:pPr algn="r"/>
            <a:r>
              <a:rPr lang="pt-BR" sz="2800" dirty="0">
                <a:solidFill>
                  <a:schemeClr val="tx2"/>
                </a:solidFill>
              </a:rPr>
              <a:t>Professora: </a:t>
            </a:r>
            <a:r>
              <a:rPr lang="pt-BR" sz="2800" dirty="0" err="1">
                <a:solidFill>
                  <a:schemeClr val="tx2"/>
                </a:solidFill>
              </a:rPr>
              <a:t>Msc</a:t>
            </a:r>
            <a:r>
              <a:rPr lang="pt-BR" sz="2800" dirty="0">
                <a:solidFill>
                  <a:schemeClr val="tx2"/>
                </a:solidFill>
              </a:rPr>
              <a:t> Juliane Souza</a:t>
            </a:r>
          </a:p>
        </p:txBody>
      </p:sp>
      <p:pic>
        <p:nvPicPr>
          <p:cNvPr id="4" name="Imagem 3" descr="Fate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400" y="223494"/>
            <a:ext cx="2376264" cy="12241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266890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5E483F-6745-8605-48B0-A1498DA2F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Classificação dos vertedores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9877EE0-7A15-E1F8-7596-7B7F5B5E74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Onde: </a:t>
            </a:r>
          </a:p>
          <a:p>
            <a:pPr marL="0" indent="0">
              <a:buNone/>
            </a:pPr>
            <a:r>
              <a:rPr lang="pt-BR" dirty="0"/>
              <a:t>L é a distância entre as contrações, m;</a:t>
            </a:r>
          </a:p>
          <a:p>
            <a:pPr marL="0" indent="0">
              <a:buNone/>
            </a:pPr>
            <a:r>
              <a:rPr lang="pt-BR" dirty="0"/>
              <a:t>L’ é a largura da veia líquida após passar pelas contrações, m;</a:t>
            </a:r>
          </a:p>
          <a:p>
            <a:pPr marL="0" indent="0">
              <a:buNone/>
            </a:pPr>
            <a:r>
              <a:rPr lang="pt-BR" dirty="0"/>
              <a:t>B é largura do canal, m.</a:t>
            </a:r>
          </a:p>
          <a:p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74F62CFE-BFFA-7C64-5973-1E3843CFB8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3592" y="1691322"/>
            <a:ext cx="6467668" cy="249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5640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DC5C2A-CE16-C131-4175-E63ABD568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Classificação dos vertedores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446E3B61-3B21-83AC-847E-19E8A3A074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87688" y="1931915"/>
            <a:ext cx="4968551" cy="4926085"/>
          </a:xfrm>
        </p:spPr>
      </p:pic>
    </p:spTree>
    <p:extLst>
      <p:ext uri="{BB962C8B-B14F-4D97-AF65-F5344CB8AC3E}">
        <p14:creationId xmlns:p14="http://schemas.microsoft.com/office/powerpoint/2010/main" val="14175994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EC96D5-48CB-445E-E60B-D07B54A16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Vertedores de parede delgada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BDCC64A-E053-424B-B7BC-334B938973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r>
              <a:rPr lang="pt-BR" dirty="0"/>
              <a:t>Vertedor retangular de parede delgada sem contração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B64EF60D-BE19-7B31-2F3D-56E0A5F94C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696" y="2588434"/>
            <a:ext cx="5544616" cy="2496699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1D31EA83-2C9A-AF15-5CAB-80A0F06E5B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1544" y="5301089"/>
            <a:ext cx="2736304" cy="951033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6B5A33A9-ABC3-6380-4233-6D924F2FC375}"/>
              </a:ext>
            </a:extLst>
          </p:cNvPr>
          <p:cNvSpPr txBox="1"/>
          <p:nvPr/>
        </p:nvSpPr>
        <p:spPr>
          <a:xfrm>
            <a:off x="6495312" y="3012408"/>
            <a:ext cx="482453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dirty="0"/>
              <a:t>Onde </a:t>
            </a:r>
          </a:p>
          <a:p>
            <a:pPr algn="just"/>
            <a:r>
              <a:rPr lang="pt-BR" dirty="0"/>
              <a:t>Q: vazão, m³/s </a:t>
            </a:r>
          </a:p>
          <a:p>
            <a:pPr algn="just"/>
            <a:r>
              <a:rPr lang="pt-BR" dirty="0"/>
              <a:t>L : largura do vertedor, m </a:t>
            </a:r>
          </a:p>
          <a:p>
            <a:pPr algn="just"/>
            <a:r>
              <a:rPr lang="pt-BR" dirty="0"/>
              <a:t>H : carga do vertedor, m </a:t>
            </a:r>
          </a:p>
          <a:p>
            <a:pPr algn="just"/>
            <a:r>
              <a:rPr lang="pt-BR" dirty="0" err="1"/>
              <a:t>Cd</a:t>
            </a:r>
            <a:r>
              <a:rPr lang="pt-BR" dirty="0"/>
              <a:t>: coeficiente de descarga do vertedor (Valor médio para a água) = 0,62 </a:t>
            </a:r>
          </a:p>
        </p:txBody>
      </p:sp>
    </p:spTree>
    <p:extLst>
      <p:ext uri="{BB962C8B-B14F-4D97-AF65-F5344CB8AC3E}">
        <p14:creationId xmlns:p14="http://schemas.microsoft.com/office/powerpoint/2010/main" val="30491865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260C68-A464-A992-A70B-7B628712F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E1505D0-054C-E31E-3554-CD3DAD5A9F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Calcular a vazão através de um vertedor retangular de parede delgada de largura igual a 50 cm, altura da soleira igual a 1,00 m, a carga do vertedor for 35 cm e o coeficiente de descarga for 0,62.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r>
              <a:rPr lang="pt-BR" dirty="0"/>
              <a:t>Q = 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1D31EA83-2C9A-AF15-5CAB-80A0F06E5B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1824" y="3075779"/>
            <a:ext cx="2736304" cy="95103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ixaDeTexto 4"/>
              <p:cNvSpPr txBox="1"/>
              <p:nvPr/>
            </p:nvSpPr>
            <p:spPr>
              <a:xfrm>
                <a:off x="2063552" y="4581128"/>
                <a:ext cx="4594015" cy="3931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pt-BR" dirty="0"/>
                  <a:t> x 0,62  x 0,5  x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2 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10</m:t>
                        </m:r>
                      </m:e>
                    </m:rad>
                  </m:oMath>
                </a14:m>
                <a:r>
                  <a:rPr lang="pt-BR" dirty="0"/>
                  <a:t>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0,35</m:t>
                        </m:r>
                      </m:e>
                      <m:sup>
                        <m:f>
                          <m:fPr>
                            <m:ctrlPr>
                              <a:rPr lang="pt-BR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r>
                  <a:rPr lang="pt-BR" dirty="0"/>
                  <a:t>  = 0,19 m³/s</a:t>
                </a:r>
              </a:p>
            </p:txBody>
          </p:sp>
        </mc:Choice>
        <mc:Fallback xmlns="">
          <p:sp>
            <p:nvSpPr>
              <p:cNvPr id="5" name="CaixaDeTex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552" y="4581128"/>
                <a:ext cx="4594015" cy="393121"/>
              </a:xfrm>
              <a:prstGeom prst="rect">
                <a:avLst/>
              </a:prstGeom>
              <a:blipFill rotWithShape="0">
                <a:blip r:embed="rId3"/>
                <a:stretch>
                  <a:fillRect l="-1328" t="-4615" r="-2523" b="-21538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4672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933C75-8CA4-42E9-7351-5A75C145B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Vertedores de parede delgada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B5A1900-D22F-1F62-A946-204AEC73F3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>
              <a:buNone/>
            </a:pPr>
            <a:r>
              <a:rPr lang="pt-BR" b="1" dirty="0"/>
              <a:t>Influência da contração lateral</a:t>
            </a:r>
          </a:p>
          <a:p>
            <a:pPr marL="0" indent="0">
              <a:buNone/>
            </a:pPr>
            <a:r>
              <a:rPr lang="pt-BR" dirty="0"/>
              <a:t>Obs. Nos casos b) e c) devemos corrigir o valor de L para L’</a:t>
            </a:r>
          </a:p>
          <a:p>
            <a:r>
              <a:rPr lang="pt-BR" dirty="0"/>
              <a:t>Caso b) Para uma contração</a:t>
            </a:r>
          </a:p>
          <a:p>
            <a:endParaRPr lang="pt-BR" dirty="0"/>
          </a:p>
          <a:p>
            <a:r>
              <a:rPr lang="pt-BR" dirty="0"/>
              <a:t>Caso c) Para duas contrações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32C834B4-AC41-0163-5E82-745BB30554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7311" y="3143919"/>
            <a:ext cx="2143019" cy="570161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76781D19-7687-CA46-13D2-0688DDFE63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5093" y="4004468"/>
            <a:ext cx="2143019" cy="510243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7D91C23B-3878-B416-0AA6-AD777A2116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27648" y="4622834"/>
            <a:ext cx="5544616" cy="2141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5033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E660C2-3A9C-91CC-9172-A97CDBE5F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Vertedores de parede delgada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50DA0EF-880E-CE08-7289-AA8A955232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b="1" dirty="0"/>
              <a:t>Influência da contração lateral</a:t>
            </a:r>
          </a:p>
          <a:p>
            <a:pPr marL="0" indent="0">
              <a:buNone/>
            </a:pPr>
            <a:endParaRPr lang="pt-BR" dirty="0"/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8414EB1D-8986-8683-2491-34E4433F10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3752" y="3383280"/>
            <a:ext cx="3672798" cy="1124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2668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3F8623-9933-3F7E-3C51-77F8F0824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2BD4A78-5C45-0AE5-15A7-7F4897EF31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Está sendo projetado um serviço de abastecimento de água para uma cidade. Para abastecimento da população foi calculada uma vazão de 16 l/s. Pensou-se em captar água de um córrego que passava nas proximidades da cidade, o qual tem um vertedor retangular com 0,80 m de largura. A largura do córrego é de 1,35 m. A vazão do córrego foi calculada para uma época favorável do ano em que a água elevava-se 0,12 m acima do nível da soleira do vertedor. Dadas as informações, verificar se esse manancial é suficiente para abastecer a população. </a:t>
            </a:r>
          </a:p>
        </p:txBody>
      </p:sp>
    </p:spTree>
    <p:extLst>
      <p:ext uri="{BB962C8B-B14F-4D97-AF65-F5344CB8AC3E}">
        <p14:creationId xmlns:p14="http://schemas.microsoft.com/office/powerpoint/2010/main" val="7195921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4F653E-B5A5-F269-B4B9-FC66C0514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Vertedores triangulares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D8235C2-36E0-0504-14C6-8145372A7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Os vertedores triangulares possibilitam maior precisão na medida de descargas correspondentes a vazão reduzida (Q &lt; 0,03 m³/s), porque é mais fácil medir a altura H do que nos vertedores retangulares. Na prática somente são empregados os que tem forma isósceles.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BB991D90-C9EA-1C1F-C896-3B33BC8F8F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7768" y="3429000"/>
            <a:ext cx="4356320" cy="3147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0309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5FA861-F868-EA03-E70C-21CC9CA76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Vertedores triangulares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0BAF92D-D346-A2DA-9BB4-012519901A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r>
              <a:rPr lang="pt-BR" dirty="0"/>
              <a:t>Vazão para vertedor triangular com θ = 90º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Onde: </a:t>
            </a:r>
          </a:p>
          <a:p>
            <a:pPr marL="0" indent="0">
              <a:buNone/>
            </a:pPr>
            <a:r>
              <a:rPr lang="pt-BR" dirty="0"/>
              <a:t>H é a carga do vertedor, m </a:t>
            </a:r>
          </a:p>
          <a:p>
            <a:pPr marL="0" indent="0">
              <a:buNone/>
            </a:pPr>
            <a:r>
              <a:rPr lang="pt-BR" dirty="0"/>
              <a:t>Q é a vazão, m/³s</a:t>
            </a:r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EBD411DF-3711-7DA8-4604-17E23F0BBB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5560" y="3099243"/>
            <a:ext cx="2016224" cy="659513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B2205C02-B478-89CC-E29F-540430CFDB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4072" y="2204864"/>
            <a:ext cx="3975125" cy="2871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2022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364E55-BD33-9DC7-8A61-BB96382CB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Vertedores triangulares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45B3F33-1B3F-3329-D055-16E6756B5D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>
            <a:normAutofit/>
          </a:bodyPr>
          <a:lstStyle/>
          <a:p>
            <a:r>
              <a:rPr lang="pt-BR" dirty="0"/>
              <a:t>Para qualquer θ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Onde: </a:t>
            </a:r>
          </a:p>
          <a:p>
            <a:pPr marL="0" indent="0">
              <a:buNone/>
            </a:pPr>
            <a:r>
              <a:rPr lang="pt-BR" dirty="0"/>
              <a:t>H é a carga do vertedor, m </a:t>
            </a:r>
          </a:p>
          <a:p>
            <a:pPr marL="0" indent="0">
              <a:buNone/>
            </a:pPr>
            <a:r>
              <a:rPr lang="pt-BR" dirty="0"/>
              <a:t>Q é a vazão, m/³s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90E3FABA-C2A6-E9D8-0A30-D9F9C89C52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1504" y="2995711"/>
            <a:ext cx="2827030" cy="866577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7CE1C78E-DFA3-D62E-87CC-1850256D27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6040" y="1996776"/>
            <a:ext cx="4263157" cy="3079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26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EAB2C1-088D-1B59-46CD-79B73A6AA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Vertedores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C6BC3D8-8297-B160-7B8B-6CB49A15B1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Os vertedouros ou vertedores podem ser definidos como simples aberturas ou entalhes sobre os quais um líquido escoa. O termo aplica-se, também, a obstáculos à passagem da corrente e aos </a:t>
            </a:r>
            <a:r>
              <a:rPr lang="pt-BR" dirty="0" err="1"/>
              <a:t>extravasores</a:t>
            </a:r>
            <a:r>
              <a:rPr lang="pt-BR" dirty="0"/>
              <a:t> das represas. </a:t>
            </a:r>
          </a:p>
          <a:p>
            <a:pPr algn="just"/>
            <a:r>
              <a:rPr lang="pt-BR" dirty="0"/>
              <a:t>Os vertedores são, por assim dizer, orifícios sem o bordo superior. 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568F466B-8183-3E9A-439C-DEE3256D79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1272" y="4004468"/>
            <a:ext cx="5533240" cy="1790446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71266C34-0B46-0C92-D493-C54459CBF8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5440" y="3645629"/>
            <a:ext cx="3817548" cy="2846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7000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04BDEF-8FB1-59FB-7802-DAB402BD9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097262F-591F-B6B6-C78F-EA1AFAFEAF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Qual a vazão atravessa um vertedor triangular com ângulo de 90° quando a carga for 0,15 m?</a:t>
            </a:r>
          </a:p>
        </p:txBody>
      </p:sp>
    </p:spTree>
    <p:extLst>
      <p:ext uri="{BB962C8B-B14F-4D97-AF65-F5344CB8AC3E}">
        <p14:creationId xmlns:p14="http://schemas.microsoft.com/office/powerpoint/2010/main" val="33944383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76AE86-8578-8988-6260-05EE0AECC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Vertedor </a:t>
            </a:r>
            <a:r>
              <a:rPr lang="pt-BR" dirty="0" err="1"/>
              <a:t>Cipolletti</a:t>
            </a:r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2E2AD3B-1F12-B6EC-29DF-9C985C9AEE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663440"/>
          </a:xfrm>
        </p:spPr>
        <p:txBody>
          <a:bodyPr>
            <a:normAutofit lnSpcReduction="10000"/>
          </a:bodyPr>
          <a:lstStyle/>
          <a:p>
            <a:endParaRPr lang="pt-BR" dirty="0"/>
          </a:p>
          <a:p>
            <a:r>
              <a:rPr lang="pt-BR" dirty="0" err="1"/>
              <a:t>Cipolletti</a:t>
            </a:r>
            <a:r>
              <a:rPr lang="pt-BR" dirty="0"/>
              <a:t> procurou determinar um vertedor trapezoidal que compensasse o decréscimo da vazão devido as contrações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Q = 2Q1 + Q2 (soma do vertedor triangular com o retangular)</a:t>
            </a:r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4BF2104-16B7-5FF8-16DE-A5445E9F44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0188" y="2996952"/>
            <a:ext cx="7856008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6545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764838-E74E-C510-20EB-BE650F283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Vertedor </a:t>
            </a:r>
            <a:r>
              <a:rPr lang="pt-BR" dirty="0" err="1"/>
              <a:t>Cipolletti</a:t>
            </a:r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858AC2B-7E34-C19E-2868-842B6CF447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802680" cy="4840560"/>
          </a:xfrm>
        </p:spPr>
        <p:txBody>
          <a:bodyPr>
            <a:normAutofit lnSpcReduction="10000"/>
          </a:bodyPr>
          <a:lstStyle/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Onde:</a:t>
            </a:r>
          </a:p>
          <a:p>
            <a:r>
              <a:rPr lang="pt-BR" dirty="0"/>
              <a:t>H é a carga do vertedor, m </a:t>
            </a:r>
          </a:p>
          <a:p>
            <a:r>
              <a:rPr lang="pt-BR" dirty="0"/>
              <a:t>Q é a vazão, m³/s</a:t>
            </a:r>
          </a:p>
          <a:p>
            <a:r>
              <a:rPr lang="pt-BR" dirty="0"/>
              <a:t>L é a largura do vertedor, m (base menor do trapézio) </a:t>
            </a:r>
          </a:p>
          <a:p>
            <a:r>
              <a:rPr lang="pt-BR" dirty="0" err="1"/>
              <a:t>Cd</a:t>
            </a:r>
            <a:r>
              <a:rPr lang="pt-BR" dirty="0"/>
              <a:t> é coeficiente de descarga do vertedor (valor médio para a água) = 0,62 </a:t>
            </a:r>
          </a:p>
          <a:p>
            <a:pPr marL="0" indent="0">
              <a:buNone/>
            </a:pPr>
            <a:r>
              <a:rPr lang="pt-BR" dirty="0"/>
              <a:t> 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D2CBA4D2-E3FC-7570-EAE0-740CCA5CDB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5640" y="2060848"/>
            <a:ext cx="6600730" cy="18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83043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EBF752-7A17-0177-A86C-E1AC6AE92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Vertedor retangular de parede espessa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6BD65D-94D2-B2A7-2B5E-7442FF3815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Um vertedor é considerado de parede espessa quando a soleira é suficientemente espessa para que na veia aderente se estabeleça o paralelismo dos filetes.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e&gt; 0,66 .H</a:t>
            </a:r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022F6802-E078-BF67-56D5-8B510CA449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1704" y="3622122"/>
            <a:ext cx="5040560" cy="2863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900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1913EF-62B7-FF13-7054-D1020F4A7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Vertedor retangular de parede espessa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01477D5-1311-E86F-1367-33C08FC181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endParaRPr lang="pt-BR" dirty="0"/>
          </a:p>
          <a:p>
            <a:pPr algn="just"/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BFAA94FE-B6E1-E856-8F97-DD83F9879E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624" y="3392870"/>
            <a:ext cx="2227224" cy="714707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D5F88EE2-68B5-7FBB-206F-C304115B24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2296" y="2144058"/>
            <a:ext cx="5328592" cy="3027138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1245496" y="5300766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dirty="0"/>
              <a:t>Onde: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Q é a vazão, m³/s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L é a largura do vertedor, m</a:t>
            </a:r>
          </a:p>
        </p:txBody>
      </p:sp>
    </p:spTree>
    <p:extLst>
      <p:ext uri="{BB962C8B-B14F-4D97-AF65-F5344CB8AC3E}">
        <p14:creationId xmlns:p14="http://schemas.microsoft.com/office/powerpoint/2010/main" val="31150615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BB557A-BDF9-38E8-42B0-3170403F1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552A340-8843-793A-8DF2-3B052CFA83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r>
              <a:rPr lang="pt-BR" dirty="0"/>
              <a:t>Calcular a vazão de água que escoa sobre a crista de uma barragem, quando o nível de agua da barragem atingir 1,0 m acima da crista. Considerar que a soleira é espessa e com 50 cm de largura.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39388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CA396B-157C-EADC-52E0-78BF7ED19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Vertedores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FDA9891-D491-83EE-6304-3B01F28F24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Usos:</a:t>
            </a:r>
          </a:p>
          <a:p>
            <a:r>
              <a:rPr lang="pt-BR" dirty="0"/>
              <a:t>Medição de vazão de pequenos cursos de água e condutos livres</a:t>
            </a:r>
          </a:p>
          <a:p>
            <a:r>
              <a:rPr lang="pt-BR" dirty="0"/>
              <a:t>Controle do escoamento em galerias, canais e barragens. </a:t>
            </a:r>
          </a:p>
        </p:txBody>
      </p:sp>
    </p:spTree>
    <p:extLst>
      <p:ext uri="{BB962C8B-B14F-4D97-AF65-F5344CB8AC3E}">
        <p14:creationId xmlns:p14="http://schemas.microsoft.com/office/powerpoint/2010/main" val="1277279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E23C22-8BA4-E50D-FDBA-01E30F3CF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Vertedores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1609D9-EFE7-97B6-C079-3E2F36402F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Terminologia</a:t>
            </a:r>
          </a:p>
          <a:p>
            <a:pPr algn="just"/>
            <a:r>
              <a:rPr lang="pt-BR" dirty="0"/>
              <a:t>A borda horizontal denomina – se crista ou soleira. As bordas verticais constituem as faces do vertedor. </a:t>
            </a:r>
          </a:p>
          <a:p>
            <a:pPr algn="just"/>
            <a:r>
              <a:rPr lang="pt-BR" dirty="0"/>
              <a:t>A carga do vertedor, H, é a altura atingida pelas águas, a contar da cota da soleira do vertedor. Devido a depressão (abaixamento ) da lâmina vertente junto ao vertedor a carga H deve ser medida a montante, a uma distância aproximadamente igual ou superior a 5H.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4FDA075-F8EF-F0D4-66E1-426EE9ADAF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9576" y="4159121"/>
            <a:ext cx="7366200" cy="2333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396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13372E-8D99-B81F-12C6-D839E243D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Vertedores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E9ED8DE-C369-E26A-6409-80F1B192D4E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262063" y="1828800"/>
            <a:ext cx="9691687" cy="45704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  <a:p>
            <a:r>
              <a:rPr lang="pt-BR" dirty="0"/>
              <a:t>H : carga do vertedor, m </a:t>
            </a:r>
          </a:p>
          <a:p>
            <a:r>
              <a:rPr lang="pt-BR" dirty="0"/>
              <a:t>L : largura do vertedor, m </a:t>
            </a:r>
          </a:p>
          <a:p>
            <a:r>
              <a:rPr lang="pt-BR" dirty="0"/>
              <a:t>e : espessura do vertedor, m </a:t>
            </a:r>
          </a:p>
          <a:p>
            <a:r>
              <a:rPr lang="pt-BR" dirty="0"/>
              <a:t>p : altura ou profundidade do vertedor, m </a:t>
            </a:r>
          </a:p>
          <a:p>
            <a:r>
              <a:rPr lang="pt-BR" dirty="0"/>
              <a:t>p’: altura de água a jusante do vertedor, m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887A7693-AFF6-917A-90EC-681390C545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9616" y="1691322"/>
            <a:ext cx="7366200" cy="2333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19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5F40BB-80A5-7CCA-51D7-ABBEEB407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Classificação dos vertedores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96F9442-4A26-8BE4-7D83-AEB9C6E9C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r>
              <a:rPr lang="pt-BR" dirty="0"/>
              <a:t>Quanto à forma :</a:t>
            </a:r>
          </a:p>
          <a:p>
            <a:pPr marL="0" indent="0">
              <a:buNone/>
            </a:pPr>
            <a:r>
              <a:rPr lang="pt-BR" dirty="0"/>
              <a:t>Os vertedores podem ter qualquer forma, mas são preferíveis as seguintes: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E721D8B5-59BD-60B9-D4C6-B1B82892F2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9616" y="3001436"/>
            <a:ext cx="5710738" cy="329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672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72491F-BA96-9B12-E0BF-B04CD2CAA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Classificação dos vertedores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0D2F6D4-1C25-807E-5C73-E941C597E7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Quanto à altura relativa da soleira </a:t>
            </a:r>
          </a:p>
          <a:p>
            <a:endParaRPr lang="pt-BR" dirty="0"/>
          </a:p>
          <a:p>
            <a:r>
              <a:rPr lang="pt-BR" dirty="0"/>
              <a:t>vertedores livres ( p &gt; p’) </a:t>
            </a:r>
          </a:p>
          <a:p>
            <a:r>
              <a:rPr lang="pt-BR" dirty="0"/>
              <a:t>vertedores afogados ( p&lt; p’)</a:t>
            </a:r>
          </a:p>
        </p:txBody>
      </p:sp>
    </p:spTree>
    <p:extLst>
      <p:ext uri="{BB962C8B-B14F-4D97-AF65-F5344CB8AC3E}">
        <p14:creationId xmlns:p14="http://schemas.microsoft.com/office/powerpoint/2010/main" val="2546421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E9AAEA-84B1-3E05-23A9-796AE19C1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Classificação dos vertedores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59FD26F-C104-D6D1-3E58-5087849CE8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Quanto à natureza da parede</a:t>
            </a:r>
          </a:p>
          <a:p>
            <a:r>
              <a:rPr lang="pt-BR" dirty="0"/>
              <a:t>vertedores em paredes delgadas </a:t>
            </a:r>
          </a:p>
          <a:p>
            <a:r>
              <a:rPr lang="pt-BR" dirty="0"/>
              <a:t>vertedores em parede espessa ( e &gt; 0,66H )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86BDD984-3662-EB7A-3FCA-2B4F341C4A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2115" y="3767895"/>
            <a:ext cx="5507769" cy="2720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3138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1FB287-6AEA-7DAB-1483-0CEF74C18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Classificação dos vertedores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FA1E17D-D80B-CE93-CFC4-FB33BCD03E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Quanto à largura relativa </a:t>
            </a:r>
          </a:p>
          <a:p>
            <a:r>
              <a:rPr lang="pt-BR" dirty="0"/>
              <a:t>vertedores sem contração lateral ( L = B ) </a:t>
            </a:r>
          </a:p>
          <a:p>
            <a:r>
              <a:rPr lang="pt-BR" dirty="0"/>
              <a:t>vertedores com uma contração lateral ( L &lt; B ) </a:t>
            </a:r>
          </a:p>
          <a:p>
            <a:r>
              <a:rPr lang="pt-BR" dirty="0"/>
              <a:t>vertedores com duas contrações laterais ( L &lt; B ) </a:t>
            </a:r>
          </a:p>
          <a:p>
            <a:pPr marL="0" indent="0" algn="ctr">
              <a:buNone/>
            </a:pPr>
            <a:r>
              <a:rPr lang="pt-BR" dirty="0"/>
              <a:t>As contrações ocorrem quando a largura do vertedor é inferior a do canal.</a:t>
            </a:r>
          </a:p>
          <a:p>
            <a:endParaRPr lang="pt-BR" dirty="0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CDB28863-02B6-C1C2-7A28-A61A3BED20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4768" y="4347095"/>
            <a:ext cx="6467668" cy="249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353698"/>
      </p:ext>
    </p:extLst>
  </p:cSld>
  <p:clrMapOvr>
    <a:masterClrMapping/>
  </p:clrMapOvr>
</p:sld>
</file>

<file path=ppt/theme/theme1.xml><?xml version="1.0" encoding="utf-8"?>
<a:theme xmlns:a="http://schemas.openxmlformats.org/drawingml/2006/main" name="Exibir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Exibir</Template>
  <TotalTime>7863</TotalTime>
  <Words>932</Words>
  <Application>Microsoft Office PowerPoint</Application>
  <PresentationFormat>Widescreen</PresentationFormat>
  <Paragraphs>143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Cambria Math</vt:lpstr>
      <vt:lpstr>Century Schoolbook</vt:lpstr>
      <vt:lpstr>Wingdings 2</vt:lpstr>
      <vt:lpstr>Exibir</vt:lpstr>
      <vt:lpstr>Faculdade de tecnologia e ciências da Bahia Curso: Engenharia Civil Disciplina: Hidráulica Aplicada</vt:lpstr>
      <vt:lpstr>Vertedores</vt:lpstr>
      <vt:lpstr>Vertedores</vt:lpstr>
      <vt:lpstr>Vertedores</vt:lpstr>
      <vt:lpstr>Vertedores</vt:lpstr>
      <vt:lpstr>Classificação dos vertedores</vt:lpstr>
      <vt:lpstr>Classificação dos vertedores</vt:lpstr>
      <vt:lpstr>Classificação dos vertedores</vt:lpstr>
      <vt:lpstr>Classificação dos vertedores</vt:lpstr>
      <vt:lpstr>Classificação dos vertedores</vt:lpstr>
      <vt:lpstr>Classificação dos vertedores</vt:lpstr>
      <vt:lpstr>Vertedores de parede delgada</vt:lpstr>
      <vt:lpstr>Exemplo</vt:lpstr>
      <vt:lpstr>Vertedores de parede delgada</vt:lpstr>
      <vt:lpstr>Vertedores de parede delgada</vt:lpstr>
      <vt:lpstr>Exemplo</vt:lpstr>
      <vt:lpstr>Vertedores triangulares</vt:lpstr>
      <vt:lpstr>Vertedores triangulares</vt:lpstr>
      <vt:lpstr>Vertedores triangulares</vt:lpstr>
      <vt:lpstr>Exemplo</vt:lpstr>
      <vt:lpstr>Vertedor Cipolletti </vt:lpstr>
      <vt:lpstr>Vertedor Cipolletti </vt:lpstr>
      <vt:lpstr>Vertedor retangular de parede espessa</vt:lpstr>
      <vt:lpstr>Vertedor retangular de parede espessa</vt:lpstr>
      <vt:lpstr>Exemplo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Juliane Santos Souza</dc:creator>
  <cp:lastModifiedBy>Juliane Santos Souza</cp:lastModifiedBy>
  <cp:revision>134</cp:revision>
  <dcterms:created xsi:type="dcterms:W3CDTF">2020-05-22T01:45:27Z</dcterms:created>
  <dcterms:modified xsi:type="dcterms:W3CDTF">2024-04-01T22:38:23Z</dcterms:modified>
</cp:coreProperties>
</file>