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4"/>
  </p:notesMasterIdLst>
  <p:sldIdLst>
    <p:sldId id="256" r:id="rId2"/>
    <p:sldId id="294" r:id="rId3"/>
    <p:sldId id="295" r:id="rId4"/>
    <p:sldId id="296" r:id="rId5"/>
    <p:sldId id="297" r:id="rId6"/>
    <p:sldId id="298" r:id="rId7"/>
    <p:sldId id="299" r:id="rId8"/>
    <p:sldId id="300" r:id="rId9"/>
    <p:sldId id="301" r:id="rId10"/>
    <p:sldId id="302" r:id="rId11"/>
    <p:sldId id="303" r:id="rId12"/>
    <p:sldId id="304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9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090EF7-11ED-4319-AD10-4EEB588E208A}" type="datetimeFigureOut">
              <a:rPr lang="pt-BR" smtClean="0"/>
              <a:t>18/03/2024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180A0F-9AB4-436E-9751-0468517614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8226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2ECF8ED9-0477-491F-BB0C-0DA64FDF7EC8}" type="datetimeFigureOut">
              <a:rPr lang="pt-BR" smtClean="0"/>
              <a:t>18/03/2024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91829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18/03/2024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1272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18/03/2024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8222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18/03/2024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9897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18/03/2024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97898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18/03/2024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5567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18/03/2024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2726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18/03/2024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7575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18/03/2024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7787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18/03/2024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477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18/03/2024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1472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2ECF8ED9-0477-491F-BB0C-0DA64FDF7EC8}" type="datetimeFigureOut">
              <a:rPr lang="pt-BR" smtClean="0"/>
              <a:t>18/03/2024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2271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15680" y="-38784"/>
            <a:ext cx="7560840" cy="1440160"/>
          </a:xfrm>
        </p:spPr>
        <p:txBody>
          <a:bodyPr>
            <a:normAutofit/>
          </a:bodyPr>
          <a:lstStyle/>
          <a:p>
            <a:r>
              <a:rPr lang="pt-BR" sz="2600" dirty="0"/>
              <a:t>Faculdade de tecnologia e ciências da Bahia</a:t>
            </a:r>
            <a:br>
              <a:rPr lang="pt-BR" sz="2600" dirty="0"/>
            </a:br>
            <a:r>
              <a:rPr lang="pt-BR" sz="2600" dirty="0"/>
              <a:t>Curso: Engenharia Civil</a:t>
            </a:r>
            <a:br>
              <a:rPr lang="pt-BR" sz="2600" dirty="0"/>
            </a:br>
            <a:r>
              <a:rPr lang="pt-BR" sz="2600" dirty="0"/>
              <a:t>Disciplina: Hidráulica Aplicada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91544" y="2996952"/>
            <a:ext cx="9001000" cy="2448272"/>
          </a:xfrm>
        </p:spPr>
        <p:txBody>
          <a:bodyPr>
            <a:normAutofit lnSpcReduction="10000"/>
          </a:bodyPr>
          <a:lstStyle/>
          <a:p>
            <a:pPr algn="ctr"/>
            <a:r>
              <a:rPr lang="pt-BR" sz="4400" dirty="0">
                <a:solidFill>
                  <a:schemeClr val="tx1"/>
                </a:solidFill>
              </a:rPr>
              <a:t>Escoamento com nível variável </a:t>
            </a:r>
            <a:r>
              <a:rPr lang="pt-BR" sz="4400">
                <a:solidFill>
                  <a:schemeClr val="tx1"/>
                </a:solidFill>
              </a:rPr>
              <a:t>em orifícios</a:t>
            </a:r>
            <a:endParaRPr lang="pt-BR" sz="2800" dirty="0">
              <a:solidFill>
                <a:schemeClr val="tx2"/>
              </a:solidFill>
            </a:endParaRPr>
          </a:p>
          <a:p>
            <a:pPr algn="r"/>
            <a:endParaRPr lang="pt-BR" sz="2800" dirty="0">
              <a:solidFill>
                <a:schemeClr val="tx2"/>
              </a:solidFill>
            </a:endParaRPr>
          </a:p>
          <a:p>
            <a:pPr algn="r"/>
            <a:r>
              <a:rPr lang="pt-BR" sz="2800" dirty="0">
                <a:solidFill>
                  <a:schemeClr val="tx2"/>
                </a:solidFill>
              </a:rPr>
              <a:t>Professora: </a:t>
            </a:r>
            <a:r>
              <a:rPr lang="pt-BR" sz="2800" dirty="0" err="1">
                <a:solidFill>
                  <a:schemeClr val="tx2"/>
                </a:solidFill>
              </a:rPr>
              <a:t>Msc</a:t>
            </a:r>
            <a:r>
              <a:rPr lang="pt-BR" sz="2800" dirty="0">
                <a:solidFill>
                  <a:schemeClr val="tx2"/>
                </a:solidFill>
              </a:rPr>
              <a:t> Juliane Souza</a:t>
            </a:r>
          </a:p>
        </p:txBody>
      </p:sp>
      <p:pic>
        <p:nvPicPr>
          <p:cNvPr id="4" name="Imagem 3" descr="Fate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400" y="223494"/>
            <a:ext cx="2376264" cy="12241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266890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798BC2-924D-5DC7-65DC-07EB1688E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Escoamento com nível variável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6557BB4-FEFA-BDD2-B36C-30296D5333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r>
              <a:rPr lang="pt-BR" dirty="0"/>
              <a:t>Para o esvaziamento total, h2= 0, neste caso a expressão fica: 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9DDF84DB-4326-41A5-CA10-B6019D7D9A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5840" y="2564904"/>
            <a:ext cx="2006781" cy="122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230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BE151C-A3DB-5BAA-32B6-55802A32A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Escoamento com nível variável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EC13CE9-0FC8-9430-9A8F-8AB09A2514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/>
              <a:t>Adotando </a:t>
            </a:r>
          </a:p>
          <a:p>
            <a:r>
              <a:rPr lang="pt-BR" dirty="0" err="1"/>
              <a:t>Cd</a:t>
            </a:r>
            <a:r>
              <a:rPr lang="pt-BR" dirty="0"/>
              <a:t> = 0,61 </a:t>
            </a:r>
          </a:p>
          <a:p>
            <a:r>
              <a:rPr lang="pt-BR" dirty="0"/>
              <a:t>g = 9,81 m²/s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F567DA07-5B28-7F0C-0099-E17AA186CB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0535" y="2013438"/>
            <a:ext cx="1704094" cy="1039497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080BB128-BAB1-C5CF-33F3-A58C63919D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0535" y="5157192"/>
            <a:ext cx="1716754" cy="662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0098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4DA6CB-ED4D-E184-A101-4EF94B3D0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8ED0B8E-3981-FA5B-2897-976397441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Em uma estação de tratamento de água, existem dois decantadores de 5,50 x 16,50 m e 3,50 m de profundidade. Para limpeza e reparos, qualquer uma dessas unidades pode ser esvaziada por meio de uma comporta quadrada de 0,30 m de lado, instalada junto ao fundo do decantador. A espessura da parede é de 0,25 m. Calcular a vazão inicial na comporta e determinar o tempo necessário para escoamento do decantador.</a:t>
            </a:r>
          </a:p>
          <a:p>
            <a:pPr algn="just"/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7AC494AE-62DB-DA34-2CBC-7ACEC17172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9656" y="3429000"/>
            <a:ext cx="6509368" cy="3328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4245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628827-1F81-D534-AE0E-1AEC79E34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Escoamento com nível variável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8F7353F-FEEF-99B4-ED15-174A0AD576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A altura h do nível de água diminui com o tempo, em consequência do escoamento do próprio orifício;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O problema na prática consiste em determinar o tempo necessário ao escoamento pelo orifício em recipiente com nível variável, no caso de reservatório de paredes verticais.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B923E6EC-C66C-E26F-48A2-4A6BA1F8FC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3752" y="3978282"/>
            <a:ext cx="3707148" cy="2683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312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E0AD93-AD5D-BCFB-711B-087033E59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Escoamento com nível variável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A7C1EA0-EFF4-2DEA-2854-ABF42E4694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Suponhamos que não haja entrada de água no reservatório (Q1= 0 ). Então, o nível será variável e a carga sobre o orifício será decrescente. Quando a superfície do líquido estiver à distância h, do centro do orifício a vazão fornecida será: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r>
              <a:rPr lang="pt-BR" dirty="0"/>
              <a:t>Depois de um certo tempo “t “ o volume escoado será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44A7FBB2-2E88-A376-E435-A24E1EE1CA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3872" y="3140968"/>
            <a:ext cx="2304256" cy="789421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835783A8-681C-2155-9540-15B034FF24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43620" y="5445224"/>
            <a:ext cx="1104760" cy="476563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B923E6EC-C66C-E26F-48A2-4A6BA1F8FC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09457" y="3140968"/>
            <a:ext cx="4476814" cy="324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0492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3F0739-AC95-218C-BCA3-3D0B62CA6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Escoamento com nível variável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380F89E-2472-BB45-9351-8403BB52E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r>
              <a:rPr lang="pt-BR" dirty="0"/>
              <a:t>Para um intervalo infinitesimal </a:t>
            </a:r>
            <a:r>
              <a:rPr lang="pt-BR" dirty="0" err="1"/>
              <a:t>dt</a:t>
            </a:r>
            <a:r>
              <a:rPr lang="pt-BR" dirty="0"/>
              <a:t> de tempo, mantida a vazão inicial, teremos:</a:t>
            </a:r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02D9FD9A-58DE-7186-32C7-180E565610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5720" y="3783965"/>
            <a:ext cx="1764012" cy="441003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B681C548-A3FA-0E8A-125A-A625CEDEC1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0016" y="2430949"/>
            <a:ext cx="4957158" cy="3588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8691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38D069-44A5-2D85-8E90-482554012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Escoamento com nível variável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AEB69A1-DFEF-E372-CA64-C61FAD7415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Substituindo</a:t>
            </a:r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E50686F8-9850-7585-D702-38BE493BCC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7808" y="3194211"/>
            <a:ext cx="2715386" cy="469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5598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2E2390-7908-2AFE-88AF-CC1107240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Escoamento com nível variável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4D0EB6A-9ADC-B26F-0BCE-4DB8E2E9D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Por outro lado, seja A </a:t>
            </a:r>
            <a:r>
              <a:rPr lang="pt-BR" dirty="0" err="1"/>
              <a:t>a</a:t>
            </a:r>
            <a:r>
              <a:rPr lang="pt-BR" dirty="0"/>
              <a:t> seção horizontal do reservatório, no mesmo intervalo </a:t>
            </a:r>
            <a:r>
              <a:rPr lang="pt-BR" dirty="0" err="1"/>
              <a:t>dt</a:t>
            </a:r>
            <a:r>
              <a:rPr lang="pt-BR" dirty="0"/>
              <a:t>, a altura de carga diminuiu de </a:t>
            </a:r>
            <a:r>
              <a:rPr lang="pt-BR" dirty="0" err="1"/>
              <a:t>dh</a:t>
            </a:r>
            <a:r>
              <a:rPr lang="pt-BR" dirty="0"/>
              <a:t> e portanto, o volume elementar escoado é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A9B5D164-1BD4-206F-04A9-6411E0A854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3672" y="3903883"/>
            <a:ext cx="1749357" cy="642169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85EF5279-FF31-F2F6-EE90-8B8D0D57C5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38327" y="2652367"/>
            <a:ext cx="4957158" cy="3588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197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5DE928-A148-67AF-8F02-7D5B4E436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Escoamento com nível variável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9DE4C22-7E2A-A345-89BF-D7F8B70E55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r>
              <a:rPr lang="pt-BR" dirty="0"/>
              <a:t>Igualando as expressões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98735134-CF4F-5278-8565-5AEF31A6EC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7357" y="2874167"/>
            <a:ext cx="1749357" cy="642169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4242516F-119C-16B9-0352-65827C9881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9536" y="2931536"/>
            <a:ext cx="2715386" cy="469578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0343B069-754D-B683-66D0-B3887CF848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87948" y="4561702"/>
            <a:ext cx="2913555" cy="1277175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10B17509-27C8-5BE3-F50A-39F4A00E6819}"/>
              </a:ext>
            </a:extLst>
          </p:cNvPr>
          <p:cNvSpPr txBox="1"/>
          <p:nvPr/>
        </p:nvSpPr>
        <p:spPr>
          <a:xfrm>
            <a:off x="5244644" y="3010585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14404003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B667B0-98A6-FBA5-C39C-A28F5673F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Escoamento com nível variável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D6FB3D1D-F79E-7B36-ADAC-0504FC7A7C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39616" y="2492896"/>
            <a:ext cx="6408712" cy="3077630"/>
          </a:xfrm>
        </p:spPr>
      </p:pic>
    </p:spTree>
    <p:extLst>
      <p:ext uri="{BB962C8B-B14F-4D97-AF65-F5344CB8AC3E}">
        <p14:creationId xmlns:p14="http://schemas.microsoft.com/office/powerpoint/2010/main" val="23365286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1792D5-2C1A-0D81-6AE4-2B5F58FCE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Escoamento com nível variável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ABD2D74-1C9E-01F3-B66E-4CC003A29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663440"/>
          </a:xfrm>
        </p:spPr>
        <p:txBody>
          <a:bodyPr>
            <a:normAutofit lnSpcReduction="10000"/>
          </a:bodyPr>
          <a:lstStyle/>
          <a:p>
            <a:r>
              <a:rPr lang="pt-BR" dirty="0"/>
              <a:t>Equação válida para determinar o tempo gasto para o líquido baixar do nível h1 até o nível h2 (valor em segundos). </a:t>
            </a:r>
          </a:p>
          <a:p>
            <a:endParaRPr lang="pt-BR" dirty="0"/>
          </a:p>
          <a:p>
            <a:endParaRPr lang="pt-BR" dirty="0"/>
          </a:p>
          <a:p>
            <a:pPr marL="0" indent="0">
              <a:buNone/>
            </a:pPr>
            <a:r>
              <a:rPr lang="pt-BR" dirty="0"/>
              <a:t>onde: </a:t>
            </a:r>
          </a:p>
          <a:p>
            <a:r>
              <a:rPr lang="pt-BR" dirty="0"/>
              <a:t>t = tempo gasto para o líquido baixar do nível h1 até o nível h2, dado em segundos </a:t>
            </a:r>
          </a:p>
          <a:p>
            <a:r>
              <a:rPr lang="pt-BR" dirty="0"/>
              <a:t>h1 = altura no início do escoamento (t = 0), dado em (m) </a:t>
            </a:r>
          </a:p>
          <a:p>
            <a:r>
              <a:rPr lang="pt-BR" dirty="0"/>
              <a:t>h2 = altura depois de um certo tempo t, dado em (m) </a:t>
            </a:r>
          </a:p>
          <a:p>
            <a:r>
              <a:rPr lang="pt-BR" dirty="0"/>
              <a:t>A = área da seção do reservatório, m² </a:t>
            </a:r>
          </a:p>
          <a:p>
            <a:r>
              <a:rPr lang="pt-BR" dirty="0"/>
              <a:t>a = m² (área do orifício); </a:t>
            </a:r>
          </a:p>
          <a:p>
            <a:r>
              <a:rPr lang="pt-BR" dirty="0" err="1"/>
              <a:t>Cd</a:t>
            </a:r>
            <a:r>
              <a:rPr lang="pt-BR" dirty="0"/>
              <a:t> = coeficiente de descarga; 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E05E7AD0-AE47-E214-1838-D2AA3A4C36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5800" y="2595761"/>
            <a:ext cx="2978058" cy="833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593561"/>
      </p:ext>
    </p:extLst>
  </p:cSld>
  <p:clrMapOvr>
    <a:masterClrMapping/>
  </p:clrMapOvr>
</p:sld>
</file>

<file path=ppt/theme/theme1.xml><?xml version="1.0" encoding="utf-8"?>
<a:theme xmlns:a="http://schemas.openxmlformats.org/drawingml/2006/main" name="Exibir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xibir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ibir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Exibir</Template>
  <TotalTime>7141</TotalTime>
  <Words>431</Words>
  <Application>Microsoft Office PowerPoint</Application>
  <PresentationFormat>Widescreen</PresentationFormat>
  <Paragraphs>51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Century Schoolbook</vt:lpstr>
      <vt:lpstr>Wingdings 2</vt:lpstr>
      <vt:lpstr>Exibir</vt:lpstr>
      <vt:lpstr>Faculdade de tecnologia e ciências da Bahia Curso: Engenharia Civil Disciplina: Hidráulica Aplicada</vt:lpstr>
      <vt:lpstr>Escoamento com nível variável</vt:lpstr>
      <vt:lpstr>Escoamento com nível variável</vt:lpstr>
      <vt:lpstr>Escoamento com nível variável</vt:lpstr>
      <vt:lpstr>Escoamento com nível variável</vt:lpstr>
      <vt:lpstr>Escoamento com nível variável</vt:lpstr>
      <vt:lpstr>Escoamento com nível variável </vt:lpstr>
      <vt:lpstr>Escoamento com nível variável</vt:lpstr>
      <vt:lpstr>Escoamento com nível variável</vt:lpstr>
      <vt:lpstr>Escoamento com nível variável</vt:lpstr>
      <vt:lpstr>Escoamento com nível variável</vt:lpstr>
      <vt:lpstr>Exemplo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Juliane Santos Souza</dc:creator>
  <cp:lastModifiedBy>Juliane Santos Souza</cp:lastModifiedBy>
  <cp:revision>117</cp:revision>
  <dcterms:created xsi:type="dcterms:W3CDTF">2020-05-22T01:45:27Z</dcterms:created>
  <dcterms:modified xsi:type="dcterms:W3CDTF">2024-03-18T22:25:47Z</dcterms:modified>
</cp:coreProperties>
</file>