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8" r:id="rId12"/>
    <p:sldId id="269" r:id="rId13"/>
    <p:sldId id="265" r:id="rId14"/>
    <p:sldId id="266" r:id="rId15"/>
    <p:sldId id="270" r:id="rId16"/>
    <p:sldId id="271" r:id="rId17"/>
    <p:sldId id="294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954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090EF7-11ED-4319-AD10-4EEB588E208A}" type="datetimeFigureOut">
              <a:rPr lang="pt-BR" smtClean="0"/>
              <a:t>14/04/2024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180A0F-9AB4-436E-9751-0468517614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482262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2ECF8ED9-0477-491F-BB0C-0DA64FDF7EC8}" type="datetimeFigureOut">
              <a:rPr lang="pt-BR" smtClean="0"/>
              <a:t>14/04/2024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918295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14/04/2024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1272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14/04/2024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08222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14/04/2024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9897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14/04/2024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97898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14/04/2024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5567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14/04/2024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2726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14/04/2024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17575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14/04/2024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17787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14/04/2024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477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14/04/2024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41472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2ECF8ED9-0477-491F-BB0C-0DA64FDF7EC8}" type="datetimeFigureOut">
              <a:rPr lang="pt-BR" smtClean="0"/>
              <a:t>14/04/2024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522713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215680" y="-38784"/>
            <a:ext cx="7560840" cy="1440160"/>
          </a:xfrm>
        </p:spPr>
        <p:txBody>
          <a:bodyPr>
            <a:normAutofit/>
          </a:bodyPr>
          <a:lstStyle/>
          <a:p>
            <a:r>
              <a:rPr lang="pt-BR" sz="2600" dirty="0"/>
              <a:t>Faculdade de tecnologia e ciências da Bahia</a:t>
            </a:r>
            <a:br>
              <a:rPr lang="pt-BR" sz="2600" dirty="0"/>
            </a:br>
            <a:r>
              <a:rPr lang="pt-BR" sz="2600" dirty="0"/>
              <a:t>Curso: Engenharia Civil</a:t>
            </a:r>
            <a:br>
              <a:rPr lang="pt-BR" sz="2600" dirty="0"/>
            </a:br>
            <a:r>
              <a:rPr lang="pt-BR" sz="2600" dirty="0"/>
              <a:t>Disciplina: Hidráulica Aplicada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991544" y="2996952"/>
            <a:ext cx="9001000" cy="2448272"/>
          </a:xfrm>
        </p:spPr>
        <p:txBody>
          <a:bodyPr>
            <a:normAutofit lnSpcReduction="10000"/>
          </a:bodyPr>
          <a:lstStyle/>
          <a:p>
            <a:pPr algn="ctr"/>
            <a:r>
              <a:rPr lang="pt-BR" sz="4400" dirty="0">
                <a:solidFill>
                  <a:schemeClr val="tx1"/>
                </a:solidFill>
              </a:rPr>
              <a:t>Orifícios, bocais e tubos curtos</a:t>
            </a:r>
          </a:p>
          <a:p>
            <a:pPr algn="r"/>
            <a:endParaRPr lang="pt-BR" sz="2800" dirty="0">
              <a:solidFill>
                <a:schemeClr val="tx2"/>
              </a:solidFill>
            </a:endParaRPr>
          </a:p>
          <a:p>
            <a:pPr algn="r"/>
            <a:endParaRPr lang="pt-BR" sz="2800" dirty="0">
              <a:solidFill>
                <a:schemeClr val="tx2"/>
              </a:solidFill>
            </a:endParaRPr>
          </a:p>
          <a:p>
            <a:pPr algn="r"/>
            <a:r>
              <a:rPr lang="pt-BR" sz="2800" dirty="0">
                <a:solidFill>
                  <a:schemeClr val="tx2"/>
                </a:solidFill>
              </a:rPr>
              <a:t>Professora: </a:t>
            </a:r>
            <a:r>
              <a:rPr lang="pt-BR" sz="2800" dirty="0" err="1">
                <a:solidFill>
                  <a:schemeClr val="tx2"/>
                </a:solidFill>
              </a:rPr>
              <a:t>Msc</a:t>
            </a:r>
            <a:r>
              <a:rPr lang="pt-BR" sz="2800" dirty="0">
                <a:solidFill>
                  <a:schemeClr val="tx2"/>
                </a:solidFill>
              </a:rPr>
              <a:t> Juliane Souza</a:t>
            </a:r>
          </a:p>
        </p:txBody>
      </p:sp>
      <p:pic>
        <p:nvPicPr>
          <p:cNvPr id="4" name="Imagem 3" descr="Fatec_Logo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400" y="223494"/>
            <a:ext cx="2376264" cy="12241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266890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DB7BA6-330C-0D01-198E-D904458AE4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Orifícios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F38DB00-4DC0-8E16-800E-D9102A9E09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b="1" dirty="0"/>
              <a:t>Velocidade real</a:t>
            </a:r>
          </a:p>
          <a:p>
            <a:endParaRPr lang="pt-BR" dirty="0"/>
          </a:p>
          <a:p>
            <a:r>
              <a:rPr lang="pt-BR" dirty="0"/>
              <a:t>Na prática a velocidade real (</a:t>
            </a:r>
            <a:r>
              <a:rPr lang="pt-BR" dirty="0" err="1"/>
              <a:t>Vr</a:t>
            </a:r>
            <a:r>
              <a:rPr lang="pt-BR" dirty="0"/>
              <a:t> ) na seção contraída é menor que a velocidade teórica (Torricelli ). </a:t>
            </a:r>
          </a:p>
          <a:p>
            <a:r>
              <a:rPr lang="pt-BR" dirty="0"/>
              <a:t>A velocidade real do jato é um pouco menor que</a:t>
            </a:r>
          </a:p>
          <a:p>
            <a:r>
              <a:rPr lang="pt-BR" dirty="0"/>
              <a:t>Isso ocorre devido </a:t>
            </a:r>
          </a:p>
          <a:p>
            <a:pPr lvl="1"/>
            <a:r>
              <a:rPr lang="pt-BR" sz="1800" b="1" dirty="0"/>
              <a:t>Atrito externo; </a:t>
            </a:r>
          </a:p>
          <a:p>
            <a:pPr lvl="1"/>
            <a:r>
              <a:rPr lang="pt-BR" sz="1800" b="1" dirty="0"/>
              <a:t>Viscosidade.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64094622-FFE1-E89B-D941-72CEDF30AE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16080" y="3284984"/>
            <a:ext cx="1381527" cy="534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46889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3A75B9-C141-8CDF-E4D4-1364DB2BB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Orifícios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C7152B1-70DD-BC88-2909-6135D56F6D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marL="0" indent="0" algn="just">
              <a:buNone/>
            </a:pPr>
            <a:r>
              <a:rPr lang="pt-BR" b="1" dirty="0"/>
              <a:t>Velocidade real</a:t>
            </a:r>
          </a:p>
          <a:p>
            <a:pPr marL="0" indent="0" algn="just">
              <a:buNone/>
            </a:pPr>
            <a:r>
              <a:rPr lang="pt-BR" dirty="0"/>
              <a:t>A velocidade real do fluido deve ser afetada de um coeficiente denominado </a:t>
            </a:r>
            <a:r>
              <a:rPr lang="pt-BR" b="1" dirty="0"/>
              <a:t>coeficiente de velocidade </a:t>
            </a:r>
            <a:r>
              <a:rPr lang="pt-BR" dirty="0"/>
              <a:t>( Cv &lt; 1 ). </a:t>
            </a:r>
          </a:p>
          <a:p>
            <a:pPr algn="just"/>
            <a:r>
              <a:rPr lang="pt-BR" dirty="0"/>
              <a:t>O </a:t>
            </a:r>
            <a:r>
              <a:rPr lang="pt-BR" b="1" dirty="0"/>
              <a:t>Cv</a:t>
            </a:r>
            <a:r>
              <a:rPr lang="pt-BR" dirty="0"/>
              <a:t> é dado pela relação entre a velocidade real e a velocidade de Torricelli</a:t>
            </a:r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0C48CC7-8D9E-F5C1-1D4C-90AF2E45D2AB}"/>
              </a:ext>
            </a:extLst>
          </p:cNvPr>
          <p:cNvSpPr txBox="1"/>
          <p:nvPr/>
        </p:nvSpPr>
        <p:spPr>
          <a:xfrm>
            <a:off x="5352420" y="4287854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Então:</a:t>
            </a: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8DBDB315-A8D4-C966-B1DD-91AF4BEC36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31476" y="4150984"/>
            <a:ext cx="1599837" cy="643072"/>
          </a:xfrm>
          <a:prstGeom prst="rect">
            <a:avLst/>
          </a:prstGeom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id="{92A7BE7D-FCE8-18C0-F723-68E8BDF6D5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74488" y="4062675"/>
            <a:ext cx="2029587" cy="978551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30AF18F7-63C8-1FB7-F2C1-2BB3CA73C7F2}"/>
              </a:ext>
            </a:extLst>
          </p:cNvPr>
          <p:cNvSpPr txBox="1"/>
          <p:nvPr/>
        </p:nvSpPr>
        <p:spPr>
          <a:xfrm>
            <a:off x="926098" y="5618035"/>
            <a:ext cx="610537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dirty="0"/>
              <a:t>Equação de Torricelli para fluídos reais </a:t>
            </a: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10F9E096-DEB9-1DE4-954E-F6A3C2183BB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97053" y="5507871"/>
            <a:ext cx="2068845" cy="6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74106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BBD7D8-9930-8970-7F73-DBA034C4FB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Orifícios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F77BF77-7344-A41E-EA72-7309BA0378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13967"/>
            <a:ext cx="9692640" cy="4351337"/>
          </a:xfrm>
        </p:spPr>
        <p:txBody>
          <a:bodyPr/>
          <a:lstStyle/>
          <a:p>
            <a:pPr marL="0" indent="0" algn="just">
              <a:buNone/>
            </a:pPr>
            <a:r>
              <a:rPr lang="pt-BR" b="1" dirty="0"/>
              <a:t>Velocidade real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Cv é determinado experimentalmente em função do </a:t>
            </a:r>
            <a:r>
              <a:rPr lang="pt-BR" b="1" dirty="0"/>
              <a:t>diâmetro do orifício (d)</a:t>
            </a:r>
            <a:r>
              <a:rPr lang="pt-BR" dirty="0"/>
              <a:t>, da </a:t>
            </a:r>
            <a:r>
              <a:rPr lang="pt-BR" b="1" dirty="0"/>
              <a:t>carga hidráulica (h)</a:t>
            </a:r>
            <a:r>
              <a:rPr lang="pt-BR" dirty="0"/>
              <a:t> e da </a:t>
            </a:r>
            <a:r>
              <a:rPr lang="pt-BR" b="1" dirty="0"/>
              <a:t>forma do orifício. </a:t>
            </a:r>
          </a:p>
          <a:p>
            <a:pPr algn="just"/>
            <a:r>
              <a:rPr lang="pt-BR" dirty="0"/>
              <a:t>Na prática, pode-se adotar </a:t>
            </a:r>
            <a:r>
              <a:rPr lang="pt-BR" b="1" dirty="0"/>
              <a:t>Cv = 0,985 </a:t>
            </a:r>
            <a:r>
              <a:rPr lang="pt-BR" dirty="0"/>
              <a:t>para a água e outros líquidos de viscosidades semelhantes</a:t>
            </a:r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endParaRPr lang="pt-BR" dirty="0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5FC25C7F-0256-EC9C-AFBE-B36CBB4786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47770" y="3779355"/>
            <a:ext cx="3496460" cy="3078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40347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C449E5-0748-D573-ABDF-35B51CCD77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Orifícios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A8F4054-4540-055A-3A89-4716D0420C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1" y="1828800"/>
            <a:ext cx="6960673" cy="4351337"/>
          </a:xfrm>
        </p:spPr>
        <p:txBody>
          <a:bodyPr/>
          <a:lstStyle/>
          <a:p>
            <a:pPr marL="0" indent="0" algn="just">
              <a:buNone/>
            </a:pPr>
            <a:r>
              <a:rPr lang="pt-BR" b="1" dirty="0"/>
              <a:t>Coeficiente de contração da veia líquida (</a:t>
            </a:r>
            <a:r>
              <a:rPr lang="pt-BR" b="1" dirty="0" err="1"/>
              <a:t>Cc</a:t>
            </a:r>
            <a:r>
              <a:rPr lang="pt-BR" b="1" dirty="0"/>
              <a:t>)</a:t>
            </a:r>
          </a:p>
          <a:p>
            <a:pPr marL="0" indent="0" algn="just">
              <a:buNone/>
            </a:pPr>
            <a:endParaRPr lang="pt-BR" dirty="0"/>
          </a:p>
          <a:p>
            <a:pPr algn="just"/>
            <a:r>
              <a:rPr lang="pt-BR" dirty="0"/>
              <a:t>Experimentalmente constata-se que os filetes líquidos tocam as bordas do orifício e continuam a convergir, depois de passarem pelo mesmo, até uma seção A2. Na qual o jato tem área sensivelmente menor que a do orifício.</a:t>
            </a:r>
          </a:p>
          <a:p>
            <a:pPr algn="just"/>
            <a:r>
              <a:rPr lang="pt-BR" dirty="0"/>
              <a:t>Essa seção A2 é denominada seção contraída.</a:t>
            </a:r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id="{6C5261A6-A51A-A2B5-1DC6-A8006A2FE7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2545" y="2060848"/>
            <a:ext cx="3972967" cy="3243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26128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2DF49C-2355-6299-4B51-359BEC2A48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Orifícios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5678309-5E57-F930-3BDF-6323C082DE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algn="just"/>
            <a:r>
              <a:rPr lang="pt-BR" dirty="0"/>
              <a:t>Pode-se calcular o coeficiente de contração (C</a:t>
            </a:r>
            <a:r>
              <a:rPr lang="pt-BR" sz="1000" dirty="0"/>
              <a:t>C</a:t>
            </a:r>
            <a:r>
              <a:rPr lang="pt-BR" dirty="0"/>
              <a:t>), que expressa a redução na área do jato como:</a:t>
            </a:r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marL="0" indent="0" algn="just">
              <a:buNone/>
            </a:pPr>
            <a:r>
              <a:rPr lang="pt-BR" dirty="0"/>
              <a:t>Onde:</a:t>
            </a:r>
          </a:p>
          <a:p>
            <a:pPr algn="just"/>
            <a:r>
              <a:rPr lang="pt-BR" dirty="0"/>
              <a:t>ac = área da seção contraída </a:t>
            </a:r>
          </a:p>
          <a:p>
            <a:pPr algn="just"/>
            <a:r>
              <a:rPr lang="pt-BR" dirty="0"/>
              <a:t>a = área do orifício. </a:t>
            </a:r>
          </a:p>
          <a:p>
            <a:pPr algn="just"/>
            <a:r>
              <a:rPr lang="pt-BR" dirty="0"/>
              <a:t>Valor prático característico: </a:t>
            </a:r>
            <a:r>
              <a:rPr lang="pt-BR" dirty="0" err="1"/>
              <a:t>Cc</a:t>
            </a:r>
            <a:r>
              <a:rPr lang="pt-BR" dirty="0"/>
              <a:t>=0,62 (para água e fluidos de viscosidades semelhantes)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ABBB4B24-1455-94EE-7143-D3551D1CC3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03912" y="2852936"/>
            <a:ext cx="965961" cy="72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11153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51AF94-05E8-B3E6-3225-7362E12091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Orifícios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73BB1CC-AF1A-1DC5-50CE-8DD9FBF648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marL="0" indent="0" algn="just">
              <a:buNone/>
            </a:pPr>
            <a:r>
              <a:rPr lang="pt-BR" dirty="0"/>
              <a:t>Coeficiente de descarga ou de vazão (</a:t>
            </a:r>
            <a:r>
              <a:rPr lang="pt-BR" dirty="0" err="1"/>
              <a:t>Cd</a:t>
            </a:r>
            <a:r>
              <a:rPr lang="pt-BR" dirty="0"/>
              <a:t> ) </a:t>
            </a:r>
          </a:p>
          <a:p>
            <a:pPr marL="0" indent="0" algn="just">
              <a:buNone/>
            </a:pPr>
            <a:endParaRPr lang="pt-BR" dirty="0"/>
          </a:p>
          <a:p>
            <a:pPr algn="just"/>
            <a:r>
              <a:rPr lang="pt-BR" dirty="0"/>
              <a:t>Define-se o coeficiente de descarga (</a:t>
            </a:r>
            <a:r>
              <a:rPr lang="pt-BR" dirty="0" err="1"/>
              <a:t>Cd</a:t>
            </a:r>
            <a:r>
              <a:rPr lang="pt-BR" dirty="0"/>
              <a:t> ) como: </a:t>
            </a:r>
            <a:r>
              <a:rPr lang="pt-BR" dirty="0" err="1"/>
              <a:t>Cd</a:t>
            </a:r>
            <a:r>
              <a:rPr lang="pt-BR" dirty="0"/>
              <a:t> = Cv . </a:t>
            </a:r>
            <a:r>
              <a:rPr lang="pt-BR" dirty="0" err="1"/>
              <a:t>Cc</a:t>
            </a:r>
            <a:endParaRPr lang="pt-BR" dirty="0"/>
          </a:p>
          <a:p>
            <a:pPr algn="just"/>
            <a:endParaRPr lang="pt-BR" dirty="0"/>
          </a:p>
          <a:p>
            <a:pPr marL="0" indent="0" algn="just">
              <a:buNone/>
            </a:pPr>
            <a:r>
              <a:rPr lang="pt-BR" dirty="0"/>
              <a:t>Onde: </a:t>
            </a:r>
          </a:p>
          <a:p>
            <a:pPr algn="just"/>
            <a:r>
              <a:rPr lang="pt-BR" dirty="0"/>
              <a:t>Cv = é o coeficiente de velocidade</a:t>
            </a:r>
          </a:p>
          <a:p>
            <a:pPr algn="just"/>
            <a:r>
              <a:rPr lang="pt-BR" dirty="0" err="1"/>
              <a:t>Cc</a:t>
            </a:r>
            <a:r>
              <a:rPr lang="pt-BR" dirty="0"/>
              <a:t>= é o coeficiente de contração</a:t>
            </a:r>
          </a:p>
          <a:p>
            <a:pPr algn="just"/>
            <a:endParaRPr lang="pt-BR" dirty="0"/>
          </a:p>
          <a:p>
            <a:pPr marL="0" indent="0" algn="ctr">
              <a:buNone/>
            </a:pPr>
            <a:r>
              <a:rPr lang="pt-BR" dirty="0"/>
              <a:t>Na prática pode-se adotar </a:t>
            </a:r>
            <a:r>
              <a:rPr lang="pt-BR" dirty="0" err="1"/>
              <a:t>Cd</a:t>
            </a:r>
            <a:r>
              <a:rPr lang="pt-BR" dirty="0"/>
              <a:t> = 0,61 (para a água e outros líquidos de viscosidades semelhantes)</a:t>
            </a:r>
          </a:p>
        </p:txBody>
      </p:sp>
    </p:spTree>
    <p:extLst>
      <p:ext uri="{BB962C8B-B14F-4D97-AF65-F5344CB8AC3E}">
        <p14:creationId xmlns:p14="http://schemas.microsoft.com/office/powerpoint/2010/main" val="33301927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E77048-3EC2-AFEF-823F-8C0B78821C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Orifícios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DCE0F2C-BFED-E34A-914D-EE46ABDE5E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t-BR" dirty="0"/>
              <a:t>Vazão do orifício</a:t>
            </a:r>
          </a:p>
          <a:p>
            <a:pPr marL="0" indent="0">
              <a:buNone/>
            </a:pPr>
            <a:endParaRPr lang="pt-BR" dirty="0"/>
          </a:p>
          <a:p>
            <a:r>
              <a:rPr lang="pt-BR" dirty="0"/>
              <a:t>Partindo da Equação da Continuidade</a:t>
            </a:r>
          </a:p>
          <a:p>
            <a:endParaRPr lang="pt-BR" dirty="0"/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6ABC1EA7-20E2-5095-63F5-02521E6103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764" y="3184541"/>
            <a:ext cx="3446301" cy="2183795"/>
          </a:xfrm>
          <a:prstGeom prst="rect">
            <a:avLst/>
          </a:prstGeom>
        </p:spPr>
      </p:pic>
      <p:pic>
        <p:nvPicPr>
          <p:cNvPr id="11" name="Imagem 10">
            <a:extLst>
              <a:ext uri="{FF2B5EF4-FFF2-40B4-BE49-F238E27FC236}">
                <a16:creationId xmlns:a16="http://schemas.microsoft.com/office/drawing/2014/main" id="{5D3CE5DA-2765-8CF8-F354-F685DA566D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2711" y="5279922"/>
            <a:ext cx="2109736" cy="717896"/>
          </a:xfrm>
          <a:prstGeom prst="rect">
            <a:avLst/>
          </a:prstGeom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6AA3B57A-0CD0-6906-CE08-27BE108E6905}"/>
              </a:ext>
            </a:extLst>
          </p:cNvPr>
          <p:cNvSpPr txBox="1"/>
          <p:nvPr/>
        </p:nvSpPr>
        <p:spPr>
          <a:xfrm>
            <a:off x="3565080" y="5372367"/>
            <a:ext cx="73955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Equação da vazão (Válida para orifícios pequenos de parede delgada)</a:t>
            </a: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21D82346-21EB-D698-AD26-3218466626B7}"/>
              </a:ext>
            </a:extLst>
          </p:cNvPr>
          <p:cNvSpPr txBox="1"/>
          <p:nvPr/>
        </p:nvSpPr>
        <p:spPr>
          <a:xfrm>
            <a:off x="7655937" y="3429000"/>
            <a:ext cx="6105378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dirty="0"/>
              <a:t>Onde:</a:t>
            </a:r>
          </a:p>
          <a:p>
            <a:r>
              <a:rPr lang="pt-BR" dirty="0"/>
              <a:t>Q = m³/s (vazão); </a:t>
            </a:r>
          </a:p>
          <a:p>
            <a:r>
              <a:rPr lang="pt-BR" dirty="0"/>
              <a:t>a = m² (área do orifício); </a:t>
            </a:r>
          </a:p>
          <a:p>
            <a:r>
              <a:rPr lang="pt-BR" dirty="0" err="1"/>
              <a:t>Cd</a:t>
            </a:r>
            <a:r>
              <a:rPr lang="pt-BR" dirty="0"/>
              <a:t> = coeficiente de descarga; </a:t>
            </a:r>
          </a:p>
          <a:p>
            <a:r>
              <a:rPr lang="pt-BR" dirty="0"/>
              <a:t>h = m (carga do orifício).</a:t>
            </a:r>
          </a:p>
        </p:txBody>
      </p:sp>
    </p:spTree>
    <p:extLst>
      <p:ext uri="{BB962C8B-B14F-4D97-AF65-F5344CB8AC3E}">
        <p14:creationId xmlns:p14="http://schemas.microsoft.com/office/powerpoint/2010/main" val="17978120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E7F21B-3721-A8F5-9F00-2D933E98C2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933337D-8F0B-8E1D-9E51-BC96C30DBA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algn="just"/>
            <a:r>
              <a:rPr lang="pt-BR" b="0" i="0" dirty="0">
                <a:effectLst/>
                <a:latin typeface="+mj-lt"/>
              </a:rPr>
              <a:t>Um orifício em parede delgada com 10 cm de diâmetro está instalado na parede de um grande reservatório. A altura da água acima do centro do orifício é de 5 m. Qual a velocidade média da água e a vazão do orifício?</a:t>
            </a:r>
            <a:endParaRPr lang="pt-B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63549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ADAF64-9A4C-EAF9-1DAF-09BB962AAB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Orifícios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B314D5B-64A4-A2F7-C489-D901041093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r>
              <a:rPr lang="pt-BR" dirty="0"/>
              <a:t>Orifícios são perfurações, geralmente de forma geométrica definida, feitas abaixo da superfície livre do líquido, em paredes de reservatórios, pequenos tanques, canais ou canalizações para medir e/ou controlar a vazão.</a:t>
            </a: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4421D533-8321-3530-34EC-76616EFCB5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1784" y="3057615"/>
            <a:ext cx="4319568" cy="3275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92230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8FF9DB-0BF6-1B4C-0B13-BAA11D4C6C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Orifícios</a:t>
            </a:r>
          </a:p>
        </p:txBody>
      </p:sp>
      <p:pic>
        <p:nvPicPr>
          <p:cNvPr id="5" name="Espaço Reservado para Conteúdo 4">
            <a:extLst>
              <a:ext uri="{FF2B5EF4-FFF2-40B4-BE49-F238E27FC236}">
                <a16:creationId xmlns:a16="http://schemas.microsoft.com/office/drawing/2014/main" id="{9DB82207-4A4B-BAA8-2242-BE81C37D1F2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75520" y="2060848"/>
            <a:ext cx="8253773" cy="4325677"/>
          </a:xfrm>
        </p:spPr>
      </p:pic>
    </p:spTree>
    <p:extLst>
      <p:ext uri="{BB962C8B-B14F-4D97-AF65-F5344CB8AC3E}">
        <p14:creationId xmlns:p14="http://schemas.microsoft.com/office/powerpoint/2010/main" val="22888599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643380-9312-0383-9FE5-4D096C7598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Orifícios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9F2CB5AE-6C67-F375-DFF6-086932D37BA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261872" y="1828800"/>
                <a:ext cx="9692640" cy="4351337"/>
              </a:xfrm>
            </p:spPr>
            <p:txBody>
              <a:bodyPr/>
              <a:lstStyle/>
              <a:p>
                <a:pPr marL="0" indent="0" algn="just">
                  <a:buNone/>
                </a:pPr>
                <a:r>
                  <a:rPr lang="pt-BR" dirty="0"/>
                  <a:t>Classificação quanto às dimensões</a:t>
                </a:r>
              </a:p>
              <a:p>
                <a:pPr marL="0" indent="0" algn="just">
                  <a:buNone/>
                </a:pPr>
                <a:endParaRPr lang="pt-BR" dirty="0"/>
              </a:p>
              <a:p>
                <a:pPr algn="just"/>
                <a:r>
                  <a:rPr lang="pt-BR" b="1" dirty="0"/>
                  <a:t>Pequenos:</a:t>
                </a:r>
                <a:r>
                  <a:rPr lang="pt-BR" dirty="0"/>
                  <a:t> Quando sua dimensão vertical </a:t>
                </a:r>
                <a:r>
                  <a:rPr lang="pt-BR" b="1" dirty="0"/>
                  <a:t>d</a:t>
                </a:r>
                <a:r>
                  <a:rPr lang="pt-BR" dirty="0"/>
                  <a:t> for menor ou igual a 1/3 da carga hidráulica </a:t>
                </a:r>
                <a:r>
                  <a:rPr lang="pt-BR" b="1" dirty="0"/>
                  <a:t>h</a:t>
                </a:r>
                <a:r>
                  <a:rPr lang="pt-BR" dirty="0"/>
                  <a:t> sobre ele (profundidade). </a:t>
                </a:r>
              </a:p>
              <a:p>
                <a:pPr marL="0" indent="0" algn="ctr">
                  <a:buNone/>
                </a:pPr>
                <a:r>
                  <a:rPr lang="pt-BR" b="1" dirty="0"/>
                  <a:t>d </a:t>
                </a:r>
                <a14:m>
                  <m:oMath xmlns:m="http://schemas.openxmlformats.org/officeDocument/2006/math">
                    <m:r>
                      <a:rPr lang="pt-BR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</m:oMath>
                </a14:m>
                <a:r>
                  <a:rPr lang="pt-BR" b="1" dirty="0"/>
                  <a:t> h/3 </a:t>
                </a:r>
              </a:p>
            </p:txBody>
          </p:sp>
        </mc:Choice>
        <mc:Fallback xmlns="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9F2CB5AE-6C67-F375-DFF6-086932D37BA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61872" y="1828800"/>
                <a:ext cx="9692640" cy="4351337"/>
              </a:xfrm>
              <a:blipFill>
                <a:blip r:embed="rId2"/>
                <a:stretch>
                  <a:fillRect l="-503" t="-980" r="-503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Imagem 4">
            <a:extLst>
              <a:ext uri="{FF2B5EF4-FFF2-40B4-BE49-F238E27FC236}">
                <a16:creationId xmlns:a16="http://schemas.microsoft.com/office/drawing/2014/main" id="{9F0E9CD8-7BB8-8236-200F-87B40C27BA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7848" y="3968179"/>
            <a:ext cx="3272888" cy="2881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76206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6C838A-E2B3-AAF3-5483-3561035C0E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Orifícios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F15297C-312B-B17D-69CB-20C9E32A62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marL="0" indent="0">
              <a:buNone/>
            </a:pPr>
            <a:r>
              <a:rPr lang="pt-BR" dirty="0"/>
              <a:t>Classificação quanto às dimensões</a:t>
            </a:r>
          </a:p>
          <a:p>
            <a:endParaRPr lang="pt-BR" b="1" dirty="0"/>
          </a:p>
          <a:p>
            <a:r>
              <a:rPr lang="pt-BR" b="1" dirty="0"/>
              <a:t>Grandes: </a:t>
            </a:r>
            <a:r>
              <a:rPr lang="pt-BR" dirty="0"/>
              <a:t>Quando sua dimensão vertical </a:t>
            </a:r>
            <a:r>
              <a:rPr lang="pt-BR" b="1" dirty="0"/>
              <a:t>d</a:t>
            </a:r>
            <a:r>
              <a:rPr lang="pt-BR" dirty="0"/>
              <a:t> for maior que a carga hidráulica </a:t>
            </a:r>
            <a:r>
              <a:rPr lang="pt-BR" b="1" dirty="0"/>
              <a:t>h</a:t>
            </a:r>
            <a:r>
              <a:rPr lang="pt-BR" dirty="0"/>
              <a:t> sobre ele. </a:t>
            </a:r>
          </a:p>
          <a:p>
            <a:pPr marL="0" indent="0" algn="ctr">
              <a:buNone/>
            </a:pPr>
            <a:r>
              <a:rPr lang="pt-BR" dirty="0"/>
              <a:t>d &gt; h/3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9B145421-6790-9BBD-429D-C3078B01F1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93992" y="4040656"/>
            <a:ext cx="2434438" cy="2451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85666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F2B56E-1F1C-A99B-1D56-FCACF8F4BC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Orifícios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F66EF23-CBE7-B427-47E0-28283A3EAA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marL="0" indent="0" algn="just">
              <a:buNone/>
            </a:pPr>
            <a:r>
              <a:rPr lang="pt-BR" dirty="0"/>
              <a:t>Classificação quanto à natureza das paredes</a:t>
            </a:r>
          </a:p>
          <a:p>
            <a:pPr algn="just"/>
            <a:r>
              <a:rPr lang="pt-BR" b="1" dirty="0"/>
              <a:t>Parede delgada: </a:t>
            </a:r>
            <a:r>
              <a:rPr lang="pt-BR" dirty="0"/>
              <a:t>o jato líquido toca a perfuração em uma linha que constitui o perímetro do orifício.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Parede delgada (e &lt; 0,5 d)</a:t>
            </a: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D2E03D71-FF14-0052-90F4-0F9D064B29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72064" y="3099984"/>
            <a:ext cx="2600639" cy="3417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6894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087DFB-A25C-D819-7D54-9465E07EC6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Orifícios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44DC0E0-9B19-175C-C233-2335B9AEC9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marL="0" indent="0" algn="just">
              <a:buNone/>
            </a:pPr>
            <a:r>
              <a:rPr lang="pt-BR" dirty="0"/>
              <a:t>Classificação quanto à natureza das paredes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O orifício é em parede espessa se toca no interior da parede </a:t>
            </a:r>
          </a:p>
          <a:p>
            <a:pPr algn="just"/>
            <a:r>
              <a:rPr lang="pt-BR" dirty="0"/>
              <a:t>Parede espessa (0,5 &lt; e &lt; 1,5 d)</a:t>
            </a:r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r>
              <a:rPr lang="pt-BR" dirty="0" err="1"/>
              <a:t>Obs</a:t>
            </a:r>
            <a:r>
              <a:rPr lang="pt-BR" dirty="0"/>
              <a:t>: O jato que sai de um orifício chama-se veia </a:t>
            </a:r>
          </a:p>
          <a:p>
            <a:pPr marL="0" indent="0" algn="just">
              <a:buNone/>
            </a:pPr>
            <a:r>
              <a:rPr lang="pt-BR" dirty="0"/>
              <a:t>líquida</a:t>
            </a: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F70FC211-7C32-6451-B713-7DDD3B34EF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56240" y="3349400"/>
            <a:ext cx="2309217" cy="3123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48638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9F5CA0-2889-02CC-EBE5-4E4B84519B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Orifícios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086C0D0-F60A-B3E1-4960-75FAEE84EA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marL="0" indent="0">
              <a:buNone/>
            </a:pPr>
            <a:r>
              <a:rPr lang="pt-BR" dirty="0"/>
              <a:t>Características do escoamento nos orifícios pequenos em </a:t>
            </a:r>
            <a:r>
              <a:rPr lang="pt-BR" b="1" dirty="0"/>
              <a:t>parede delgada</a:t>
            </a:r>
          </a:p>
          <a:p>
            <a:r>
              <a:rPr lang="pt-BR" dirty="0"/>
              <a:t>Velocidade teórica da água através de um orifício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C043FB27-63CB-8E4C-5BC5-DE3316E1F2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35960" y="2699556"/>
            <a:ext cx="4871024" cy="1172654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C1079721-67BC-3FF3-0E47-F94858E539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914" y="2793713"/>
            <a:ext cx="4889324" cy="3615233"/>
          </a:xfrm>
          <a:prstGeom prst="rect">
            <a:avLst/>
          </a:prstGeom>
        </p:spPr>
      </p:pic>
      <p:pic>
        <p:nvPicPr>
          <p:cNvPr id="11" name="Imagem 10">
            <a:extLst>
              <a:ext uri="{FF2B5EF4-FFF2-40B4-BE49-F238E27FC236}">
                <a16:creationId xmlns:a16="http://schemas.microsoft.com/office/drawing/2014/main" id="{0B0A0837-91C4-443D-4A8C-F4BC36A6DD8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60847" y="3907432"/>
            <a:ext cx="1627357" cy="1172654"/>
          </a:xfrm>
          <a:prstGeom prst="rect">
            <a:avLst/>
          </a:prstGeom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C7C24753-0C4A-2328-54F1-0C07FE2BFA5C}"/>
              </a:ext>
            </a:extLst>
          </p:cNvPr>
          <p:cNvSpPr txBox="1"/>
          <p:nvPr/>
        </p:nvSpPr>
        <p:spPr>
          <a:xfrm>
            <a:off x="7784281" y="5168471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ou</a:t>
            </a:r>
          </a:p>
        </p:txBody>
      </p:sp>
      <p:pic>
        <p:nvPicPr>
          <p:cNvPr id="14" name="Imagem 13">
            <a:extLst>
              <a:ext uri="{FF2B5EF4-FFF2-40B4-BE49-F238E27FC236}">
                <a16:creationId xmlns:a16="http://schemas.microsoft.com/office/drawing/2014/main" id="{94523BAF-AE1C-A57E-5E76-9389E8CBA20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92676" y="5594486"/>
            <a:ext cx="1957591" cy="757777"/>
          </a:xfrm>
          <a:prstGeom prst="rect">
            <a:avLst/>
          </a:prstGeom>
        </p:spPr>
      </p:pic>
      <p:sp>
        <p:nvSpPr>
          <p:cNvPr id="15" name="CaixaDeTexto 14">
            <a:extLst>
              <a:ext uri="{FF2B5EF4-FFF2-40B4-BE49-F238E27FC236}">
                <a16:creationId xmlns:a16="http://schemas.microsoft.com/office/drawing/2014/main" id="{5F64EC62-89B4-1586-33DF-D6FD54BCD16E}"/>
              </a:ext>
            </a:extLst>
          </p:cNvPr>
          <p:cNvSpPr txBox="1"/>
          <p:nvPr/>
        </p:nvSpPr>
        <p:spPr>
          <a:xfrm>
            <a:off x="5491891" y="6307574"/>
            <a:ext cx="5359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Equação de Torricelli (válida para fluídos ideais)</a:t>
            </a:r>
          </a:p>
        </p:txBody>
      </p:sp>
    </p:spTree>
    <p:extLst>
      <p:ext uri="{BB962C8B-B14F-4D97-AF65-F5344CB8AC3E}">
        <p14:creationId xmlns:p14="http://schemas.microsoft.com/office/powerpoint/2010/main" val="2545384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38364B-03E9-46F2-E757-33E0899E26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Orifícios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9742A0D-33F4-374D-1562-737A51175A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Determinação da vazão pelo </a:t>
            </a:r>
            <a:r>
              <a:rPr lang="pt-BR" b="1" dirty="0"/>
              <a:t>orifício</a:t>
            </a:r>
          </a:p>
          <a:p>
            <a:endParaRPr lang="pt-BR" dirty="0"/>
          </a:p>
          <a:p>
            <a:pPr marL="0" indent="0">
              <a:buNone/>
            </a:pPr>
            <a:r>
              <a:rPr lang="pt-BR" dirty="0"/>
              <a:t>Como    Q2 = V2 x A2 </a:t>
            </a:r>
          </a:p>
          <a:p>
            <a:endParaRPr lang="pt-BR" dirty="0"/>
          </a:p>
          <a:p>
            <a:r>
              <a:rPr lang="pt-BR" dirty="0"/>
              <a:t>Então:</a:t>
            </a:r>
          </a:p>
          <a:p>
            <a:endParaRPr lang="pt-BR" dirty="0"/>
          </a:p>
          <a:p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964B330B-3FBA-312D-A460-3C07C22BD3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5560" y="4581128"/>
            <a:ext cx="1518698" cy="545173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432CAABE-4B80-9827-FF23-FFB4B91361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1988840"/>
            <a:ext cx="4889324" cy="3615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651827"/>
      </p:ext>
    </p:extLst>
  </p:cSld>
  <p:clrMapOvr>
    <a:masterClrMapping/>
  </p:clrMapOvr>
</p:sld>
</file>

<file path=ppt/theme/theme1.xml><?xml version="1.0" encoding="utf-8"?>
<a:theme xmlns:a="http://schemas.openxmlformats.org/drawingml/2006/main" name="Exibir">
  <a:themeElements>
    <a:clrScheme name="Azul Quente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xibir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xibir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Exibir</Template>
  <TotalTime>6931</TotalTime>
  <Words>642</Words>
  <Application>Microsoft Office PowerPoint</Application>
  <PresentationFormat>Widescreen</PresentationFormat>
  <Paragraphs>109</Paragraphs>
  <Slides>17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Cambria Math</vt:lpstr>
      <vt:lpstr>Century Schoolbook</vt:lpstr>
      <vt:lpstr>Wingdings 2</vt:lpstr>
      <vt:lpstr>Exibir</vt:lpstr>
      <vt:lpstr>Faculdade de tecnologia e ciências da Bahia Curso: Engenharia Civil Disciplina: Hidráulica Aplicada</vt:lpstr>
      <vt:lpstr>Orifícios</vt:lpstr>
      <vt:lpstr>Orifícios</vt:lpstr>
      <vt:lpstr>Orifícios</vt:lpstr>
      <vt:lpstr>Orifícios</vt:lpstr>
      <vt:lpstr>Orifícios </vt:lpstr>
      <vt:lpstr>Orifícios </vt:lpstr>
      <vt:lpstr>Orifícios </vt:lpstr>
      <vt:lpstr>Orifícios </vt:lpstr>
      <vt:lpstr>Orifícios</vt:lpstr>
      <vt:lpstr>Orifícios</vt:lpstr>
      <vt:lpstr>Orifícios</vt:lpstr>
      <vt:lpstr>Orifícios </vt:lpstr>
      <vt:lpstr>Orifícios </vt:lpstr>
      <vt:lpstr>Orifícios</vt:lpstr>
      <vt:lpstr>Orifícios </vt:lpstr>
      <vt:lpstr>Exemplo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Juliane Santos Souza</dc:creator>
  <cp:lastModifiedBy>Juliane Santos Souza</cp:lastModifiedBy>
  <cp:revision>110</cp:revision>
  <dcterms:created xsi:type="dcterms:W3CDTF">2020-05-22T01:45:27Z</dcterms:created>
  <dcterms:modified xsi:type="dcterms:W3CDTF">2024-04-14T17:57:28Z</dcterms:modified>
</cp:coreProperties>
</file>