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56" r:id="rId2"/>
    <p:sldId id="272" r:id="rId3"/>
    <p:sldId id="275" r:id="rId4"/>
    <p:sldId id="276" r:id="rId5"/>
    <p:sldId id="277" r:id="rId6"/>
    <p:sldId id="279" r:id="rId7"/>
    <p:sldId id="280" r:id="rId8"/>
    <p:sldId id="281" r:id="rId9"/>
    <p:sldId id="282" r:id="rId10"/>
    <p:sldId id="283" r:id="rId11"/>
    <p:sldId id="284" r:id="rId12"/>
    <p:sldId id="292" r:id="rId13"/>
    <p:sldId id="29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5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90EF7-11ED-4319-AD10-4EEB588E208A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80A0F-9AB4-436E-9751-0468517614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8226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180A0F-9AB4-436E-9751-046851761466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9410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91829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272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22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9897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789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556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272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7575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7787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47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472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227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15680" y="-38784"/>
            <a:ext cx="7560840" cy="1440160"/>
          </a:xfrm>
        </p:spPr>
        <p:txBody>
          <a:bodyPr>
            <a:norm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Hidráulica Aplicada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91544" y="2996952"/>
            <a:ext cx="9001000" cy="2448272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pt-BR" sz="4400" dirty="0">
                <a:solidFill>
                  <a:schemeClr val="tx1"/>
                </a:solidFill>
              </a:rPr>
              <a:t>Orifícios, bocais e tubos curtos – diferentes tipos de escoamentos </a:t>
            </a:r>
          </a:p>
          <a:p>
            <a:pPr algn="r"/>
            <a:endParaRPr lang="pt-BR" sz="2800" dirty="0">
              <a:solidFill>
                <a:schemeClr val="tx2"/>
              </a:solidFill>
            </a:endParaRPr>
          </a:p>
          <a:p>
            <a:pPr algn="r"/>
            <a:endParaRPr lang="pt-BR" sz="2800" dirty="0">
              <a:solidFill>
                <a:schemeClr val="tx2"/>
              </a:solidFill>
            </a:endParaRPr>
          </a:p>
          <a:p>
            <a:pPr algn="r"/>
            <a:r>
              <a:rPr lang="pt-BR" sz="2800" dirty="0">
                <a:solidFill>
                  <a:schemeClr val="tx2"/>
                </a:solidFill>
              </a:rPr>
              <a:t>Professora: </a:t>
            </a:r>
            <a:r>
              <a:rPr lang="pt-BR" sz="2800" dirty="0" err="1">
                <a:solidFill>
                  <a:schemeClr val="tx2"/>
                </a:solidFill>
              </a:rPr>
              <a:t>Msc</a:t>
            </a:r>
            <a:r>
              <a:rPr lang="pt-BR" sz="2800" dirty="0">
                <a:solidFill>
                  <a:schemeClr val="tx2"/>
                </a:solidFill>
              </a:rPr>
              <a:t>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223494"/>
            <a:ext cx="2376264" cy="1224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6689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F18D9D-5B76-C45C-D8D7-5665387FB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em orifícios de grandes dimensões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6B955B3-A35F-8ACD-73C7-9CB421FE3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A carga para esse trecho elementar será: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A descarga de todo orifício será obtida integrando-se essa expressão entre os limites h1 e h2 (topo e a base do orifício)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5C35875-674F-9BF0-3F06-EB391F700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2968" y="3172379"/>
            <a:ext cx="1978132" cy="502915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A5BD289C-BE0C-AD53-09EB-131104F577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3592" y="5229200"/>
            <a:ext cx="7088022" cy="719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256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354D22-55DE-146A-2EB6-BD2CA1CC4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em orifícios de grandes dimensões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B89E621-38F1-28F2-0B3C-FAF718429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Onde:</a:t>
            </a:r>
          </a:p>
          <a:p>
            <a:r>
              <a:rPr lang="pt-BR" dirty="0"/>
              <a:t>Q = m³/s (vazão); </a:t>
            </a:r>
          </a:p>
          <a:p>
            <a:r>
              <a:rPr lang="pt-BR" dirty="0"/>
              <a:t>L = m (é a base do retângulo); </a:t>
            </a:r>
          </a:p>
          <a:p>
            <a:r>
              <a:rPr lang="pt-BR" dirty="0" err="1"/>
              <a:t>Cd</a:t>
            </a:r>
            <a:r>
              <a:rPr lang="pt-BR" dirty="0"/>
              <a:t> = coeficiente de descarga; </a:t>
            </a:r>
          </a:p>
          <a:p>
            <a:r>
              <a:rPr lang="pt-BR" dirty="0"/>
              <a:t>h1 = m (altura da borda superior do orifício até a superfície livre da água.);</a:t>
            </a:r>
          </a:p>
          <a:p>
            <a:r>
              <a:rPr lang="pt-BR" dirty="0"/>
              <a:t>h2 = m (altura da borda inferior do orifício até a superfície livre da água.).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0AE40AC-DEE0-831D-F5AB-A4D4601C67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4181" y="2348880"/>
            <a:ext cx="7088022" cy="719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0719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F0E809-C175-917F-3C0B-CA09BDC31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0D28A0-0EE8-B48E-90CE-A4F5CE89D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b="0" i="0" dirty="0">
                <a:solidFill>
                  <a:srgbClr val="333333"/>
                </a:solidFill>
                <a:effectLst/>
                <a:latin typeface="+mj-lt"/>
              </a:rPr>
              <a:t>Um orifício retangular com 60 cm de altura e 75 cm de largura está instalado em um grande reservatório. A altura da água acima do centro do orifício é de 50 cm. Qual a vazão do orifício?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69426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431274-BEBD-B49A-06D1-85313CDB4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Perda de carga nos 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D1B4BD9-7CAB-D6F5-5BD6-27A6BAE1B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Se não existisse perda de carga nos orifícios, a velocidade v2 igualar-se-ia à velocidade teórica (Torricelli)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Onde:</a:t>
            </a:r>
          </a:p>
          <a:p>
            <a:r>
              <a:rPr lang="pt-BR" dirty="0" err="1"/>
              <a:t>hp</a:t>
            </a:r>
            <a:r>
              <a:rPr lang="pt-BR" dirty="0"/>
              <a:t> é a perda de carga no orifício;</a:t>
            </a:r>
          </a:p>
          <a:p>
            <a:r>
              <a:rPr lang="pt-BR" dirty="0"/>
              <a:t>Cv é o coeficiente de velocidade (Cv=0,98 para a água); </a:t>
            </a:r>
          </a:p>
          <a:p>
            <a:r>
              <a:rPr lang="pt-BR" dirty="0"/>
              <a:t>v é a velocidade (m/s).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9D93BD10-05EC-32E3-67F9-FC6458FD34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9680" y="2494848"/>
            <a:ext cx="4552320" cy="3717032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2BE52C54-05A3-4213-960C-821218D783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1192" y="2996952"/>
            <a:ext cx="1976656" cy="988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37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E8BBB9-C275-FEC5-0F61-2EBC1E449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afogados em paredes verticais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5B22226B-513A-2D7B-4BA2-769746EE9D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86662" y="1801617"/>
            <a:ext cx="6162456" cy="2981833"/>
          </a:xfr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CEF3C23F-2F4A-2171-7BAF-F340190E4884}"/>
              </a:ext>
            </a:extLst>
          </p:cNvPr>
          <p:cNvSpPr txBox="1"/>
          <p:nvPr/>
        </p:nvSpPr>
        <p:spPr>
          <a:xfrm>
            <a:off x="362396" y="2276872"/>
            <a:ext cx="57065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Diz-se que o orifício está afogado quando a veia escoa em massa líquida. Nesse caso ainda ocorre o fenômeno de contração da veia.</a:t>
            </a:r>
          </a:p>
          <a:p>
            <a:pPr algn="just"/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A expressão de Torricelli ainda é válida, mas a carga h deve ser considerada como a diferença entre as cargas de montante e jusante (h1-h2)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87727EF7-0253-C9A6-DBA5-F708A08AD5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2999" y="4913139"/>
            <a:ext cx="1440160" cy="347625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DE9E18D0-E623-9EC8-F484-2AE101E1B771}"/>
              </a:ext>
            </a:extLst>
          </p:cNvPr>
          <p:cNvSpPr txBox="1"/>
          <p:nvPr/>
        </p:nvSpPr>
        <p:spPr>
          <a:xfrm>
            <a:off x="5662185" y="5532878"/>
            <a:ext cx="61053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dirty="0"/>
              <a:t>PR = Plano de Referência no centro do orifício 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DADFF12B-3C91-F737-5BA3-DF5C971563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8624" y="5717544"/>
            <a:ext cx="2568910" cy="582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236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692F39-38ED-BADC-D33E-1DA1CC82C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D68C885-F077-F5A6-B294-DCE2C18FB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Em uma fábrica encontra-se a instalação indicada no esquema abaixo, compreendendo dois tanques de chapas metálicas, em comunicação por um orifício circular de diâmetro d. Determinar o valor de d, para que não haja transbordamento do segundo tranque. </a:t>
            </a:r>
          </a:p>
          <a:p>
            <a:r>
              <a:rPr lang="pt-BR" dirty="0"/>
              <a:t>Para o orifício quadrado considerar </a:t>
            </a:r>
            <a:r>
              <a:rPr lang="pt-BR" dirty="0" err="1"/>
              <a:t>cd</a:t>
            </a:r>
            <a:r>
              <a:rPr lang="pt-BR" dirty="0"/>
              <a:t> = 0,63</a:t>
            </a:r>
          </a:p>
          <a:p>
            <a:r>
              <a:rPr lang="pt-BR" dirty="0"/>
              <a:t>Para o orifício circular considerar </a:t>
            </a:r>
            <a:r>
              <a:rPr lang="pt-BR" dirty="0" err="1"/>
              <a:t>cd</a:t>
            </a:r>
            <a:r>
              <a:rPr lang="pt-BR"/>
              <a:t> = 0,61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07002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A92540-79AF-6725-74E4-A897B52C9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Contração incompleta da veia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571863-7DCB-A8F0-4F5E-191D99ACF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Para posições particulares dos orifícios, a contração da veia pode ser afetada, modificada, ou mesmo suprimida, alterando-se a vazão. Nos casos de orifícios abertos junto ao fundo ou às paredes laterais, é indispensável uma correção. Nessas condições, aplica–se um coeficiente de descarga </a:t>
            </a:r>
            <a:r>
              <a:rPr lang="pt-BR" dirty="0" err="1"/>
              <a:t>Cd</a:t>
            </a:r>
            <a:r>
              <a:rPr lang="pt-BR" dirty="0"/>
              <a:t> ′ corrigido. 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213C2DF-F475-7009-5B7F-F9F4874C2F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849" y="3548893"/>
            <a:ext cx="10270302" cy="276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795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AE5298-804D-6688-A6CD-43048452F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Contração incompleta da veia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3AD4B8D-D7C4-24F1-8934-D4C080431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Orifícios Retangulares – Posições Particulares 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882FA51-E1EF-9CCB-EEE9-B2A878559D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5840" y="2774553"/>
            <a:ext cx="2051695" cy="68979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1F599C76-5454-5F3A-445F-7F77F18811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9373" y="4086138"/>
            <a:ext cx="2904627" cy="73610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B1CDE67A-1535-403C-17C5-F44078F3B6A3}"/>
              </a:ext>
            </a:extLst>
          </p:cNvPr>
          <p:cNvSpPr txBox="1"/>
          <p:nvPr/>
        </p:nvSpPr>
        <p:spPr>
          <a:xfrm>
            <a:off x="1028622" y="5285476"/>
            <a:ext cx="992589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Onde:</a:t>
            </a:r>
          </a:p>
          <a:p>
            <a:r>
              <a:rPr lang="pt-BR" dirty="0" err="1"/>
              <a:t>Cd</a:t>
            </a:r>
            <a:r>
              <a:rPr lang="pt-BR" dirty="0"/>
              <a:t> ′ é o coeficiente de descarga corrigido. </a:t>
            </a:r>
          </a:p>
          <a:p>
            <a:r>
              <a:rPr lang="pt-BR" dirty="0"/>
              <a:t>K é relação entre o perímetro da parte que há supressão e o perímetro total do orifício.</a:t>
            </a:r>
          </a:p>
        </p:txBody>
      </p:sp>
    </p:spTree>
    <p:extLst>
      <p:ext uri="{BB962C8B-B14F-4D97-AF65-F5344CB8AC3E}">
        <p14:creationId xmlns:p14="http://schemas.microsoft.com/office/powerpoint/2010/main" val="2826885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776460-ADFD-9D59-D1BA-E2A999A60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Contração incompleta da veia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2126ACEF-8FD9-66AC-F5E6-23F129CC03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5480" y="1988840"/>
            <a:ext cx="9033064" cy="4016379"/>
          </a:xfrm>
        </p:spPr>
      </p:pic>
    </p:spTree>
    <p:extLst>
      <p:ext uri="{BB962C8B-B14F-4D97-AF65-F5344CB8AC3E}">
        <p14:creationId xmlns:p14="http://schemas.microsoft.com/office/powerpoint/2010/main" val="430569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295039-C8BF-A6AB-51DE-C5F5A9927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1B1E4CA-16D8-C489-AEA2-51CF0DEA6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Calcular o </a:t>
            </a:r>
            <a:r>
              <a:rPr lang="pt-BR" dirty="0" err="1"/>
              <a:t>c’d</a:t>
            </a:r>
            <a:r>
              <a:rPr lang="pt-BR" dirty="0"/>
              <a:t> para o orifício retangular dado na questão anterior.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805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2BF69A-0E85-7254-6F79-619730A9A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Contração incompleta da veia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D699599-8B6E-5BE4-B5A5-B08151374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663440"/>
          </a:xfrm>
        </p:spPr>
        <p:txBody>
          <a:bodyPr>
            <a:normAutofit/>
          </a:bodyPr>
          <a:lstStyle/>
          <a:p>
            <a:r>
              <a:rPr lang="pt-BR" dirty="0"/>
              <a:t>Para orifícios circulares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Onde:</a:t>
            </a:r>
          </a:p>
          <a:p>
            <a:r>
              <a:rPr lang="pt-BR" dirty="0"/>
              <a:t>K = 0,25 para orifício junto à parede lateral ou junto ao fundo;</a:t>
            </a:r>
          </a:p>
          <a:p>
            <a:r>
              <a:rPr lang="pt-BR" dirty="0"/>
              <a:t>K = 0,50 para orifício junto ao fundo e uma parede lateral;</a:t>
            </a:r>
          </a:p>
          <a:p>
            <a:r>
              <a:rPr lang="pt-BR" dirty="0"/>
              <a:t>K = 0,75 para orifício junto ao fundo e as duas paredes laterais.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AE831AE-800A-4C3D-064A-3625A45A18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2948" y="2546470"/>
            <a:ext cx="2051695" cy="689794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03572D97-C145-0343-8064-B0B9CC8356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3791" y="3402356"/>
            <a:ext cx="3010010" cy="68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547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F4FC31-4BF4-5B57-F7C4-AB9C9ED01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Escoamento em orifícios de grandes dimensões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714E92D-C377-A0DC-0D7D-52B8F4AD5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Quando os orifícios são maiores já não é possível admitir que todas as partículas que o atravessam estão na mesma velocidade, pois não se pode considerar a mesma altura</a:t>
            </a:r>
          </a:p>
          <a:p>
            <a:pPr algn="just"/>
            <a:r>
              <a:rPr lang="pt-BR" dirty="0"/>
              <a:t>Nesses casos o estudo pode ser feito considerando um o orifício como dividido em um grande número de pequenas faixas horizontais, de altura infinitamente pequena, para as quais podem ser consideradas a expressão estabelecida para pequenos orifícios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3E2C587-C18E-37E0-99DC-82291B3CE5BC}"/>
              </a:ext>
            </a:extLst>
          </p:cNvPr>
          <p:cNvSpPr txBox="1"/>
          <p:nvPr/>
        </p:nvSpPr>
        <p:spPr>
          <a:xfrm>
            <a:off x="1559496" y="4004468"/>
            <a:ext cx="511256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/>
              <a:t>Onde</a:t>
            </a:r>
          </a:p>
          <a:p>
            <a:pPr algn="just"/>
            <a:r>
              <a:rPr lang="pt-BR" dirty="0"/>
              <a:t>L = Largura do orifício</a:t>
            </a:r>
          </a:p>
          <a:p>
            <a:pPr algn="just"/>
            <a:r>
              <a:rPr lang="pt-BR" dirty="0"/>
              <a:t>h = carga sobre um trecho elementar de espessura </a:t>
            </a:r>
            <a:r>
              <a:rPr lang="pt-BR" dirty="0" err="1"/>
              <a:t>dh</a:t>
            </a:r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EC146EC5-F300-931E-7C33-C4F3BD039A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643" y="3805039"/>
            <a:ext cx="3794994" cy="2375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065361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7024</TotalTime>
  <Words>620</Words>
  <Application>Microsoft Office PowerPoint</Application>
  <PresentationFormat>Widescreen</PresentationFormat>
  <Paragraphs>72</Paragraphs>
  <Slides>13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Schoolbook</vt:lpstr>
      <vt:lpstr>Wingdings 2</vt:lpstr>
      <vt:lpstr>Exibir</vt:lpstr>
      <vt:lpstr>Faculdade de tecnologia e ciências da Bahia Curso: Engenharia Civil Disciplina: Hidráulica Aplicada</vt:lpstr>
      <vt:lpstr>Orifícios afogados em paredes verticais</vt:lpstr>
      <vt:lpstr>Exemplo</vt:lpstr>
      <vt:lpstr>Contração incompleta da veia</vt:lpstr>
      <vt:lpstr>Contração incompleta da veia</vt:lpstr>
      <vt:lpstr>Contração incompleta da veia</vt:lpstr>
      <vt:lpstr>Exemplo</vt:lpstr>
      <vt:lpstr>Contração incompleta da veia</vt:lpstr>
      <vt:lpstr>Escoamento em orifícios de grandes dimensões</vt:lpstr>
      <vt:lpstr>Escoamento em orifícios de grandes dimensões</vt:lpstr>
      <vt:lpstr>Escoamento em orifícios de grandes dimensões</vt:lpstr>
      <vt:lpstr>Exemplo</vt:lpstr>
      <vt:lpstr>Perda de carga nos orifícios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108</cp:revision>
  <dcterms:created xsi:type="dcterms:W3CDTF">2020-05-22T01:45:27Z</dcterms:created>
  <dcterms:modified xsi:type="dcterms:W3CDTF">2024-04-14T18:44:03Z</dcterms:modified>
</cp:coreProperties>
</file>