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76" r:id="rId3"/>
    <p:sldId id="277" r:id="rId4"/>
    <p:sldId id="279" r:id="rId5"/>
    <p:sldId id="281" r:id="rId6"/>
    <p:sldId id="294" r:id="rId7"/>
    <p:sldId id="272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80A0F-9AB4-436E-9751-046851761466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116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14/09/2023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91544" y="2996952"/>
            <a:ext cx="9001000" cy="2448272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Orifícios, bocais e tubos curtos</a:t>
            </a: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92540-79AF-6725-74E4-A897B52C9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571863-7DCB-A8F0-4F5E-191D99ACF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Para posições particulares dos orifícios, a contração da veia pode ser afetada, modificada, ou mesmo suprimida, alterando-se a vazão. Nos casos de orifícios abertos junto ao fundo ou às paredes laterais, é indispensável uma correção. Nessas condições, aplica–se um coeficiente de descarga </a:t>
            </a:r>
            <a:r>
              <a:rPr lang="pt-BR" dirty="0" err="1"/>
              <a:t>Cd</a:t>
            </a:r>
            <a:r>
              <a:rPr lang="pt-BR" dirty="0"/>
              <a:t> ′ corrigido.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8795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E5298-804D-6688-A6CD-43048452F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AD4B8D-D7C4-24F1-8934-D4C080431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Orifícios Retangulares – Posições Particulares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882FA51-E1EF-9CCB-EEE9-B2A878559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5840" y="2774553"/>
            <a:ext cx="2051695" cy="68979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1F599C76-5454-5F3A-445F-7F77F18811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9373" y="4086138"/>
            <a:ext cx="2904627" cy="73610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B1CDE67A-1535-403C-17C5-F44078F3B6A3}"/>
              </a:ext>
            </a:extLst>
          </p:cNvPr>
          <p:cNvSpPr txBox="1"/>
          <p:nvPr/>
        </p:nvSpPr>
        <p:spPr>
          <a:xfrm>
            <a:off x="1028622" y="5285476"/>
            <a:ext cx="99258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Onde:</a:t>
            </a:r>
          </a:p>
          <a:p>
            <a:r>
              <a:rPr lang="pt-BR" dirty="0" err="1"/>
              <a:t>Cd</a:t>
            </a:r>
            <a:r>
              <a:rPr lang="pt-BR" dirty="0"/>
              <a:t> ′ é o coeficiente de descarga corrigido. </a:t>
            </a:r>
          </a:p>
          <a:p>
            <a:r>
              <a:rPr lang="pt-BR" dirty="0"/>
              <a:t>K é relação entre o perímetro da parte que há supressão e o perímetro total do orifício.</a:t>
            </a:r>
          </a:p>
        </p:txBody>
      </p:sp>
    </p:spTree>
    <p:extLst>
      <p:ext uri="{BB962C8B-B14F-4D97-AF65-F5344CB8AC3E}">
        <p14:creationId xmlns:p14="http://schemas.microsoft.com/office/powerpoint/2010/main" val="2826885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776460-ADFD-9D59-D1BA-E2A999A60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2126ACEF-8FD9-66AC-F5E6-23F129CC03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5480" y="1988840"/>
            <a:ext cx="9033064" cy="4016379"/>
          </a:xfrm>
        </p:spPr>
      </p:pic>
    </p:spTree>
    <p:extLst>
      <p:ext uri="{BB962C8B-B14F-4D97-AF65-F5344CB8AC3E}">
        <p14:creationId xmlns:p14="http://schemas.microsoft.com/office/powerpoint/2010/main" val="430569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BF69A-0E85-7254-6F79-619730A9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699599-8B6E-5BE4-B5A5-B0815137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663440"/>
          </a:xfrm>
        </p:spPr>
        <p:txBody>
          <a:bodyPr>
            <a:normAutofit/>
          </a:bodyPr>
          <a:lstStyle/>
          <a:p>
            <a:r>
              <a:rPr lang="pt-BR" dirty="0"/>
              <a:t>Para orifícios circulares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r>
              <a:rPr lang="pt-BR" dirty="0"/>
              <a:t>K = 0,25 para orifício junto à parede lateral ou junto ao fundo;</a:t>
            </a:r>
          </a:p>
          <a:p>
            <a:r>
              <a:rPr lang="pt-BR" dirty="0"/>
              <a:t>K = 0,50 para orifício junto ao fundo e uma parede lateral;</a:t>
            </a:r>
          </a:p>
          <a:p>
            <a:r>
              <a:rPr lang="pt-BR" dirty="0"/>
              <a:t>K = 0,75 para orifício junto ao fundo e as duas paredes laterais.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AE831AE-800A-4C3D-064A-3625A45A18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2948" y="2546470"/>
            <a:ext cx="2051695" cy="68979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3572D97-C145-0343-8064-B0B9CC835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791" y="3402356"/>
            <a:ext cx="3010010" cy="68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54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F9D55-F002-85A1-8070-AFC96CADC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287875-9A3A-8185-EBC2-1BE441D4B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Calcular o </a:t>
            </a:r>
            <a:r>
              <a:rPr lang="pt-BR" dirty="0" err="1"/>
              <a:t>c’d</a:t>
            </a:r>
            <a:r>
              <a:rPr lang="pt-BR" dirty="0"/>
              <a:t> para o exemplo abaixo: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9EFD628-EA23-6109-A8D4-D553EEE91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2580256"/>
            <a:ext cx="11064020" cy="2849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30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8BBB9-C275-FEC5-0F61-2EBC1E449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afogados em paredes verticais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5B22226B-513A-2D7B-4BA2-769746EE9D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86662" y="1801617"/>
            <a:ext cx="6162456" cy="2981833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EF3C23F-2F4A-2171-7BAF-F340190E4884}"/>
              </a:ext>
            </a:extLst>
          </p:cNvPr>
          <p:cNvSpPr txBox="1"/>
          <p:nvPr/>
        </p:nvSpPr>
        <p:spPr>
          <a:xfrm>
            <a:off x="362396" y="2276872"/>
            <a:ext cx="57065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Diz-se que o orifício está afogado quando a veia escoa em massa líquida. Nesse caso ainda ocorre o fenômeno de contração da veia.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A expressão de Torricelli ainda é válida, mas a carga h deve ser considerada como a diferença entre as cargas de montante e jusante (h1-h2)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7727EF7-0253-C9A6-DBA5-F708A08AD5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2999" y="4913139"/>
            <a:ext cx="1440160" cy="347625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DE9E18D0-E623-9EC8-F484-2AE101E1B771}"/>
              </a:ext>
            </a:extLst>
          </p:cNvPr>
          <p:cNvSpPr txBox="1"/>
          <p:nvPr/>
        </p:nvSpPr>
        <p:spPr>
          <a:xfrm>
            <a:off x="5662185" y="5532878"/>
            <a:ext cx="6105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PR = Plano de Referência no centro do orifício 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DADFF12B-3C91-F737-5BA3-DF5C971563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8624" y="5717544"/>
            <a:ext cx="2568910" cy="58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780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92F39-38ED-BADC-D33E-1DA1CC82C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68C885-F077-F5A6-B294-DCE2C18FB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Em uma fábrica encontra-se a instalação indicada no esquema abaixo, compreendendo dois tanques de chapas metálicas, em comunicação por um orifício circular de diâmetro d. Determinar o valor de d, para que não haja transbordamento do segundo tranque. 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9B82711-B88B-913F-5A1C-72AF39108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76" y="3396376"/>
            <a:ext cx="10810272" cy="2783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245200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7254</TotalTime>
  <Words>301</Words>
  <Application>Microsoft Office PowerPoint</Application>
  <PresentationFormat>Widescreen</PresentationFormat>
  <Paragraphs>33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Schoolbook</vt:lpstr>
      <vt:lpstr>Wingdings 2</vt:lpstr>
      <vt:lpstr>Exibir</vt:lpstr>
      <vt:lpstr>Faculdade de tecnologia e ciências da Bahia Curso: Engenharia Civil Disciplina: Hidráulica Aplicada</vt:lpstr>
      <vt:lpstr>Contração incompleta da veia</vt:lpstr>
      <vt:lpstr>Contração incompleta da veia</vt:lpstr>
      <vt:lpstr>Contração incompleta da veia</vt:lpstr>
      <vt:lpstr>Contração incompleta da veia</vt:lpstr>
      <vt:lpstr>Exemplo </vt:lpstr>
      <vt:lpstr>Orifícios afogados em paredes verticais</vt:lpstr>
      <vt:lpstr>Exemplo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108</cp:revision>
  <dcterms:created xsi:type="dcterms:W3CDTF">2020-05-22T01:45:27Z</dcterms:created>
  <dcterms:modified xsi:type="dcterms:W3CDTF">2023-09-15T01:53:00Z</dcterms:modified>
</cp:coreProperties>
</file>