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339" r:id="rId3"/>
    <p:sldId id="340" r:id="rId4"/>
    <p:sldId id="343" r:id="rId5"/>
    <p:sldId id="257" r:id="rId6"/>
    <p:sldId id="259" r:id="rId7"/>
    <p:sldId id="258" r:id="rId8"/>
    <p:sldId id="260" r:id="rId9"/>
    <p:sldId id="261" r:id="rId10"/>
    <p:sldId id="266" r:id="rId11"/>
    <p:sldId id="265" r:id="rId12"/>
    <p:sldId id="267" r:id="rId13"/>
    <p:sldId id="268" r:id="rId14"/>
    <p:sldId id="269" r:id="rId15"/>
    <p:sldId id="270" r:id="rId16"/>
    <p:sldId id="262" r:id="rId17"/>
    <p:sldId id="263" r:id="rId18"/>
    <p:sldId id="271" r:id="rId19"/>
    <p:sldId id="272" r:id="rId20"/>
    <p:sldId id="274" r:id="rId21"/>
    <p:sldId id="264" r:id="rId22"/>
    <p:sldId id="27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80A0F-9AB4-436E-9751-046851761466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341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431704" y="-171400"/>
            <a:ext cx="7920880" cy="1548172"/>
          </a:xfrm>
        </p:spPr>
        <p:txBody>
          <a:bodyPr>
            <a:no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71464" y="1700808"/>
            <a:ext cx="10009112" cy="3456384"/>
          </a:xfrm>
        </p:spPr>
        <p:txBody>
          <a:bodyPr>
            <a:noAutofit/>
          </a:bodyPr>
          <a:lstStyle/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r>
              <a:rPr lang="pt-BR" sz="5000" dirty="0">
                <a:solidFill>
                  <a:schemeClr val="tx2"/>
                </a:solidFill>
              </a:rPr>
              <a:t>Apresentação da disciplina e conceitos introdutórios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Prof. </a:t>
            </a:r>
            <a:r>
              <a:rPr lang="pt-BR" sz="2400" dirty="0" err="1">
                <a:solidFill>
                  <a:schemeClr val="tx2"/>
                </a:solidFill>
              </a:rPr>
              <a:t>Msc</a:t>
            </a:r>
            <a:r>
              <a:rPr lang="pt-BR" sz="24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152636"/>
            <a:ext cx="2592288" cy="1332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294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E1678-1C9A-F74C-372C-C110DFA9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3CCE2F-5600-16C4-1CF8-E2EA0B83E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Alguns acontecimentos simples do nosso cotidiano evidenciam o comportamento dos fluidos na situação de escoamento e a equação da continuidade. </a:t>
            </a:r>
          </a:p>
          <a:p>
            <a:pPr lvl="1" algn="just"/>
            <a:r>
              <a:rPr lang="pt-BR" sz="1800" dirty="0">
                <a:solidFill>
                  <a:schemeClr val="tx1"/>
                </a:solidFill>
              </a:rPr>
              <a:t>Em um rio com correnteza forte, nas regiões em que a distância entre as margens é menor, a velocidade de escoamento da água é maior e vice-versa. </a:t>
            </a:r>
          </a:p>
        </p:txBody>
      </p:sp>
    </p:spTree>
    <p:extLst>
      <p:ext uri="{BB962C8B-B14F-4D97-AF65-F5344CB8AC3E}">
        <p14:creationId xmlns:p14="http://schemas.microsoft.com/office/powerpoint/2010/main" val="3995177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C6CC2-37CE-0569-5FD0-3E083C711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1681C6-91AE-3D90-63FC-1DFBC41AA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274320" lvl="1" indent="0" algn="ctr">
              <a:buNone/>
            </a:pPr>
            <a:r>
              <a:rPr lang="pt-BR" sz="1800" dirty="0">
                <a:solidFill>
                  <a:schemeClr val="tx1"/>
                </a:solidFill>
              </a:rPr>
              <a:t>Outro exemplo muito comum do cotidiano é a tentativa de aumentar a velocidade da água em uma mangueira colocando o dedo na saída do tubo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E4E3BB1-199C-5177-C1DB-516A8F47B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323" y="2483118"/>
            <a:ext cx="6565354" cy="436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398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ACB98-6032-13AC-7C9D-804EF190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553726-F358-C263-9790-731671EED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16832"/>
            <a:ext cx="6634328" cy="4351337"/>
          </a:xfrm>
        </p:spPr>
        <p:txBody>
          <a:bodyPr/>
          <a:lstStyle/>
          <a:p>
            <a:pPr algn="just"/>
            <a:r>
              <a:rPr lang="pt-BR" dirty="0"/>
              <a:t>A equação da continuidade relaciona a velocidade de escoamento laminar de um fluido, em que a velocidade do fluido em qualquer ponto fixo não muda com o tempo, com a área disponível para o seu fluir</a:t>
            </a:r>
          </a:p>
          <a:p>
            <a:pPr algn="just"/>
            <a:r>
              <a:rPr lang="pt-BR" dirty="0"/>
              <a:t>Observando a imagem, vemos um fluido ideal passando por um tubo de diâmetro variável que possui uma área maior (A1) e outra menor (A2). Para cada uma das áreas, o fluido possui uma velocidade. Representaremos como v1 a velocidade na área maior e como v2 a velocidade da área menor.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ACD8EBA-68F0-082F-9AC0-27B928178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651" y="1196752"/>
            <a:ext cx="4185349" cy="418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60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09849-8670-C29F-872D-069644F4C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1C9433-DCD2-8AE6-02C7-898790935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6744779" cy="4351337"/>
          </a:xfrm>
        </p:spPr>
        <p:txBody>
          <a:bodyPr/>
          <a:lstStyle/>
          <a:p>
            <a:pPr algn="just"/>
            <a:r>
              <a:rPr lang="pt-BR" dirty="0"/>
              <a:t>A marcação acinzentada na extremidade direita do tubo (A1) representa certo volume do fluido que escoa dentro de um intervalo de tempo </a:t>
            </a:r>
            <a:r>
              <a:rPr lang="pt-BR" dirty="0" err="1"/>
              <a:t>Δt</a:t>
            </a:r>
            <a:r>
              <a:rPr lang="pt-BR" dirty="0"/>
              <a:t>. Como o fluido é incompressível, o mesmo volume deve surgir na parte esquerda do tubo (A2). As indicações X1 e X2 representam os espaços percorridos pelo fluido no intervalo de tempo considerado. Sabendo que o volume pode ser definido como o produto da área pelos espaços percorridos: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/>
              <a:t>V1 = V2</a:t>
            </a:r>
          </a:p>
          <a:p>
            <a:pPr marL="0" indent="0" algn="ctr">
              <a:buNone/>
            </a:pPr>
            <a:r>
              <a:rPr lang="pt-BR" dirty="0"/>
              <a:t>A1.X1 = A2.X2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07EEDAD-9D07-F8BA-5468-9DF2FAE51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651" y="1336325"/>
            <a:ext cx="4185349" cy="418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14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B5D00-F886-93A0-1EFD-F7C93CB7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AFEB76C-9AD0-1A53-6A7D-0F1FE112B1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A equação da velocidade média mostra que o espaço percorrido é fruto do produto da velocidade pelo tempo: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dirty="0">
                            <a:latin typeface="Cambria Math" panose="02040503050406030204" pitchFamily="18" charset="0"/>
                          </a:rPr>
                          <m:t>𝑋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 dirty="0"/>
                          <m:t>Δt</m:t>
                        </m:r>
                      </m:den>
                    </m:f>
                  </m:oMath>
                </a14:m>
                <a:r>
                  <a:rPr lang="pt-BR" dirty="0"/>
                  <a:t>    →    X = v. </a:t>
                </a:r>
                <a:r>
                  <a:rPr lang="pt-BR" dirty="0" err="1"/>
                  <a:t>Δt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AFEB76C-9AD0-1A53-6A7D-0F1FE112B1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503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434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98D03-6172-9DDF-4F4C-2B117D7F1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8B8501-8F10-AE62-3AA8-A63505626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Substituindo: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dirty="0"/>
              <a:t>A1 . v1. </a:t>
            </a:r>
            <a:r>
              <a:rPr lang="pt-BR" dirty="0" err="1"/>
              <a:t>Δt</a:t>
            </a:r>
            <a:r>
              <a:rPr lang="pt-BR" dirty="0"/>
              <a:t> = A2 . v2 . </a:t>
            </a:r>
            <a:r>
              <a:rPr lang="pt-BR" dirty="0" err="1"/>
              <a:t>Δt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A1. v1= A2. v2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Temos a equação da continuidade!</a:t>
            </a:r>
          </a:p>
        </p:txBody>
      </p:sp>
    </p:spTree>
    <p:extLst>
      <p:ext uri="{BB962C8B-B14F-4D97-AF65-F5344CB8AC3E}">
        <p14:creationId xmlns:p14="http://schemas.microsoft.com/office/powerpoint/2010/main" val="2740313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E1953-10E1-B4A1-C19A-5FAC7F99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1C7E17-ACC6-50CA-D1BA-AC76C27BE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equação de Bernoulli é aplicada a fluidos ideais (viscosidade nula).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Existem escoamentos onde os efeitos viscosos são relativamente pequenos, tendo maior predominância efeitos de variação de pressão e atuação da gravidade.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831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F79A9-8F99-848B-5E17-389A8BCE3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65D87F-DBC9-2268-E507-FAE825E77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13967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Hipóteses de simplificação da equação de  Bernoulli: </a:t>
            </a:r>
          </a:p>
          <a:p>
            <a:endParaRPr lang="pt-BR" dirty="0"/>
          </a:p>
          <a:p>
            <a:r>
              <a:rPr lang="pt-BR" dirty="0"/>
              <a:t>Regime permanente: As propriedades dos fluidos são invariáveis em cada ponto com o passar do tempo; </a:t>
            </a:r>
          </a:p>
          <a:p>
            <a:r>
              <a:rPr lang="pt-BR" dirty="0"/>
              <a:t>Sem a presença de máquina (bomba/turbina); </a:t>
            </a:r>
          </a:p>
          <a:p>
            <a:r>
              <a:rPr lang="pt-BR" dirty="0"/>
              <a:t>Sem perdas por atrito; </a:t>
            </a:r>
          </a:p>
          <a:p>
            <a:r>
              <a:rPr lang="pt-BR" dirty="0"/>
              <a:t>Fluido incompressível; </a:t>
            </a:r>
          </a:p>
          <a:p>
            <a:r>
              <a:rPr lang="pt-BR" dirty="0"/>
              <a:t>Sem trocas de calor; </a:t>
            </a:r>
          </a:p>
        </p:txBody>
      </p:sp>
    </p:spTree>
    <p:extLst>
      <p:ext uri="{BB962C8B-B14F-4D97-AF65-F5344CB8AC3E}">
        <p14:creationId xmlns:p14="http://schemas.microsoft.com/office/powerpoint/2010/main" val="1380494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335F8-C768-7DF6-8DE3-DCA0034C0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1B21C0-680F-9BD9-D7F9-AE894A0DA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Importante</a:t>
            </a:r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endParaRPr lang="pt-BR" b="1" dirty="0"/>
          </a:p>
          <a:p>
            <a:pPr algn="just"/>
            <a:r>
              <a:rPr lang="pt-BR" dirty="0"/>
              <a:t>A equação de Bernoulli é muito famosa e bastante usada, mas é necessário estar atento às suas restrições</a:t>
            </a:r>
          </a:p>
        </p:txBody>
      </p:sp>
    </p:spTree>
    <p:extLst>
      <p:ext uri="{BB962C8B-B14F-4D97-AF65-F5344CB8AC3E}">
        <p14:creationId xmlns:p14="http://schemas.microsoft.com/office/powerpoint/2010/main" val="1626474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04C57-987D-FE66-B867-98FE812DD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65FD70F-CCB4-D594-BA80-5984D7F73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841" y="4002549"/>
            <a:ext cx="4859237" cy="2666811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E4055D39-DEA7-380A-60D5-E217ED571A4A}"/>
              </a:ext>
            </a:extLst>
          </p:cNvPr>
          <p:cNvSpPr txBox="1"/>
          <p:nvPr/>
        </p:nvSpPr>
        <p:spPr>
          <a:xfrm>
            <a:off x="695400" y="4230574"/>
            <a:ext cx="61053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Onde: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v: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velocidade do fluido ao longo do conduto (m/s)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g: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aceleração da gravidade (m/s</a:t>
            </a:r>
            <a:r>
              <a:rPr lang="pt-BR" b="0" i="0" baseline="30000" dirty="0">
                <a:solidFill>
                  <a:srgbClr val="333333"/>
                </a:solidFill>
                <a:effectLst/>
                <a:latin typeface="Roboto Slab"/>
              </a:rPr>
              <a:t>2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z: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altura em relação a um referencial (m)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P: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pressão do fluido (</a:t>
            </a:r>
            <a:r>
              <a:rPr lang="pt-BR" b="0" i="0" dirty="0" err="1">
                <a:solidFill>
                  <a:srgbClr val="333333"/>
                </a:solidFill>
                <a:effectLst/>
                <a:latin typeface="Roboto Slab"/>
              </a:rPr>
              <a:t>Pa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b="1" i="0" dirty="0">
                <a:solidFill>
                  <a:srgbClr val="333333"/>
                </a:solidFill>
                <a:effectLst/>
                <a:latin typeface="Roboto Slab"/>
              </a:rPr>
              <a:t>γ</a:t>
            </a: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peso específico (N/m</a:t>
            </a:r>
            <a:r>
              <a:rPr lang="pt-BR" b="0" i="0" baseline="30000" dirty="0">
                <a:solidFill>
                  <a:srgbClr val="333333"/>
                </a:solidFill>
                <a:effectLst/>
                <a:latin typeface="Roboto Slab"/>
              </a:rPr>
              <a:t>3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6703BF9-8806-D7E7-6BEF-04463AF58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9616" y="2453004"/>
            <a:ext cx="5812599" cy="975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062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Ementa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98884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Introdução. Hidrometria em condutos abertos e em condutos forçados. Escoamento em condutos forçados em regime permanente. Escoamento em canais sob regime permanente e uniforme. Redes de condutos. Instalações de recalque. Bombas Hidráulicas.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3157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4507D-3546-6DF0-564A-C2C5528BE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5CDA40-304A-7B8B-AF9E-D5F487003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O teorema de Bernoulli </a:t>
            </a:r>
          </a:p>
          <a:p>
            <a:r>
              <a:rPr lang="pt-BR" dirty="0"/>
              <a:t>O teorema de Bernoulli é, senão, princípio da conservação de energia. Cada um dos termos da equação representa uma forma de energia: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8EDA479-F270-62F1-D9D7-7EF74AF13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793" y="3717032"/>
            <a:ext cx="7588624" cy="190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201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BD20F5-2C46-3823-CEA4-0E8A8AB9A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de Energia associada a um Fluido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FB1C5-2A2A-C583-3A0C-F993C2530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energia presente em um fluido em escoamento sem troca de calor pode ser separada em três parcelas: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Potencial: É o estado de energia do sistema devido a sua posição no campo da gravidade em relação a um plano horizontal de referência.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Cinética: É o estado de energia determinado pelo movimento do fluido]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de Pressão: Corresponde ao trabalho potencial das forças de pressão que atuam no escoamento do fluido. </a:t>
            </a:r>
          </a:p>
        </p:txBody>
      </p:sp>
    </p:spTree>
    <p:extLst>
      <p:ext uri="{BB962C8B-B14F-4D97-AF65-F5344CB8AC3E}">
        <p14:creationId xmlns:p14="http://schemas.microsoft.com/office/powerpoint/2010/main" val="2161644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5BE38-6A4D-9410-1C78-6A028F746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5EF60E-8D62-6DA6-1A72-73F100964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Fazer a dedução da equação de Bernoulli</a:t>
            </a:r>
          </a:p>
          <a:p>
            <a:r>
              <a:rPr lang="pt-BR" dirty="0"/>
              <a:t>Data de entrega: 24/08</a:t>
            </a:r>
          </a:p>
        </p:txBody>
      </p:sp>
    </p:spTree>
    <p:extLst>
      <p:ext uri="{BB962C8B-B14F-4D97-AF65-F5344CB8AC3E}">
        <p14:creationId xmlns:p14="http://schemas.microsoft.com/office/powerpoint/2010/main" val="3916237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5F94A-BCC0-D1AF-0225-A8BB61CA2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Bibliografia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A9F88F-7835-A9A2-A636-7EC17E29F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AZEVEDO NETTO, J. M.; FERNANDEZ, M. F.; ARAUJO, R.; ITO, A. E. </a:t>
            </a:r>
            <a:r>
              <a:rPr lang="pt-BR" b="1" dirty="0"/>
              <a:t>Manual de Hidráulica</a:t>
            </a:r>
            <a:r>
              <a:rPr lang="pt-BR" dirty="0"/>
              <a:t>. 8 ed. São Paulo: Edgar Blücher LTDA, 1998. 670p.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NEVES, E. T. </a:t>
            </a:r>
            <a:r>
              <a:rPr lang="pt-BR" b="1" dirty="0"/>
              <a:t>Curso de hidráulica</a:t>
            </a:r>
            <a:r>
              <a:rPr lang="pt-BR" dirty="0"/>
              <a:t>. 5 ed. Porto Alegre: Globo, 1977. 577p.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PIMENTA, C. F. </a:t>
            </a:r>
            <a:r>
              <a:rPr lang="pt-BR" b="1" dirty="0"/>
              <a:t>Curso de hidráulica geral</a:t>
            </a:r>
            <a:r>
              <a:rPr lang="pt-BR" dirty="0"/>
              <a:t>. 4 ed. Rio de Janeiro: Guanabara Dois, 1981. 482p.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PORTO, R. M. </a:t>
            </a:r>
            <a:r>
              <a:rPr lang="pt-BR" b="1" dirty="0"/>
              <a:t>Hidráulica Básica</a:t>
            </a:r>
            <a:r>
              <a:rPr lang="pt-BR" dirty="0"/>
              <a:t>. 4 ed. São Carlos: EESC-USP, 540p. 2006.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889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45B66-BDC5-E6E6-172A-429753FF7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Avaliações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AD3EC4-8C32-175B-4575-335BFBB87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1ª Avaliação: Prova escrita - Valor: 10,0 pontos</a:t>
            </a:r>
          </a:p>
          <a:p>
            <a:pPr lvl="1" algn="just"/>
            <a:r>
              <a:rPr lang="pt-BR" sz="1800" dirty="0"/>
              <a:t>Data: 14/09/23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2ª Avaliação: Atividades – Valor total 4,0 pontos</a:t>
            </a:r>
          </a:p>
          <a:p>
            <a:pPr algn="just"/>
            <a:r>
              <a:rPr lang="pt-BR" dirty="0"/>
              <a:t>Teste – Valor 6,0 pontos</a:t>
            </a:r>
          </a:p>
          <a:p>
            <a:pPr lvl="1" algn="just"/>
            <a:r>
              <a:rPr lang="pt-BR" sz="1800" dirty="0"/>
              <a:t>Data: 26/10/23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3ª Avaliação: Prova escrita – Valor: 10,0 pontos</a:t>
            </a:r>
          </a:p>
          <a:p>
            <a:pPr lvl="1" algn="just"/>
            <a:r>
              <a:rPr lang="pt-BR" sz="1800" dirty="0"/>
              <a:t>07/12/23</a:t>
            </a:r>
          </a:p>
          <a:p>
            <a:pPr marL="274320" lvl="1" indent="0" algn="just">
              <a:buNone/>
            </a:pPr>
            <a:endParaRPr lang="pt-BR" sz="1800" dirty="0"/>
          </a:p>
          <a:p>
            <a:pPr algn="just"/>
            <a:r>
              <a:rPr lang="pt-BR" dirty="0"/>
              <a:t>Prova final</a:t>
            </a:r>
          </a:p>
          <a:p>
            <a:pPr lvl="1" algn="just"/>
            <a:r>
              <a:rPr lang="pt-BR" sz="1800" dirty="0"/>
              <a:t>Data: 21/12/23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364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BBFDE0-8167-9834-8748-DD2C08B61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FE526A-1259-D032-4EC5-EEB61F078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Daniel Bernoulli foi um físico e matemático Suíço do século XVIII, investigou, entre muitos outros assuntos, as forças associadas a um fluido em movimento.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Estabeleceu, em 1738, uma das equações mais utilizadas na mecânica dos fluidos conhecida por Equação de Bernoulli.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Equação de Bernoulli traduz o princípio de conservação de energia numa mesma linha de corrente num escoamento suposto estacionário, com massa </a:t>
            </a:r>
            <a:r>
              <a:rPr lang="pt-BR" dirty="0" err="1"/>
              <a:t>volúmica</a:t>
            </a:r>
            <a:r>
              <a:rPr lang="pt-BR" dirty="0"/>
              <a:t> constante, baixo valor de viscosidade, sujeito adicionalmente a forças </a:t>
            </a:r>
            <a:r>
              <a:rPr lang="pt-BR" dirty="0" err="1"/>
              <a:t>volúmicas</a:t>
            </a:r>
            <a:r>
              <a:rPr lang="pt-BR" dirty="0"/>
              <a:t> de origem gravítica (gravidade).</a:t>
            </a:r>
          </a:p>
        </p:txBody>
      </p:sp>
    </p:spTree>
    <p:extLst>
      <p:ext uri="{BB962C8B-B14F-4D97-AF65-F5344CB8AC3E}">
        <p14:creationId xmlns:p14="http://schemas.microsoft.com/office/powerpoint/2010/main" val="3796083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1774C-5BA3-3D7F-BD93-D4CAA9A40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BC582-77BE-2EAA-5C92-E45FD611B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 escoamento estacionário?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3902E01-DE59-8AC5-CC03-9FAEB7BC4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064" y="2286100"/>
            <a:ext cx="3691508" cy="403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29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3549D-CDB3-FD06-7B11-A4DBD4E0C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386040-22D2-8970-DCC8-D87B3A906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1" dirty="0">
                <a:effectLst/>
                <a:latin typeface="+mj-lt"/>
              </a:rPr>
              <a:t>Escoamento Estacionário </a:t>
            </a:r>
          </a:p>
          <a:p>
            <a:pPr algn="just"/>
            <a:endParaRPr lang="pt-BR" b="1" dirty="0">
              <a:latin typeface="+mj-lt"/>
            </a:endParaRPr>
          </a:p>
          <a:p>
            <a:pPr marL="0" indent="0" algn="just">
              <a:buNone/>
            </a:pPr>
            <a:r>
              <a:rPr lang="pt-BR" dirty="0">
                <a:effectLst/>
                <a:latin typeface="+mj-lt"/>
              </a:rPr>
              <a:t>Ta</a:t>
            </a:r>
            <a:r>
              <a:rPr lang="pt-BR" b="0" dirty="0">
                <a:effectLst/>
                <a:latin typeface="+mj-lt"/>
              </a:rPr>
              <a:t>mbém conhecido como laminar, é obtido quando a velocidade de escoamento é pequena, ou seja, quando a velocidade de escoamento for a mesma em todos os pontos. </a:t>
            </a:r>
          </a:p>
          <a:p>
            <a:pPr marL="0" indent="0" algn="just">
              <a:buNone/>
            </a:pPr>
            <a:r>
              <a:rPr lang="pt-BR" b="0" dirty="0">
                <a:effectLst/>
                <a:latin typeface="+mj-lt"/>
              </a:rPr>
              <a:t>Ex.: a água de um rio calmo, escoamento de ar e gases.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40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C473C-1ACE-69A7-8A6C-04D1EEA8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DBF560-4371-AAA5-D4F1-2D718C59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Quem lembra do princípio da conservação de energia?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9A002AD-872A-7365-F801-935C5288E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200" y="1984596"/>
            <a:ext cx="2753120" cy="458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81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9E3BB7-68F6-464A-D573-077921BE2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9CCDC7-2B75-600D-33F9-EE899F61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Quando nenhuma força dissipativa atua sobre um corpo, toda a sua energia relativa ao movimento é mantida constante</a:t>
            </a:r>
          </a:p>
        </p:txBody>
      </p:sp>
    </p:spTree>
    <p:extLst>
      <p:ext uri="{BB962C8B-B14F-4D97-AF65-F5344CB8AC3E}">
        <p14:creationId xmlns:p14="http://schemas.microsoft.com/office/powerpoint/2010/main" val="3219119823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5766</TotalTime>
  <Words>1048</Words>
  <Application>Microsoft Office PowerPoint</Application>
  <PresentationFormat>Widescreen</PresentationFormat>
  <Paragraphs>114</Paragraphs>
  <Slides>22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Century Schoolbook</vt:lpstr>
      <vt:lpstr>Roboto Slab</vt:lpstr>
      <vt:lpstr>Wingdings 2</vt:lpstr>
      <vt:lpstr>Exibir</vt:lpstr>
      <vt:lpstr>Faculdade de Tecnologia e Ciências da Bahia Curso: Engenharia Civil Disciplina: Hidráulica Aplicada</vt:lpstr>
      <vt:lpstr>Ementa</vt:lpstr>
      <vt:lpstr>Bibliografia</vt:lpstr>
      <vt:lpstr>Avaliações</vt:lpstr>
      <vt:lpstr>Equação de Bernoulli </vt:lpstr>
      <vt:lpstr>Equação de Bernoulli </vt:lpstr>
      <vt:lpstr>Equação de Bernoulli </vt:lpstr>
      <vt:lpstr>Equação de Bernoulli </vt:lpstr>
      <vt:lpstr>Equação de Bernoulli 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Conceitos de Energia associada a um Fluido</vt:lpstr>
      <vt:lpstr>Atividade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91</cp:revision>
  <dcterms:created xsi:type="dcterms:W3CDTF">2020-05-22T01:45:27Z</dcterms:created>
  <dcterms:modified xsi:type="dcterms:W3CDTF">2023-08-17T15:15:41Z</dcterms:modified>
</cp:coreProperties>
</file>