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7" r:id="rId4"/>
    <p:sldId id="273" r:id="rId5"/>
    <p:sldId id="274" r:id="rId6"/>
    <p:sldId id="260" r:id="rId7"/>
    <p:sldId id="261" r:id="rId8"/>
    <p:sldId id="264" r:id="rId9"/>
    <p:sldId id="27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291" autoAdjust="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315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C12363EF-DD34-4EAD-9017-ADC63DB4118F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301507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9420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8421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7430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7160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935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8547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2039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2893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5463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9808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C12363EF-DD34-4EAD-9017-ADC63DB4118F}" type="datetimeFigureOut">
              <a:rPr lang="pt-BR" smtClean="0"/>
              <a:t>24/08/2023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8688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3431704" y="-171400"/>
            <a:ext cx="7920880" cy="1548172"/>
          </a:xfrm>
        </p:spPr>
        <p:txBody>
          <a:bodyPr>
            <a:no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Hidráulica Aplicada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43472" y="2348880"/>
            <a:ext cx="10009112" cy="3456384"/>
          </a:xfrm>
        </p:spPr>
        <p:txBody>
          <a:bodyPr>
            <a:noAutofit/>
          </a:bodyPr>
          <a:lstStyle/>
          <a:p>
            <a:pPr algn="ctr"/>
            <a:endParaRPr lang="pt-BR" sz="4600" dirty="0">
              <a:solidFill>
                <a:schemeClr val="tx2"/>
              </a:solidFill>
            </a:endParaRPr>
          </a:p>
          <a:p>
            <a:pPr algn="ctr"/>
            <a:r>
              <a:rPr lang="pt-BR" sz="4600" dirty="0">
                <a:solidFill>
                  <a:schemeClr val="tx2"/>
                </a:solidFill>
              </a:rPr>
              <a:t>Resolução de exercícios </a:t>
            </a:r>
            <a:endParaRPr lang="pt-BR" sz="5000" dirty="0">
              <a:solidFill>
                <a:schemeClr val="tx2"/>
              </a:solidFill>
            </a:endParaRPr>
          </a:p>
          <a:p>
            <a:pPr algn="ctr"/>
            <a:endParaRPr lang="pt-BR" sz="4000" dirty="0">
              <a:solidFill>
                <a:schemeClr val="tx2"/>
              </a:solidFill>
            </a:endParaRPr>
          </a:p>
          <a:p>
            <a:pPr algn="ctr"/>
            <a:endParaRPr lang="pt-BR" sz="4000" dirty="0">
              <a:solidFill>
                <a:schemeClr val="tx2"/>
              </a:solidFill>
            </a:endParaRPr>
          </a:p>
          <a:p>
            <a:pPr algn="r"/>
            <a:r>
              <a:rPr lang="pt-BR" sz="2400" dirty="0">
                <a:solidFill>
                  <a:schemeClr val="tx2"/>
                </a:solidFill>
              </a:rPr>
              <a:t>Prof. </a:t>
            </a:r>
            <a:r>
              <a:rPr lang="pt-BR" sz="2400" dirty="0" err="1">
                <a:solidFill>
                  <a:schemeClr val="tx2"/>
                </a:solidFill>
              </a:rPr>
              <a:t>Msc</a:t>
            </a:r>
            <a:r>
              <a:rPr lang="pt-BR" sz="2400" dirty="0">
                <a:solidFill>
                  <a:schemeClr val="tx2"/>
                </a:solidFill>
              </a:rPr>
              <a:t>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16" y="152636"/>
            <a:ext cx="2592288" cy="13321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4294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AB7CE-A0C8-A0E9-42C0-57E6E1E91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Para lembrar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7F8E213-B9D5-7A57-A8FE-8E5CDF7FF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6418304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A equação da continuidade estabelece que: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volume total de um fluído incompressível (que mantém constante a densidade apesar das variações na pressão e temperatura) que entra em um tubo será igual aquele que está saindo do tubo</a:t>
            </a:r>
          </a:p>
          <a:p>
            <a:pPr algn="just"/>
            <a:r>
              <a:rPr lang="pt-BR" dirty="0"/>
              <a:t>A vazão medida num ponto ao longo do tubo será igual a vazão num outro ponto ao longo do tubo, apesar da área da seção transversal do tubo em cada ponto ser diferente</a:t>
            </a:r>
          </a:p>
          <a:p>
            <a:pPr algn="just"/>
            <a:endParaRPr lang="pt-BR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F48D22A0-9F1B-12FF-A09A-AC10B23287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5800" y="5737505"/>
            <a:ext cx="3138674" cy="431831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9DBFF018-1557-6756-A459-D249A0D593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3509" y="1732577"/>
            <a:ext cx="4468626" cy="3392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154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5FF0FD-05A8-F4F5-C7F6-F3E9AA41D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1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3E17596-8C74-1251-E107-198D8395C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44824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Verificou-se que a velocidade econômica para um extensa linha de recalque  é de 1,05 m/s. A vazão necessária a ser fornecida pela bomba é de 450 m³/h. Determinar o diâmetro mínimo necessário para a linha. </a:t>
            </a:r>
          </a:p>
        </p:txBody>
      </p:sp>
    </p:spTree>
    <p:extLst>
      <p:ext uri="{BB962C8B-B14F-4D97-AF65-F5344CB8AC3E}">
        <p14:creationId xmlns:p14="http://schemas.microsoft.com/office/powerpoint/2010/main" val="2726809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0D183C-9597-BB66-285D-22B9D475F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Espaço Reservado para Conteúdo 3">
                <a:extLst>
                  <a:ext uri="{FF2B5EF4-FFF2-40B4-BE49-F238E27FC236}">
                    <a16:creationId xmlns:a16="http://schemas.microsoft.com/office/drawing/2014/main" id="{9CCF2FEB-4F87-13C4-B372-DB2B4E0FDA4B}"/>
                  </a:ext>
                </a:extLst>
              </p:cNvPr>
              <p:cNvSpPr txBox="1">
                <a:spLocks noGrp="1"/>
              </p:cNvSpPr>
              <p:nvPr>
                <p:ph idx="1"/>
              </p:nvPr>
            </p:nvSpPr>
            <p:spPr>
              <a:xfrm>
                <a:off x="1262063" y="1828800"/>
                <a:ext cx="8594725" cy="19362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 algn="ctr">
                  <a:buNone/>
                </a:pPr>
                <a:endParaRPr lang="pt-BR" sz="1800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endParaRPr lang="pt-BR" sz="1800" dirty="0"/>
              </a:p>
              <a:p>
                <a:pPr marL="0" indent="0" algn="ctr">
                  <a:buNone/>
                </a:pPr>
                <a:r>
                  <a:rPr lang="pt-BR" sz="1800" dirty="0"/>
                  <a:t>Q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450 </m:t>
                        </m:r>
                        <m:sSup>
                          <m:sSupPr>
                            <m:ctrlPr>
                              <a:rPr lang="pt-BR" sz="1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sz="18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pt-BR" sz="1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3600</m:t>
                        </m:r>
                      </m:den>
                    </m:f>
                  </m:oMath>
                </a14:m>
                <a:r>
                  <a:rPr lang="pt-BR" dirty="0"/>
                  <a:t> = ? m³/s</a:t>
                </a:r>
              </a:p>
            </p:txBody>
          </p:sp>
        </mc:Choice>
        <mc:Fallback>
          <p:sp>
            <p:nvSpPr>
              <p:cNvPr id="4" name="Espaço Reservado para Conteúdo 3">
                <a:extLst>
                  <a:ext uri="{FF2B5EF4-FFF2-40B4-BE49-F238E27FC236}">
                    <a16:creationId xmlns:a16="http://schemas.microsoft.com/office/drawing/2014/main" id="{9CCF2FEB-4F87-13C4-B372-DB2B4E0FDA4B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2063" y="1828800"/>
                <a:ext cx="8594725" cy="193629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0662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CB68F9-40F2-7DB9-5B4A-8109D5945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3">
                <a:extLst>
                  <a:ext uri="{FF2B5EF4-FFF2-40B4-BE49-F238E27FC236}">
                    <a16:creationId xmlns:a16="http://schemas.microsoft.com/office/drawing/2014/main" id="{B3E8D20A-FB47-A9DE-5474-8DC502EFEE62}"/>
                  </a:ext>
                </a:extLst>
              </p:cNvPr>
              <p:cNvSpPr txBox="1">
                <a:spLocks noGrp="1"/>
              </p:cNvSpPr>
              <p:nvPr>
                <p:ph idx="1"/>
              </p:nvPr>
            </p:nvSpPr>
            <p:spPr>
              <a:xfrm>
                <a:off x="1262063" y="1828800"/>
                <a:ext cx="8594725" cy="33128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BR" sz="1800" dirty="0"/>
                  <a:t>Q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450 </m:t>
                        </m:r>
                        <m:sSup>
                          <m:sSupPr>
                            <m:ctrlPr>
                              <a:rPr lang="pt-BR" sz="1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sz="18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pt-BR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3600</m:t>
                        </m:r>
                      </m:den>
                    </m:f>
                  </m:oMath>
                </a14:m>
                <a:r>
                  <a:rPr lang="pt-BR" dirty="0"/>
                  <a:t> = 0,125 m³/s</a:t>
                </a:r>
              </a:p>
              <a:p>
                <a:pPr algn="ctr"/>
                <a:endParaRPr lang="pt-BR" dirty="0"/>
              </a:p>
              <a:p>
                <a:pPr algn="ctr"/>
                <a:endParaRPr lang="pt-BR" dirty="0"/>
              </a:p>
              <a:p>
                <a:r>
                  <a:rPr lang="pt-BR" dirty="0"/>
                  <a:t>Sabemos que: </a:t>
                </a:r>
              </a:p>
              <a:p>
                <a:r>
                  <a:rPr lang="pt-BR" dirty="0"/>
                  <a:t>Q = v x A</a:t>
                </a:r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4" name="Espaço Reservado para Conteúdo 3">
                <a:extLst>
                  <a:ext uri="{FF2B5EF4-FFF2-40B4-BE49-F238E27FC236}">
                    <a16:creationId xmlns:a16="http://schemas.microsoft.com/office/drawing/2014/main" id="{B3E8D20A-FB47-A9DE-5474-8DC502EFEE62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2063" y="1828800"/>
                <a:ext cx="8594725" cy="3312830"/>
              </a:xfrm>
              <a:prstGeom prst="rect">
                <a:avLst/>
              </a:prstGeom>
              <a:blipFill>
                <a:blip r:embed="rId2"/>
                <a:stretch>
                  <a:fillRect l="-14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2495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69D0E9-B6D5-9846-255D-BBFB214A8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2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D1566B-5EC0-D22D-9AA0-E7793C2B9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Determinar a velocidade de escoamento da água no ponto 2.</a:t>
            </a:r>
          </a:p>
          <a:p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820EFF63-5C20-8C9F-2005-9DACE0CB3E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7728" y="2564904"/>
            <a:ext cx="4125477" cy="3471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11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DE4DA2-F462-521A-D36A-0CF0FA085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2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23DF4A2-E455-61F2-0810-D6D6E7BA9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OBS: </a:t>
            </a:r>
          </a:p>
          <a:p>
            <a:r>
              <a:rPr lang="pt-BR" dirty="0"/>
              <a:t>P1 = P2</a:t>
            </a:r>
          </a:p>
          <a:p>
            <a:r>
              <a:rPr lang="pt-BR" dirty="0"/>
              <a:t>z2 = 0</a:t>
            </a:r>
          </a:p>
          <a:p>
            <a:r>
              <a:rPr lang="pt-BR" dirty="0"/>
              <a:t>v1 ≈ 0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9A0DB59-78B4-7A66-F0F3-5E98E5DD8A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4152" y="3611120"/>
            <a:ext cx="3424158" cy="288112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E7AD1184-BAA4-5065-DD88-70B131642D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3712" y="2277048"/>
            <a:ext cx="3848100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574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AFDD1A-9FEB-882F-20F8-395D5B057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3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9E5C890-E372-A4EA-FA80-D19BDBE9F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De uma pequena barragem (figura abaixo) parte uma canalização de 250 mm de diâmetro, com poucos metros de extensão, havendo depois uma redução para 125 mm. A vazão foi medida, encontrando-se 105 l/s.  Calcular a pressão na seção inicial da tubulação. Considerar a pressão no ponto 2 igual a zero.</a:t>
            </a:r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E2135F2-EB13-04C1-69EE-86A60E5EDA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8970" y="3212976"/>
            <a:ext cx="673406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812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C5177B-17C6-323F-EC59-72B9A4637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3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4B7B2E-10D5-4EEE-A5EC-63FB16BDF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1 l/s = 0,001 m³/s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D4BE2DE-381A-7C75-ACFF-71DF6492ED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3712" y="2277048"/>
            <a:ext cx="3848100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75796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4976</TotalTime>
  <Words>274</Words>
  <Application>Microsoft Office PowerPoint</Application>
  <PresentationFormat>Widescreen</PresentationFormat>
  <Paragraphs>44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Cambria Math</vt:lpstr>
      <vt:lpstr>Century Schoolbook</vt:lpstr>
      <vt:lpstr>Wingdings 2</vt:lpstr>
      <vt:lpstr>Exibir</vt:lpstr>
      <vt:lpstr>Faculdade de Tecnologia e Ciências da Bahia Curso: Engenharia Civil Disciplina: Hidráulica Aplicada</vt:lpstr>
      <vt:lpstr>Para lembrar</vt:lpstr>
      <vt:lpstr>Exemplo 1</vt:lpstr>
      <vt:lpstr>Exemplo 1</vt:lpstr>
      <vt:lpstr>Exemplo 1</vt:lpstr>
      <vt:lpstr>Exemplo 2</vt:lpstr>
      <vt:lpstr>Exemplo 2</vt:lpstr>
      <vt:lpstr>Exemplo 3</vt:lpstr>
      <vt:lpstr>Exemplo 3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136</cp:revision>
  <dcterms:created xsi:type="dcterms:W3CDTF">2020-08-04T21:15:43Z</dcterms:created>
  <dcterms:modified xsi:type="dcterms:W3CDTF">2023-08-24T21:39:37Z</dcterms:modified>
</cp:coreProperties>
</file>