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82" r:id="rId3"/>
    <p:sldId id="259" r:id="rId4"/>
    <p:sldId id="260" r:id="rId5"/>
    <p:sldId id="300" r:id="rId6"/>
    <p:sldId id="261" r:id="rId7"/>
    <p:sldId id="312" r:id="rId8"/>
    <p:sldId id="262" r:id="rId9"/>
    <p:sldId id="263" r:id="rId10"/>
    <p:sldId id="264" r:id="rId11"/>
    <p:sldId id="283" r:id="rId12"/>
    <p:sldId id="284" r:id="rId13"/>
    <p:sldId id="278" r:id="rId14"/>
    <p:sldId id="265" r:id="rId15"/>
    <p:sldId id="281" r:id="rId16"/>
    <p:sldId id="313" r:id="rId17"/>
    <p:sldId id="269" r:id="rId18"/>
    <p:sldId id="271" r:id="rId19"/>
    <p:sldId id="280" r:id="rId20"/>
    <p:sldId id="306" r:id="rId21"/>
    <p:sldId id="286" r:id="rId22"/>
    <p:sldId id="307" r:id="rId23"/>
    <p:sldId id="287" r:id="rId24"/>
    <p:sldId id="308" r:id="rId25"/>
    <p:sldId id="314" r:id="rId26"/>
    <p:sldId id="315" r:id="rId27"/>
    <p:sldId id="316" r:id="rId28"/>
    <p:sldId id="289" r:id="rId29"/>
    <p:sldId id="310" r:id="rId30"/>
    <p:sldId id="31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5CDF5-2333-46FB-91B9-3E4826C6BE3F}" type="datetimeFigureOut">
              <a:rPr lang="pt-BR" smtClean="0"/>
              <a:t>03/10/2022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D8842-80DC-408D-83C9-4CAD38B3BA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90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D8842-80DC-408D-83C9-4CAD38B3BA4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438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D8842-80DC-408D-83C9-4CAD38B3BA4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93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B15E5C4-A23A-41F0-B52A-959AFFADFA00}" type="datetimeFigureOut">
              <a:rPr lang="pt-BR" smtClean="0"/>
              <a:t>03/10/2022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D84CFC4-BC7F-4871-9814-2BEE470D397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7577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E5C4-A23A-41F0-B52A-959AFFADFA00}" type="datetimeFigureOut">
              <a:rPr lang="pt-BR" smtClean="0"/>
              <a:t>03/10/2022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CFC4-BC7F-4871-9814-2BEE470D3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18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E5C4-A23A-41F0-B52A-959AFFADFA00}" type="datetimeFigureOut">
              <a:rPr lang="pt-BR" smtClean="0"/>
              <a:t>03/10/2022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CFC4-BC7F-4871-9814-2BEE470D3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77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E5C4-A23A-41F0-B52A-959AFFADFA00}" type="datetimeFigureOut">
              <a:rPr lang="pt-BR" smtClean="0"/>
              <a:t>03/10/2022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CFC4-BC7F-4871-9814-2BEE470D3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23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E5C4-A23A-41F0-B52A-959AFFADFA00}" type="datetimeFigureOut">
              <a:rPr lang="pt-BR" smtClean="0"/>
              <a:t>03/10/2022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CFC4-BC7F-4871-9814-2BEE470D397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89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E5C4-A23A-41F0-B52A-959AFFADFA00}" type="datetimeFigureOut">
              <a:rPr lang="pt-BR" smtClean="0"/>
              <a:t>03/10/2022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CFC4-BC7F-4871-9814-2BEE470D3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12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E5C4-A23A-41F0-B52A-959AFFADFA00}" type="datetimeFigureOut">
              <a:rPr lang="pt-BR" smtClean="0"/>
              <a:t>03/10/2022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CFC4-BC7F-4871-9814-2BEE470D3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70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E5C4-A23A-41F0-B52A-959AFFADFA00}" type="datetimeFigureOut">
              <a:rPr lang="pt-BR" smtClean="0"/>
              <a:t>03/10/2022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CFC4-BC7F-4871-9814-2BEE470D3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43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E5C4-A23A-41F0-B52A-959AFFADFA00}" type="datetimeFigureOut">
              <a:rPr lang="pt-BR" smtClean="0"/>
              <a:t>03/10/2022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CFC4-BC7F-4871-9814-2BEE470D3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98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E5C4-A23A-41F0-B52A-959AFFADFA00}" type="datetimeFigureOut">
              <a:rPr lang="pt-BR" smtClean="0"/>
              <a:t>03/10/2022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CFC4-BC7F-4871-9814-2BEE470D3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57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E5C4-A23A-41F0-B52A-959AFFADFA00}" type="datetimeFigureOut">
              <a:rPr lang="pt-BR" smtClean="0"/>
              <a:t>03/10/2022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CFC4-BC7F-4871-9814-2BEE470D3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57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B15E5C4-A23A-41F0-B52A-959AFFADFA00}" type="datetimeFigureOut">
              <a:rPr lang="pt-BR" smtClean="0"/>
              <a:t>03/10/2022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D84CFC4-BC7F-4871-9814-2BEE470D3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41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47728" y="186953"/>
            <a:ext cx="7668852" cy="1297831"/>
          </a:xfrm>
        </p:spPr>
        <p:txBody>
          <a:bodyPr>
            <a:normAutofit/>
          </a:bodyPr>
          <a:lstStyle/>
          <a:p>
            <a:r>
              <a:rPr lang="pt-BR" sz="2400" dirty="0"/>
              <a:t>Faculdade de Tecnologia e Ciências da Bahia</a:t>
            </a:r>
            <a:br>
              <a:rPr lang="pt-BR" sz="2400" dirty="0"/>
            </a:br>
            <a:r>
              <a:rPr lang="pt-BR" sz="2400" dirty="0"/>
              <a:t>Curso: Engenharia Civil</a:t>
            </a:r>
            <a:br>
              <a:rPr lang="pt-BR" sz="2400" dirty="0"/>
            </a:br>
            <a:r>
              <a:rPr lang="pt-BR" sz="2400" dirty="0"/>
              <a:t>Disciplina: Gestão e Tecnologia das Construções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95600" y="3068960"/>
            <a:ext cx="7776864" cy="3096344"/>
          </a:xfrm>
        </p:spPr>
        <p:txBody>
          <a:bodyPr>
            <a:normAutofit/>
          </a:bodyPr>
          <a:lstStyle/>
          <a:p>
            <a:pPr algn="ctr"/>
            <a:r>
              <a:rPr lang="pt-BR" sz="5000" dirty="0">
                <a:solidFill>
                  <a:schemeClr val="tx2"/>
                </a:solidFill>
              </a:rPr>
              <a:t>Composição de custos</a:t>
            </a:r>
          </a:p>
          <a:p>
            <a:pPr algn="ctr"/>
            <a:endParaRPr lang="pt-BR" sz="4000" dirty="0">
              <a:solidFill>
                <a:schemeClr val="tx2"/>
              </a:solidFill>
            </a:endParaRPr>
          </a:p>
          <a:p>
            <a:pPr algn="ctr"/>
            <a:endParaRPr lang="pt-BR" sz="4000" dirty="0">
              <a:solidFill>
                <a:schemeClr val="tx2"/>
              </a:solidFill>
            </a:endParaRPr>
          </a:p>
          <a:p>
            <a:pPr algn="r"/>
            <a:r>
              <a:rPr lang="pt-BR" sz="2400" dirty="0">
                <a:solidFill>
                  <a:schemeClr val="tx2"/>
                </a:solidFill>
              </a:rPr>
              <a:t>Professora: </a:t>
            </a:r>
            <a:r>
              <a:rPr lang="pt-BR" sz="2400" dirty="0" err="1">
                <a:solidFill>
                  <a:schemeClr val="tx2"/>
                </a:solidFill>
              </a:rPr>
              <a:t>M.Sc</a:t>
            </a:r>
            <a:r>
              <a:rPr lang="pt-BR" sz="2400" dirty="0">
                <a:solidFill>
                  <a:schemeClr val="tx2"/>
                </a:solidFill>
              </a:rPr>
              <a:t>.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6" y="354863"/>
            <a:ext cx="2520280" cy="1129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6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3500" dirty="0"/>
              <a:t>Como montar uma planilha orçamentária?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082600" cy="43513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dirty="0"/>
              <a:t>Orçamento analítico ou detalhado: </a:t>
            </a:r>
          </a:p>
          <a:p>
            <a:pPr algn="just"/>
            <a:endParaRPr lang="pt-BR" altLang="pt-BR" dirty="0"/>
          </a:p>
          <a:p>
            <a:pPr algn="just"/>
            <a:r>
              <a:rPr lang="pt-BR" altLang="pt-BR" dirty="0"/>
              <a:t>Detalha todos os itens necessários: </a:t>
            </a:r>
            <a:r>
              <a:rPr lang="pt-BR" altLang="pt-BR" dirty="0">
                <a:solidFill>
                  <a:srgbClr val="FF0000"/>
                </a:solidFill>
              </a:rPr>
              <a:t>Mão de obra, equipamentos e materiais</a:t>
            </a:r>
          </a:p>
          <a:p>
            <a:pPr lvl="1" algn="just"/>
            <a:r>
              <a:rPr lang="pt-BR" sz="1800" dirty="0"/>
              <a:t>Descrição dos serviços;</a:t>
            </a:r>
          </a:p>
          <a:p>
            <a:pPr lvl="1" algn="just"/>
            <a:r>
              <a:rPr lang="pt-BR" sz="1800" dirty="0"/>
              <a:t>Consulta de preços dos materiais;</a:t>
            </a:r>
          </a:p>
          <a:p>
            <a:pPr lvl="1" algn="just"/>
            <a:r>
              <a:rPr lang="pt-BR" sz="1800" dirty="0"/>
              <a:t>Consulta de preço da mão de obra.</a:t>
            </a:r>
          </a:p>
          <a:p>
            <a:pPr lvl="1" algn="just"/>
            <a:endParaRPr lang="pt-BR" sz="1800" dirty="0"/>
          </a:p>
          <a:p>
            <a:pPr lvl="1" algn="just"/>
            <a:endParaRPr lang="pt-BR" sz="1800" dirty="0"/>
          </a:p>
          <a:p>
            <a:pPr algn="just"/>
            <a:r>
              <a:rPr lang="pt-BR" dirty="0"/>
              <a:t>O custo unitário é o custo correspondente a uma unidade de serviço, como por exemplo:</a:t>
            </a:r>
          </a:p>
          <a:p>
            <a:pPr lvl="1" algn="just"/>
            <a:r>
              <a:rPr lang="pt-BR" sz="1800" dirty="0"/>
              <a:t>custo de 1 m³ de escavação manual; </a:t>
            </a:r>
          </a:p>
          <a:p>
            <a:pPr lvl="1" algn="just"/>
            <a:r>
              <a:rPr lang="pt-BR" sz="1800" dirty="0"/>
              <a:t>custo de 1 m² de alvenaria de tijolo cerâmico de 9 x 14 x 19 cm; </a:t>
            </a:r>
          </a:p>
          <a:p>
            <a:pPr lvl="1" algn="just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1885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Composição de custos dos serviços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A composição de custos unitários é uma tabela que apresenta todos os insumos que entram diretamente na execução de uma unidade do serviço, com seus respectivos custos unitários e totais.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São definidos: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Insumos – Cada um dos itens de material, mão-de-obra e equipamento que entram na execução do serviço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Unidade – é a unidade de medida do insumo. Quando se trata de material, pode ser kg, m³, m², m, </a:t>
            </a:r>
            <a:r>
              <a:rPr lang="pt-BR" dirty="0" err="1"/>
              <a:t>un</a:t>
            </a:r>
            <a:r>
              <a:rPr lang="pt-BR" dirty="0"/>
              <a:t>, entre outras; para mão-de-obra e equipamentos, a unidade é sempre hora.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2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Composição de custos dos serviços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Índice – é a incidência de cada insumo na execução de uma unidade de serviço; </a:t>
            </a:r>
          </a:p>
          <a:p>
            <a:pPr algn="just"/>
            <a:r>
              <a:rPr lang="pt-BR" dirty="0"/>
              <a:t>Custo unitário – é o custo de aquisição ou emprego de uma unidade do insumo; </a:t>
            </a:r>
          </a:p>
          <a:p>
            <a:pPr algn="just"/>
            <a:r>
              <a:rPr lang="pt-BR" dirty="0"/>
              <a:t>Custo Total – é o custo total do insumo na composição.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3284984"/>
            <a:ext cx="6206834" cy="344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28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1424" y="548680"/>
            <a:ext cx="9937104" cy="5996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O custo orçado para o preparo de 1 m³ de concreto estrutural é de R$ 226,37;</a:t>
            </a:r>
          </a:p>
          <a:p>
            <a:pPr algn="just"/>
            <a:r>
              <a:rPr lang="pt-BR" dirty="0"/>
              <a:t>Qual o custo para 10 m³ de concreto? </a:t>
            </a:r>
          </a:p>
          <a:p>
            <a:pPr marL="0" indent="0" algn="ctr">
              <a:buNone/>
            </a:pPr>
            <a:r>
              <a:rPr lang="pt-BR" dirty="0"/>
              <a:t>R$ 226,367 X 10 = R$</a:t>
            </a:r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algn="just"/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73" y="2708920"/>
            <a:ext cx="660705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Como montar uma planilha orçamentária?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>
              <a:buNone/>
            </a:pPr>
            <a:r>
              <a:rPr lang="pt-BR" b="1" dirty="0"/>
              <a:t>Orçamento analítico</a:t>
            </a:r>
          </a:p>
          <a:p>
            <a:pPr algn="just"/>
            <a:r>
              <a:rPr lang="pt-BR" dirty="0"/>
              <a:t>Composição dos serviços com base no TCPO - Alvenaria estrutural com juntas de 10 mm, utilizando argamassa industrializada  (bloco 14 cm</a:t>
            </a:r>
            <a:r>
              <a:rPr lang="pt-BR" dirty="0" smtClean="0"/>
              <a:t>) – Considerar encargo de 130 %. 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2894422"/>
            <a:ext cx="5076191" cy="397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3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260648"/>
            <a:ext cx="7620000" cy="6140152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/>
              <a:t>Custo unitário para 1 m² de parede</a:t>
            </a:r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680491"/>
              </p:ext>
            </p:extLst>
          </p:nvPr>
        </p:nvGraphicFramePr>
        <p:xfrm>
          <a:off x="263352" y="692696"/>
          <a:ext cx="11017224" cy="3880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719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Insumos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Un.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Índice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Custo </a:t>
                      </a:r>
                      <a:r>
                        <a:rPr lang="pt-BR" dirty="0" err="1"/>
                        <a:t>unit</a:t>
                      </a:r>
                      <a:r>
                        <a:rPr lang="pt-BR" dirty="0"/>
                        <a:t>. (R$)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Custo total (R$)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537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Pedreiro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0,7500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537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0,4700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2148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Argamassa pré-fabricada para</a:t>
                      </a:r>
                    </a:p>
                    <a:p>
                      <a:pPr algn="ctr"/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assentamento de</a:t>
                      </a:r>
                    </a:p>
                    <a:p>
                      <a:pPr algn="ctr"/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alvenaria estrutural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23,6000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0495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Bloco cerâmico furado para alvenaria</a:t>
                      </a:r>
                    </a:p>
                    <a:p>
                      <a:pPr algn="ctr"/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estrutural 14 x 19 x 39 cm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Un.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13,1250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5537"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 (R$)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362"/>
            <a:ext cx="9144000" cy="9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8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F8280A8-7D5B-4A75-80D4-D5384B401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836712"/>
            <a:ext cx="8595360" cy="4351337"/>
          </a:xfrm>
        </p:spPr>
        <p:txBody>
          <a:bodyPr/>
          <a:lstStyle/>
          <a:p>
            <a:r>
              <a:rPr lang="pt-BR" dirty="0"/>
              <a:t>Para uma construção de 100 m² de alvenaria</a:t>
            </a:r>
          </a:p>
          <a:p>
            <a:r>
              <a:rPr lang="pt-BR" dirty="0"/>
              <a:t>Total </a:t>
            </a:r>
            <a:r>
              <a:rPr lang="pt-BR" dirty="0" smtClean="0"/>
              <a:t>= 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04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440" y="0"/>
            <a:ext cx="9692640" cy="1325562"/>
          </a:xfrm>
        </p:spPr>
        <p:txBody>
          <a:bodyPr/>
          <a:lstStyle/>
          <a:p>
            <a:r>
              <a:rPr lang="pt-BR" sz="3500" dirty="0"/>
              <a:t>Como montar uma planilha orçamentária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90" y="2780928"/>
            <a:ext cx="9232576" cy="389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4D2A916-B852-4BDE-9219-517F0F04C55B}"/>
              </a:ext>
            </a:extLst>
          </p:cNvPr>
          <p:cNvSpPr txBox="1"/>
          <p:nvPr/>
        </p:nvSpPr>
        <p:spPr>
          <a:xfrm>
            <a:off x="1063439" y="1325562"/>
            <a:ext cx="6105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algn="just"/>
            <a:r>
              <a:rPr lang="pt-BR" dirty="0"/>
              <a:t>Definição do serviço;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Consulta dos preços.</a:t>
            </a:r>
          </a:p>
        </p:txBody>
      </p:sp>
    </p:spTree>
    <p:extLst>
      <p:ext uri="{BB962C8B-B14F-4D97-AF65-F5344CB8AC3E}">
        <p14:creationId xmlns:p14="http://schemas.microsoft.com/office/powerpoint/2010/main" val="40451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Como montar uma planilha orçamentária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Exemplo: Chapisco e emboço para alvenaria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Tabelas de custos de composições do SINAPI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0" y="4830313"/>
            <a:ext cx="11966051" cy="79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025417"/>
              </p:ext>
            </p:extLst>
          </p:nvPr>
        </p:nvGraphicFramePr>
        <p:xfrm>
          <a:off x="1677312" y="2132856"/>
          <a:ext cx="8180610" cy="1717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82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61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361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Serviço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Un.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Custo</a:t>
                      </a:r>
                      <a:r>
                        <a:rPr lang="pt-BR" baseline="0" dirty="0"/>
                        <a:t> Unit.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Custo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Chapisco com traço 1:3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4,29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572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Reboco massa</a:t>
                      </a:r>
                      <a:r>
                        <a:rPr lang="pt-BR" baseline="0" dirty="0"/>
                        <a:t> única traço 1:2:8 com espessura de 20 mm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19,17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8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Como montar uma planilha orçamentária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Exemplo: Alvenaria de vedação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Tabelas de custos de composições do SINAPI</a:t>
            </a:r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863405"/>
              </p:ext>
            </p:extLst>
          </p:nvPr>
        </p:nvGraphicFramePr>
        <p:xfrm>
          <a:off x="1724608" y="2348880"/>
          <a:ext cx="8712967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7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25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64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87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Serviço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Un.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Custo</a:t>
                      </a:r>
                      <a:r>
                        <a:rPr lang="pt-BR" baseline="0" dirty="0"/>
                        <a:t> Unit.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Custo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Alvenaria de vedação de blocos cerâmicos furados na vertical de 9x19x39 cm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49" y="5441028"/>
            <a:ext cx="8734926" cy="73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81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Processo de estabelecimento dos </a:t>
            </a:r>
            <a:r>
              <a:rPr lang="pt-BR" b="1" dirty="0"/>
              <a:t>custos</a:t>
            </a:r>
            <a:r>
              <a:rPr lang="pt-BR" dirty="0"/>
              <a:t> para a execução de um serviço ou atividade, individualizado por insumo.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composição lista todos os insumos que entram execução do serviço, com suas respectivas quantidades, seus custos unitários e totais . </a:t>
            </a:r>
          </a:p>
          <a:p>
            <a:pPr lvl="1" algn="just"/>
            <a:r>
              <a:rPr lang="pt-BR" dirty="0"/>
              <a:t>Mão-de-obra;</a:t>
            </a:r>
          </a:p>
          <a:p>
            <a:pPr lvl="1" algn="just"/>
            <a:r>
              <a:rPr lang="pt-BR" dirty="0"/>
              <a:t>Material ;</a:t>
            </a:r>
          </a:p>
          <a:p>
            <a:pPr lvl="1" algn="just"/>
            <a:r>
              <a:rPr lang="pt-BR" dirty="0"/>
              <a:t>Equipamento.</a:t>
            </a:r>
          </a:p>
        </p:txBody>
      </p:sp>
    </p:spTree>
    <p:extLst>
      <p:ext uri="{BB962C8B-B14F-4D97-AF65-F5344CB8AC3E}">
        <p14:creationId xmlns:p14="http://schemas.microsoft.com/office/powerpoint/2010/main" val="13402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5479" y="2924944"/>
            <a:ext cx="8825113" cy="4800600"/>
          </a:xfrm>
        </p:spPr>
        <p:txBody>
          <a:bodyPr/>
          <a:lstStyle/>
          <a:p>
            <a:r>
              <a:rPr lang="pt-BR" dirty="0"/>
              <a:t>Área do terreno = 10 x 20 = </a:t>
            </a:r>
            <a:r>
              <a:rPr lang="pt-BR" dirty="0" smtClean="0"/>
              <a:t>? </a:t>
            </a:r>
            <a:r>
              <a:rPr lang="pt-BR" dirty="0"/>
              <a:t>m²</a:t>
            </a:r>
          </a:p>
          <a:p>
            <a:r>
              <a:rPr lang="pt-BR" dirty="0"/>
              <a:t>Consultar os preços na tabela de composição de custos do SINAPI - Código SINAPI 98519</a:t>
            </a:r>
          </a:p>
          <a:p>
            <a:pPr marL="114300" indent="0">
              <a:buNone/>
            </a:pPr>
            <a:r>
              <a:rPr lang="pt-BR" dirty="0"/>
              <a:t>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086267"/>
              </p:ext>
            </p:extLst>
          </p:nvPr>
        </p:nvGraphicFramePr>
        <p:xfrm>
          <a:off x="1083881" y="3962975"/>
          <a:ext cx="969264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6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762">
                  <a:extLst>
                    <a:ext uri="{9D8B030D-6E8A-4147-A177-3AD203B41FA5}">
                      <a16:colId xmlns:a16="http://schemas.microsoft.com/office/drawing/2014/main" xmlns="" val="1923591421"/>
                    </a:ext>
                  </a:extLst>
                </a:gridCol>
                <a:gridCol w="8536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85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85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84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284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Código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Serviço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Un.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Custo</a:t>
                      </a:r>
                      <a:r>
                        <a:rPr lang="pt-BR" baseline="0" dirty="0"/>
                        <a:t> Unit. (R$)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Custo Total (R$)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98519/SINAPI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Limpeza manual do terreno</a:t>
                      </a:r>
                      <a:endParaRPr lang="pt-BR" dirty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EC6AF9B-6A43-4FE0-AD6D-8CA44179BB91}"/>
              </a:ext>
            </a:extLst>
          </p:cNvPr>
          <p:cNvSpPr txBox="1"/>
          <p:nvPr/>
        </p:nvSpPr>
        <p:spPr>
          <a:xfrm>
            <a:off x="1280135" y="1795483"/>
            <a:ext cx="8960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Para um terreno de 10 x 20 m verificar com base no SINAPI quanto custa executar a limpeza de forma manual.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6F90F19-56BA-4947-802B-EAC2F44BC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128" y="6230302"/>
            <a:ext cx="92392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4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Verificar o custo de execução do </a:t>
            </a:r>
            <a:r>
              <a:rPr lang="pt-BR" dirty="0" err="1"/>
              <a:t>contrapiso</a:t>
            </a:r>
            <a:r>
              <a:rPr lang="pt-BR" dirty="0"/>
              <a:t> para uma casa, conforme a planta arquitetônica.</a:t>
            </a:r>
          </a:p>
          <a:p>
            <a:pPr algn="just"/>
            <a:r>
              <a:rPr lang="pt-BR" dirty="0"/>
              <a:t>Especificações: Traço 1:4 feito em betoneira e espessura de 2 cm.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2876276"/>
            <a:ext cx="4968552" cy="388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3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Área de contrapiso conforme a planta = </a:t>
            </a:r>
            <a:r>
              <a:rPr lang="pt-BR" dirty="0" smtClean="0"/>
              <a:t>? </a:t>
            </a:r>
            <a:r>
              <a:rPr lang="pt-BR" dirty="0"/>
              <a:t>m² </a:t>
            </a:r>
          </a:p>
          <a:p>
            <a:r>
              <a:rPr lang="pt-BR" dirty="0"/>
              <a:t>Consultar os preços na tabela de composição de custos do SINAPI - Código SINAPI 87620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755875"/>
              </p:ext>
            </p:extLst>
          </p:nvPr>
        </p:nvGraphicFramePr>
        <p:xfrm>
          <a:off x="1765006" y="3356992"/>
          <a:ext cx="871296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7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25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64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87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Serviço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Un.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Custo</a:t>
                      </a:r>
                      <a:r>
                        <a:rPr lang="pt-BR" baseline="0" dirty="0"/>
                        <a:t> Unit. (R$)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Custo Total (R$)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Contrapiso</a:t>
                      </a: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traço 1:4 feito em betoneira, com espessura de 2 cm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532A5DE-F9DE-47D6-8202-739BDE529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88" y="5578814"/>
            <a:ext cx="11944679" cy="71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7488" y="1691640"/>
            <a:ext cx="9467024" cy="4800600"/>
          </a:xfrm>
        </p:spPr>
        <p:txBody>
          <a:bodyPr/>
          <a:lstStyle/>
          <a:p>
            <a:pPr algn="just"/>
            <a:r>
              <a:rPr lang="pt-BR" dirty="0"/>
              <a:t>Verificar o custo de execução do piso para uma casa, conforme a planta arquitetônica.</a:t>
            </a:r>
          </a:p>
          <a:p>
            <a:pPr algn="just"/>
            <a:r>
              <a:rPr lang="pt-BR" dirty="0"/>
              <a:t>Especificações: Piso cerâmico esmaltado com placas de dimensões 35 x 35 cm</a:t>
            </a:r>
          </a:p>
          <a:p>
            <a:pPr algn="just"/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2924944"/>
            <a:ext cx="4968552" cy="388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3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Área de piso conforme a planta = </a:t>
            </a:r>
            <a:r>
              <a:rPr lang="pt-BR" dirty="0" smtClean="0"/>
              <a:t>? </a:t>
            </a:r>
            <a:r>
              <a:rPr lang="pt-BR" dirty="0"/>
              <a:t>m² </a:t>
            </a:r>
          </a:p>
          <a:p>
            <a:r>
              <a:rPr lang="pt-BR" dirty="0"/>
              <a:t>Consultar os preços na tabela de composição de custos do SINAPI - Código SINAPI 87248</a:t>
            </a: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076128"/>
              </p:ext>
            </p:extLst>
          </p:nvPr>
        </p:nvGraphicFramePr>
        <p:xfrm>
          <a:off x="1765006" y="3356992"/>
          <a:ext cx="871296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7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25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64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87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Serviço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Un.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Custo</a:t>
                      </a:r>
                      <a:r>
                        <a:rPr lang="pt-BR" baseline="0" dirty="0"/>
                        <a:t> Unit. (R$)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Custo Total (R$)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Piso cerâmico esmaltado com placas de dimensões 35 x 35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1B98E55-B711-460E-844D-AEDDF7BDC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5554147"/>
            <a:ext cx="9484145" cy="64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5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FA52CA-3773-4267-9634-AD07816F6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4C04DF9-9898-449D-9FFA-275A7B1D1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Montar a composição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A0E0902-EBCD-4092-9AAF-E1D1F4614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2678487"/>
            <a:ext cx="6075250" cy="39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F363AC21-5F98-4C14-9B69-67769476C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101595"/>
              </p:ext>
            </p:extLst>
          </p:nvPr>
        </p:nvGraphicFramePr>
        <p:xfrm>
          <a:off x="1703512" y="1628800"/>
          <a:ext cx="8424936" cy="4870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5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4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44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252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67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719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Código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Insumos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Un.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Índice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Custo </a:t>
                      </a:r>
                      <a:r>
                        <a:rPr lang="pt-BR" sz="1400" dirty="0" err="1"/>
                        <a:t>unit</a:t>
                      </a:r>
                      <a:r>
                        <a:rPr lang="pt-BR" sz="1400" dirty="0"/>
                        <a:t>. (R$)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Custo total (R$)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53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/>
                        <a:t>Sintracom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/>
                        <a:t>Pedeiro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h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0,2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53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/>
                        <a:t>Sintracom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Servente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h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0,25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214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SINAPI/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Areia média</a:t>
                      </a:r>
                      <a:r>
                        <a:rPr lang="pt-BR" sz="1400" baseline="0" dirty="0" smtClean="0"/>
                        <a:t> lavada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M³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0,01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0495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SINAPI/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Cimento CP 32</a:t>
                      </a:r>
                      <a:endParaRPr lang="pt-BR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Kg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2,45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60495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SINAPI/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Adesivo de base </a:t>
                      </a:r>
                      <a:r>
                        <a:rPr lang="pt-BR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acriica</a:t>
                      </a:r>
                      <a:endParaRPr lang="pt-BR" sz="1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0,25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5537"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Total (R$) para</a:t>
                      </a:r>
                      <a:r>
                        <a:rPr lang="pt-BR" sz="1400" baseline="0" dirty="0"/>
                        <a:t> </a:t>
                      </a:r>
                      <a:r>
                        <a:rPr lang="pt-BR" sz="1400" baseline="0" dirty="0" err="1"/>
                        <a:t>chapiscar</a:t>
                      </a:r>
                      <a:r>
                        <a:rPr lang="pt-BR" sz="1400" baseline="0" dirty="0"/>
                        <a:t> 1 m² de parede</a:t>
                      </a:r>
                      <a:endParaRPr lang="pt-B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9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052736"/>
            <a:ext cx="10196333" cy="401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5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544" y="0"/>
            <a:ext cx="7620000" cy="1143000"/>
          </a:xfrm>
        </p:spPr>
        <p:txBody>
          <a:bodyPr/>
          <a:lstStyle/>
          <a:p>
            <a:r>
              <a:rPr lang="pt-BR" dirty="0"/>
              <a:t>Exemplo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91544" y="1052736"/>
            <a:ext cx="7620000" cy="580526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Verificar o preço de execução de uma pintura de 100 m² com tinta látex PVA em parede  interna sem massa corrida com 2 demãos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Essa tabela de composição representa o custo para pintar 1m² de parede.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13089" y="5475693"/>
            <a:ext cx="530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OBS: Ver composição na página 612 do TCPO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91DD0023-A1DE-49AF-A2B1-CB07BD285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005" y="1614487"/>
            <a:ext cx="4975990" cy="386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772816"/>
            <a:ext cx="8595360" cy="4351337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539132"/>
              </p:ext>
            </p:extLst>
          </p:nvPr>
        </p:nvGraphicFramePr>
        <p:xfrm>
          <a:off x="1703513" y="188640"/>
          <a:ext cx="8136903" cy="4535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719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Código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Insumos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Un.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Índice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Custo </a:t>
                      </a:r>
                      <a:r>
                        <a:rPr lang="pt-BR" sz="1400" dirty="0" err="1"/>
                        <a:t>unit</a:t>
                      </a:r>
                      <a:r>
                        <a:rPr lang="pt-BR" sz="1400" dirty="0"/>
                        <a:t>. (R$)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Custo total (R$)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53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/>
                        <a:t>Sintracom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Ajudante de pintor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0,3500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53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/>
                        <a:t>Sintracom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Pintor 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0,4000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214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SINAPI/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00006090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Selador base PVA para pintura látex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0495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SINAPI/ 00007345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Tinta látex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0,1700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60495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SINAPI/ 00038383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un.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5537"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Total (R$) para</a:t>
                      </a:r>
                      <a:r>
                        <a:rPr lang="pt-BR" sz="1400" baseline="0" dirty="0"/>
                        <a:t> pintar 1 m² de parede</a:t>
                      </a:r>
                      <a:endParaRPr lang="pt-B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670245" y="4955081"/>
            <a:ext cx="827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OBS: Consultar o preço dos insumos na tabela de insumos do SINAPI; </a:t>
            </a:r>
          </a:p>
          <a:p>
            <a:r>
              <a:rPr lang="pt-BR" dirty="0"/>
              <a:t>Consultar o preço da mão de obra na tabela do SINTRACOM (observar o slide seguinte)</a:t>
            </a:r>
          </a:p>
        </p:txBody>
      </p:sp>
    </p:spTree>
    <p:extLst>
      <p:ext uri="{BB962C8B-B14F-4D97-AF65-F5344CB8AC3E}">
        <p14:creationId xmlns:p14="http://schemas.microsoft.com/office/powerpoint/2010/main" val="304277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Custo de mão-de-obra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Valores de referência</a:t>
            </a:r>
          </a:p>
          <a:p>
            <a:pPr lvl="1" algn="just"/>
            <a:r>
              <a:rPr lang="pt-BR" sz="1800" dirty="0"/>
              <a:t>Piso salarial</a:t>
            </a:r>
          </a:p>
          <a:p>
            <a:pPr lvl="1" algn="just"/>
            <a:r>
              <a:rPr lang="pt-BR" sz="1800" dirty="0"/>
              <a:t>Salário médio</a:t>
            </a:r>
          </a:p>
          <a:p>
            <a:pPr algn="just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924944"/>
            <a:ext cx="9609716" cy="378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57" y="1196752"/>
            <a:ext cx="1042960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8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Operários qualificados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991105"/>
            <a:ext cx="7284882" cy="477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4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Encargos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298624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/>
              <a:t>O percentual de encargos que incidem sobre a mão-de obra leva em conta premissas tais como incidência de acidentes do trabalho, rotatividade para cálculo de aviso prévio, faltas justificadas e outros elementos arbitrados a partir de parâmetros estatísticos e históricos.</a:t>
            </a:r>
          </a:p>
        </p:txBody>
      </p:sp>
    </p:spTree>
    <p:extLst>
      <p:ext uri="{BB962C8B-B14F-4D97-AF65-F5344CB8AC3E}">
        <p14:creationId xmlns:p14="http://schemas.microsoft.com/office/powerpoint/2010/main" val="35111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500" dirty="0"/>
              <a:t>Custo homem-hora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941844"/>
            <a:ext cx="64579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2A05E9A-85AD-4EF5-A025-CF391950EEF9}"/>
              </a:ext>
            </a:extLst>
          </p:cNvPr>
          <p:cNvSpPr txBox="1"/>
          <p:nvPr/>
        </p:nvSpPr>
        <p:spPr>
          <a:xfrm>
            <a:off x="1261872" y="2190829"/>
            <a:ext cx="429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Considerando um encargo de 130,74 %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3CDB82B-00B1-401B-9036-941312E445F9}"/>
              </a:ext>
            </a:extLst>
          </p:cNvPr>
          <p:cNvSpPr txBox="1"/>
          <p:nvPr/>
        </p:nvSpPr>
        <p:spPr>
          <a:xfrm>
            <a:off x="2537948" y="4321603"/>
            <a:ext cx="61670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Exemplo:</a:t>
            </a:r>
          </a:p>
          <a:p>
            <a:endParaRPr lang="pt-BR" dirty="0"/>
          </a:p>
          <a:p>
            <a:r>
              <a:rPr lang="pt-BR" dirty="0"/>
              <a:t>Operário qualificado = </a:t>
            </a:r>
            <a:r>
              <a:rPr lang="pt-BR" dirty="0" smtClean="0"/>
              <a:t>hora </a:t>
            </a:r>
            <a:r>
              <a:rPr lang="pt-BR" dirty="0"/>
              <a:t>x (1 + 130,74 %) = ? R$/hora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724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4679910B-53F1-40F5-97C1-F5EA32013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3068960"/>
            <a:ext cx="64579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57D166F-527D-4B1C-8E18-8BFE4F7A3D07}"/>
              </a:ext>
            </a:extLst>
          </p:cNvPr>
          <p:cNvSpPr txBox="1"/>
          <p:nvPr/>
        </p:nvSpPr>
        <p:spPr>
          <a:xfrm>
            <a:off x="1055440" y="945301"/>
            <a:ext cx="820891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Servente comum R$ </a:t>
            </a:r>
            <a:r>
              <a:rPr lang="pt-BR" dirty="0" smtClean="0"/>
              <a:t>=</a:t>
            </a:r>
          </a:p>
          <a:p>
            <a:endParaRPr lang="pt-BR" dirty="0"/>
          </a:p>
          <a:p>
            <a:r>
              <a:rPr lang="pt-BR" dirty="0"/>
              <a:t>113,04%(hora)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Custo homem-hora = </a:t>
            </a:r>
            <a:r>
              <a:rPr lang="pt-BR" dirty="0" smtClean="0"/>
              <a:t>hora </a:t>
            </a:r>
            <a:r>
              <a:rPr lang="pt-BR" dirty="0"/>
              <a:t>x (1 + 113,04 %) = R$/hora ?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758" y="-331050"/>
            <a:ext cx="7907673" cy="311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544" y="32792"/>
            <a:ext cx="7620000" cy="1143000"/>
          </a:xfrm>
        </p:spPr>
        <p:txBody>
          <a:bodyPr/>
          <a:lstStyle/>
          <a:p>
            <a:r>
              <a:rPr lang="pt-BR" sz="3500" dirty="0"/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124744"/>
            <a:ext cx="7931224" cy="5276056"/>
          </a:xfrm>
        </p:spPr>
        <p:txBody>
          <a:bodyPr/>
          <a:lstStyle/>
          <a:p>
            <a:r>
              <a:rPr lang="pt-BR" dirty="0"/>
              <a:t>Com base na tabela do </a:t>
            </a:r>
            <a:r>
              <a:rPr lang="pt-BR" dirty="0" err="1"/>
              <a:t>Sintracon</a:t>
            </a:r>
            <a:r>
              <a:rPr lang="pt-BR" dirty="0"/>
              <a:t>-BA, calcular  o custo homem-hora do encarregado, considerando um encargo de 130,74 %.</a:t>
            </a:r>
          </a:p>
          <a:p>
            <a:pPr marL="11430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4855945-FA86-4CA3-992A-4AC7FA4A9DDD}"/>
              </a:ext>
            </a:extLst>
          </p:cNvPr>
          <p:cNvSpPr txBox="1"/>
          <p:nvPr/>
        </p:nvSpPr>
        <p:spPr>
          <a:xfrm>
            <a:off x="2271156" y="2083078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Custo homem-hora = </a:t>
            </a:r>
            <a:r>
              <a:rPr lang="pt-BR" dirty="0" smtClean="0"/>
              <a:t>hora </a:t>
            </a:r>
            <a:r>
              <a:rPr lang="pt-BR" dirty="0"/>
              <a:t>x (1 + 130,74 %) = R$/hora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57" y="2768975"/>
            <a:ext cx="10379309" cy="40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9416" y="2440035"/>
            <a:ext cx="7659687" cy="11684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Como montar uma planilha orçamentária?</a:t>
            </a:r>
          </a:p>
        </p:txBody>
      </p:sp>
    </p:spTree>
    <p:extLst>
      <p:ext uri="{BB962C8B-B14F-4D97-AF65-F5344CB8AC3E}">
        <p14:creationId xmlns:p14="http://schemas.microsoft.com/office/powerpoint/2010/main" val="8225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5376</TotalTime>
  <Words>1122</Words>
  <Application>Microsoft Office PowerPoint</Application>
  <PresentationFormat>Widescreen</PresentationFormat>
  <Paragraphs>264</Paragraphs>
  <Slides>30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 Disciplina: Gestão e Tecnologia das Construções</vt:lpstr>
      <vt:lpstr>Definição</vt:lpstr>
      <vt:lpstr>Custo de mão-de-obra</vt:lpstr>
      <vt:lpstr>Operários qualificados</vt:lpstr>
      <vt:lpstr>Encargos</vt:lpstr>
      <vt:lpstr>Custo homem-hora</vt:lpstr>
      <vt:lpstr>Apresentação do PowerPoint</vt:lpstr>
      <vt:lpstr>Exemplo</vt:lpstr>
      <vt:lpstr>Como montar uma planilha orçamentária?</vt:lpstr>
      <vt:lpstr>Como montar uma planilha orçamentária?</vt:lpstr>
      <vt:lpstr>Composição de custos dos serviços</vt:lpstr>
      <vt:lpstr>Composição de custos dos serviços</vt:lpstr>
      <vt:lpstr>Apresentação do PowerPoint</vt:lpstr>
      <vt:lpstr>Como montar uma planilha orçamentária?</vt:lpstr>
      <vt:lpstr>Apresentação do PowerPoint</vt:lpstr>
      <vt:lpstr>Apresentação do PowerPoint</vt:lpstr>
      <vt:lpstr>Como montar uma planilha orçamentária</vt:lpstr>
      <vt:lpstr>Como montar uma planilha orçamentária</vt:lpstr>
      <vt:lpstr>Como montar uma planilha orçamentária</vt:lpstr>
      <vt:lpstr>Exemplo</vt:lpstr>
      <vt:lpstr>Exemplo</vt:lpstr>
      <vt:lpstr>Exemplo</vt:lpstr>
      <vt:lpstr>Exemplo</vt:lpstr>
      <vt:lpstr>Exemplo</vt:lpstr>
      <vt:lpstr>Exemplo</vt:lpstr>
      <vt:lpstr>Apresentação do PowerPoint</vt:lpstr>
      <vt:lpstr>Apresentação do PowerPoint</vt:lpstr>
      <vt:lpstr>Exemplo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FATEC030</cp:lastModifiedBy>
  <cp:revision>88</cp:revision>
  <dcterms:created xsi:type="dcterms:W3CDTF">2020-10-03T00:55:37Z</dcterms:created>
  <dcterms:modified xsi:type="dcterms:W3CDTF">2022-10-04T00:43:04Z</dcterms:modified>
</cp:coreProperties>
</file>