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44"/>
  </p:notesMasterIdLst>
  <p:sldIdLst>
    <p:sldId id="256" r:id="rId2"/>
    <p:sldId id="298" r:id="rId3"/>
    <p:sldId id="299" r:id="rId4"/>
    <p:sldId id="377" r:id="rId5"/>
    <p:sldId id="257" r:id="rId6"/>
    <p:sldId id="258" r:id="rId7"/>
    <p:sldId id="374" r:id="rId8"/>
    <p:sldId id="375" r:id="rId9"/>
    <p:sldId id="373" r:id="rId10"/>
    <p:sldId id="379" r:id="rId11"/>
    <p:sldId id="303" r:id="rId12"/>
    <p:sldId id="270" r:id="rId13"/>
    <p:sldId id="273" r:id="rId14"/>
    <p:sldId id="304" r:id="rId15"/>
    <p:sldId id="276" r:id="rId16"/>
    <p:sldId id="277" r:id="rId17"/>
    <p:sldId id="278" r:id="rId18"/>
    <p:sldId id="279" r:id="rId19"/>
    <p:sldId id="280" r:id="rId20"/>
    <p:sldId id="306" r:id="rId21"/>
    <p:sldId id="281" r:id="rId22"/>
    <p:sldId id="283" r:id="rId23"/>
    <p:sldId id="282" r:id="rId24"/>
    <p:sldId id="311" r:id="rId25"/>
    <p:sldId id="320" r:id="rId26"/>
    <p:sldId id="312" r:id="rId27"/>
    <p:sldId id="324" r:id="rId28"/>
    <p:sldId id="313" r:id="rId29"/>
    <p:sldId id="321" r:id="rId30"/>
    <p:sldId id="315" r:id="rId31"/>
    <p:sldId id="316" r:id="rId32"/>
    <p:sldId id="318" r:id="rId33"/>
    <p:sldId id="319" r:id="rId34"/>
    <p:sldId id="310" r:id="rId35"/>
    <p:sldId id="284" r:id="rId36"/>
    <p:sldId id="376" r:id="rId37"/>
    <p:sldId id="378" r:id="rId38"/>
    <p:sldId id="285" r:id="rId39"/>
    <p:sldId id="308" r:id="rId40"/>
    <p:sldId id="309" r:id="rId41"/>
    <p:sldId id="295" r:id="rId42"/>
    <p:sldId id="32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2F3AF-C633-4845-913D-BBAF72A95A0A}" type="datetimeFigureOut">
              <a:rPr lang="pt-BR" smtClean="0"/>
              <a:t>23/02/2022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63CE4-22A8-41F5-A905-1DCA3B22DD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93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9175A54-C9AA-4D1D-A155-8D800DF100BF}" type="datetimeFigureOut">
              <a:rPr lang="pt-BR" smtClean="0"/>
              <a:t>23/02/2022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9265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23/02/2022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77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23/02/2022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09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23/02/2022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35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23/02/2022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181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23/02/2022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49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23/02/2022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04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23/02/2022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6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23/02/2022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94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23/02/2022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22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23/02/2022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73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9175A54-C9AA-4D1D-A155-8D800DF100BF}" type="datetimeFigureOut">
              <a:rPr lang="pt-BR" smtClean="0"/>
              <a:t>23/02/2022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4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19918" y="-327364"/>
            <a:ext cx="8708729" cy="2593975"/>
          </a:xfrm>
        </p:spPr>
        <p:txBody>
          <a:bodyPr/>
          <a:lstStyle/>
          <a:p>
            <a:r>
              <a:rPr lang="pt-BR" sz="2800" dirty="0"/>
              <a:t>Faculdade de tecnologia e ciências da Bahia</a:t>
            </a:r>
            <a:br>
              <a:rPr lang="pt-BR" sz="2800" dirty="0"/>
            </a:br>
            <a:r>
              <a:rPr lang="pt-BR" sz="2800" dirty="0"/>
              <a:t>Curso: Engenharia Civil</a:t>
            </a:r>
            <a:br>
              <a:rPr lang="pt-BR" sz="2800" dirty="0"/>
            </a:br>
            <a:r>
              <a:rPr lang="pt-BR" sz="2800" dirty="0"/>
              <a:t>Disciplina: Estradas</a:t>
            </a:r>
            <a:br>
              <a:rPr lang="pt-BR" sz="2800" dirty="0"/>
            </a:br>
            <a:br>
              <a:rPr lang="pt-BR" sz="2800" dirty="0"/>
            </a:b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1464" y="2924944"/>
            <a:ext cx="10153128" cy="2804120"/>
          </a:xfrm>
        </p:spPr>
        <p:txBody>
          <a:bodyPr>
            <a:normAutofit/>
          </a:bodyPr>
          <a:lstStyle/>
          <a:p>
            <a:pPr algn="ctr"/>
            <a:r>
              <a:rPr lang="pt-BR" sz="4600" dirty="0">
                <a:solidFill>
                  <a:schemeClr val="tx1"/>
                </a:solidFill>
              </a:rPr>
              <a:t>Traçado geométrico de uma estrada</a:t>
            </a:r>
            <a:endParaRPr lang="pt-BR" sz="4000" dirty="0">
              <a:solidFill>
                <a:schemeClr val="tx1"/>
              </a:solidFill>
            </a:endParaRP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r"/>
            <a:r>
              <a:rPr lang="pt-BR" sz="2600" dirty="0">
                <a:solidFill>
                  <a:schemeClr val="tx1"/>
                </a:solidFill>
              </a:rPr>
              <a:t>Professora </a:t>
            </a:r>
            <a:r>
              <a:rPr lang="pt-BR" sz="2600" dirty="0" err="1">
                <a:solidFill>
                  <a:schemeClr val="tx1"/>
                </a:solidFill>
              </a:rPr>
              <a:t>Msc</a:t>
            </a:r>
            <a:r>
              <a:rPr lang="pt-BR" sz="2600" dirty="0">
                <a:solidFill>
                  <a:schemeClr val="tx1"/>
                </a:solidFill>
              </a:rPr>
              <a:t>. Juliane Souza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04" y="404664"/>
            <a:ext cx="2376264" cy="1129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395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B75DBC-DAA0-4090-8868-837D0F2C4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484784"/>
            <a:ext cx="7056784" cy="435133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1" dirty="0"/>
              <a:t>Classificação da topografia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Terreno plano: </a:t>
            </a:r>
            <a:r>
              <a:rPr lang="pt-BR" dirty="0"/>
              <a:t>Quando a topografia da região é suficientemente suave, de forma a permitir um projeto com boas condições de visibilidade e com pouca movimentação de terra.</a:t>
            </a:r>
          </a:p>
          <a:p>
            <a:pPr algn="just"/>
            <a:r>
              <a:rPr lang="pt-BR" b="1" dirty="0"/>
              <a:t>Terreno ondulado: </a:t>
            </a:r>
            <a:r>
              <a:rPr lang="pt-BR" dirty="0"/>
              <a:t>Quando o terreno possui inclinações não muito íngremes, porém exige-se uma movimentação de terra média.</a:t>
            </a:r>
          </a:p>
          <a:p>
            <a:pPr algn="just"/>
            <a:r>
              <a:rPr lang="pt-BR" b="1" dirty="0"/>
              <a:t>Terreno montanhoso: </a:t>
            </a:r>
            <a:r>
              <a:rPr lang="pt-BR" dirty="0"/>
              <a:t>Quando a topografia apresenta mudanças significativas nas elevações do terreno, sendo necessários grandes movimentos de terra e, algumas vezes, túneis e viadutos para obter um perfil aceitável para a estrada.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D2D4B24-54D9-47FC-9D6C-A1CCF1E7E47E}"/>
              </a:ext>
            </a:extLst>
          </p:cNvPr>
          <p:cNvSpPr txBox="1">
            <a:spLocks/>
          </p:cNvSpPr>
          <p:nvPr/>
        </p:nvSpPr>
        <p:spPr>
          <a:xfrm>
            <a:off x="407368" y="0"/>
            <a:ext cx="10187104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Etapas para o anteprojeto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1D754B7-C6BB-40C2-B9A1-EE75CA2B8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367" y="1207382"/>
            <a:ext cx="4335631" cy="244596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B682D79-C85B-4762-B122-2CE535A6C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016" y="4221088"/>
            <a:ext cx="4396335" cy="201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03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0"/>
            <a:ext cx="10102903" cy="1325562"/>
          </a:xfrm>
        </p:spPr>
        <p:txBody>
          <a:bodyPr/>
          <a:lstStyle/>
          <a:p>
            <a:r>
              <a:rPr lang="pt-BR" dirty="0"/>
              <a:t>Elementos geométricos de uma estrada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3" y="1482535"/>
            <a:ext cx="5535012" cy="259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3643885"/>
            <a:ext cx="4752527" cy="309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9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206101"/>
            <a:ext cx="10475136" cy="1325562"/>
          </a:xfrm>
        </p:spPr>
        <p:txBody>
          <a:bodyPr/>
          <a:lstStyle/>
          <a:p>
            <a:r>
              <a:rPr lang="pt-BR" dirty="0"/>
              <a:t>Elementos geométricos de uma estrada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828800"/>
            <a:ext cx="9937104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Eixo da estrada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É o alinhamento longitudinal da estrada em projeção horizontal 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15680" y="630932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Eixo de uma estrada em planta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284984"/>
            <a:ext cx="8024610" cy="292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838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197664"/>
            <a:ext cx="10475136" cy="1325562"/>
          </a:xfrm>
        </p:spPr>
        <p:txBody>
          <a:bodyPr/>
          <a:lstStyle/>
          <a:p>
            <a:r>
              <a:rPr lang="pt-BR" dirty="0"/>
              <a:t>Elementos geométricos de uma estrada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28800"/>
            <a:ext cx="10475136" cy="4351337"/>
          </a:xfrm>
        </p:spPr>
        <p:txBody>
          <a:bodyPr>
            <a:normAutofit/>
          </a:bodyPr>
          <a:lstStyle/>
          <a:p>
            <a:r>
              <a:rPr lang="pt-BR" sz="2000" dirty="0"/>
              <a:t>O estudo de um traçado rodoviário é feito com base neste alinhamento;</a:t>
            </a:r>
          </a:p>
          <a:p>
            <a:r>
              <a:rPr lang="pt-BR" sz="2000" dirty="0"/>
              <a:t>Nas estradas de rodagem, o eixo localiza-se na região central da pista de rolamento.</a:t>
            </a:r>
          </a:p>
          <a:p>
            <a:endParaRPr lang="pt-BR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806" y="3068960"/>
            <a:ext cx="8024610" cy="292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910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548680"/>
            <a:ext cx="10153128" cy="5852120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Definido o traçado do eixo central da estrada, é possível definir os elementos presentes na seção transversal das rodovias</a:t>
            </a:r>
          </a:p>
          <a:p>
            <a:pPr lvl="1" algn="just"/>
            <a:r>
              <a:rPr lang="pt-BR" sz="2000" dirty="0"/>
              <a:t>Seção transversal é a representação geométrica, no plano vertical, de alguns elementos dispostos transversalmente à estrada</a:t>
            </a:r>
          </a:p>
          <a:p>
            <a:pPr algn="just"/>
            <a:r>
              <a:rPr lang="pt-BR" sz="2000" dirty="0"/>
              <a:t>Podemos ter seção em corte, seção em aterro ou seção mista</a:t>
            </a:r>
          </a:p>
          <a:p>
            <a:pPr lvl="1" algn="just"/>
            <a:r>
              <a:rPr lang="pt-BR" sz="2000" dirty="0"/>
              <a:t>Custos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918061"/>
            <a:ext cx="8314990" cy="351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313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316522"/>
            <a:ext cx="9692640" cy="1325562"/>
          </a:xfrm>
        </p:spPr>
        <p:txBody>
          <a:bodyPr/>
          <a:lstStyle/>
          <a:p>
            <a:r>
              <a:rPr lang="pt-BR" dirty="0"/>
              <a:t>Seção transversal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28800"/>
            <a:ext cx="10369152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Seção em Corte: corresponde à situação em que a rodovia resulta abaixo da superfície do terreno natural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2465806"/>
            <a:ext cx="5685991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543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207245"/>
            <a:ext cx="9692640" cy="1325562"/>
          </a:xfrm>
        </p:spPr>
        <p:txBody>
          <a:bodyPr/>
          <a:lstStyle/>
          <a:p>
            <a:r>
              <a:rPr lang="pt-BR" dirty="0"/>
              <a:t>Seção transversal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28800"/>
            <a:ext cx="10369152" cy="4351337"/>
          </a:xfrm>
        </p:spPr>
        <p:txBody>
          <a:bodyPr>
            <a:normAutofit/>
          </a:bodyPr>
          <a:lstStyle/>
          <a:p>
            <a:r>
              <a:rPr lang="pt-BR" sz="2000" dirty="0"/>
              <a:t>Seção em Aterro: corresponde à situação contrária, isto é, com a rodovia resultando acima do terreno natural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36" y="2553424"/>
            <a:ext cx="6552728" cy="411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073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257907"/>
            <a:ext cx="9692640" cy="1325562"/>
          </a:xfrm>
        </p:spPr>
        <p:txBody>
          <a:bodyPr/>
          <a:lstStyle/>
          <a:p>
            <a:r>
              <a:rPr lang="pt-BR" dirty="0"/>
              <a:t>Seção transversal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28800"/>
            <a:ext cx="10513168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Seção Mista: ocorre quando, na mesma seção, a rodovia resulta de um lado, abaixo do terreno natural, e do outro, acima do terreno natural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527871"/>
            <a:ext cx="7704855" cy="442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061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172505"/>
            <a:ext cx="9692640" cy="1325562"/>
          </a:xfrm>
        </p:spPr>
        <p:txBody>
          <a:bodyPr/>
          <a:lstStyle/>
          <a:p>
            <a:r>
              <a:rPr lang="pt-BR" dirty="0"/>
              <a:t>Seção transversal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0365" y="1628800"/>
            <a:ext cx="10116615" cy="4351337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pt-BR" sz="2000" b="1" dirty="0"/>
              <a:t>Elementos principais</a:t>
            </a:r>
          </a:p>
          <a:p>
            <a:pPr marL="114300" indent="0">
              <a:buNone/>
            </a:pPr>
            <a:r>
              <a:rPr lang="pt-BR" sz="2000" dirty="0"/>
              <a:t>Pista simples</a:t>
            </a:r>
          </a:p>
          <a:p>
            <a:pPr marL="114300" indent="0">
              <a:buNone/>
            </a:pPr>
            <a:endParaRPr lang="pt-BR" sz="2000" dirty="0"/>
          </a:p>
          <a:p>
            <a:pPr marL="114300" indent="0">
              <a:buNone/>
            </a:pPr>
            <a:endParaRPr lang="pt-BR" sz="2000" dirty="0"/>
          </a:p>
          <a:p>
            <a:pPr marL="114300" indent="0">
              <a:buNone/>
            </a:pPr>
            <a:endParaRPr lang="pt-BR" sz="2000" dirty="0"/>
          </a:p>
          <a:p>
            <a:pPr marL="114300" indent="0">
              <a:buNone/>
            </a:pPr>
            <a:endParaRPr lang="pt-BR" sz="2000" dirty="0"/>
          </a:p>
          <a:p>
            <a:pPr marL="114300" indent="0">
              <a:buNone/>
            </a:pPr>
            <a:endParaRPr lang="pt-BR" sz="2000" dirty="0"/>
          </a:p>
          <a:p>
            <a:pPr marL="114300" indent="0">
              <a:buNone/>
            </a:pPr>
            <a:endParaRPr lang="pt-BR" sz="2000" dirty="0"/>
          </a:p>
          <a:p>
            <a:pPr marL="114300" indent="0">
              <a:buNone/>
            </a:pPr>
            <a:endParaRPr lang="pt-BR" sz="2000" dirty="0"/>
          </a:p>
          <a:p>
            <a:pPr marL="114300" indent="0">
              <a:buNone/>
            </a:pPr>
            <a:endParaRPr lang="pt-BR" sz="2000" dirty="0"/>
          </a:p>
          <a:p>
            <a:pPr marL="114300" indent="0">
              <a:buNone/>
            </a:pPr>
            <a:endParaRPr lang="pt-BR" sz="2000" dirty="0"/>
          </a:p>
          <a:p>
            <a:pPr marL="114300" indent="0">
              <a:buNone/>
            </a:pPr>
            <a:endParaRPr lang="pt-BR" sz="2000" dirty="0"/>
          </a:p>
          <a:p>
            <a:pPr marL="114300" indent="0">
              <a:buNone/>
            </a:pPr>
            <a:endParaRPr lang="pt-BR" sz="2000" dirty="0"/>
          </a:p>
          <a:p>
            <a:pPr marL="114300" indent="0">
              <a:buNone/>
            </a:pPr>
            <a:endParaRPr lang="pt-BR" sz="2000" dirty="0"/>
          </a:p>
          <a:p>
            <a:pPr marL="114300" indent="0" algn="ctr">
              <a:buNone/>
            </a:pPr>
            <a:r>
              <a:rPr lang="pt-BR" sz="2000" dirty="0">
                <a:solidFill>
                  <a:srgbClr val="FF0000"/>
                </a:solidFill>
              </a:rPr>
              <a:t>Não existe separação física entre as correntes de tráfego</a:t>
            </a:r>
          </a:p>
          <a:p>
            <a:endParaRPr lang="pt-BR" sz="2000" dirty="0"/>
          </a:p>
          <a:p>
            <a:pPr marL="114300" indent="0">
              <a:buNone/>
            </a:pPr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56" y="2564904"/>
            <a:ext cx="11041212" cy="416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209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207194"/>
            <a:ext cx="9692640" cy="1325562"/>
          </a:xfrm>
        </p:spPr>
        <p:txBody>
          <a:bodyPr/>
          <a:lstStyle/>
          <a:p>
            <a:r>
              <a:rPr lang="pt-BR" dirty="0"/>
              <a:t>Seção transversal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28800"/>
            <a:ext cx="10369152" cy="4822006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pt-BR" sz="2000" b="1" dirty="0"/>
              <a:t>Elementos principais</a:t>
            </a:r>
          </a:p>
          <a:p>
            <a:pPr marL="114300" indent="0">
              <a:buNone/>
            </a:pPr>
            <a:r>
              <a:rPr lang="pt-BR" sz="2000" dirty="0"/>
              <a:t>Pista dupla: Separação física entre as correntes de tráfego</a:t>
            </a:r>
          </a:p>
          <a:p>
            <a:pPr marL="114300" indent="0">
              <a:buNone/>
            </a:pPr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pPr marL="114300" indent="0" algn="ctr">
              <a:buNone/>
            </a:pPr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9350"/>
            <a:ext cx="11789326" cy="41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98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1810" y="260648"/>
            <a:ext cx="9692640" cy="1325562"/>
          </a:xfrm>
        </p:spPr>
        <p:txBody>
          <a:bodyPr/>
          <a:lstStyle/>
          <a:p>
            <a:r>
              <a:rPr lang="pt-BR" dirty="0"/>
              <a:t>Etapas para o anteprojeto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28800"/>
            <a:ext cx="10547144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Reconhecimento da região</a:t>
            </a:r>
          </a:p>
          <a:p>
            <a:pPr algn="just"/>
            <a:r>
              <a:rPr lang="pt-BR" sz="2000" dirty="0"/>
              <a:t>Possíveis locais de passagem </a:t>
            </a:r>
          </a:p>
          <a:p>
            <a:pPr algn="just"/>
            <a:r>
              <a:rPr lang="pt-BR" sz="2000" dirty="0"/>
              <a:t>Levantamento de obstáculos topográficos, geológicos, hidrológicos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marL="114300" indent="0" algn="just">
              <a:buNone/>
            </a:pPr>
            <a:r>
              <a:rPr lang="pt-BR" sz="2000" b="1" dirty="0"/>
              <a:t>Coleta de dados </a:t>
            </a:r>
          </a:p>
          <a:p>
            <a:pPr algn="just"/>
            <a:r>
              <a:rPr lang="pt-BR" sz="2000" dirty="0"/>
              <a:t>Mapas, cartas, fotos aéreas, topografia, dados socioeconômicos, de tráfego, estudos anteriores, etc. </a:t>
            </a:r>
          </a:p>
          <a:p>
            <a:pPr algn="just"/>
            <a:r>
              <a:rPr lang="pt-BR" sz="2000" dirty="0"/>
              <a:t>Escala 1:10.000 (pelo menos)</a:t>
            </a:r>
          </a:p>
        </p:txBody>
      </p:sp>
    </p:spTree>
    <p:extLst>
      <p:ext uri="{BB962C8B-B14F-4D97-AF65-F5344CB8AC3E}">
        <p14:creationId xmlns:p14="http://schemas.microsoft.com/office/powerpoint/2010/main" val="3010417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7559" y="88448"/>
            <a:ext cx="9692640" cy="1325562"/>
          </a:xfrm>
        </p:spPr>
        <p:txBody>
          <a:bodyPr/>
          <a:lstStyle/>
          <a:p>
            <a:r>
              <a:rPr lang="pt-BR" dirty="0"/>
              <a:t>Seção transversal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6801" y="1667203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pt-BR" b="1" dirty="0"/>
              <a:t>Talude de corte e talude de aterro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515" y="1268760"/>
            <a:ext cx="4299127" cy="252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58" y="3908016"/>
            <a:ext cx="3729639" cy="289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DD8A354-F1B0-4EA3-98DC-E7958956D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58" y="2532720"/>
            <a:ext cx="5817132" cy="33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26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263475"/>
            <a:ext cx="9692640" cy="1325562"/>
          </a:xfrm>
        </p:spPr>
        <p:txBody>
          <a:bodyPr/>
          <a:lstStyle/>
          <a:p>
            <a:r>
              <a:rPr lang="pt-BR" dirty="0"/>
              <a:t>Seção transversal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28800"/>
            <a:ext cx="10547144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Talude</a:t>
            </a:r>
          </a:p>
          <a:p>
            <a:pPr algn="just"/>
            <a:r>
              <a:rPr lang="pt-BR" sz="2000" dirty="0"/>
              <a:t>É a forma de caracterizar a inclinação da saia do aterro ou da rampa do corte, sendo expresso pela relação v : h (ou v/h) entre os catetos vertical (v) e horizontal (h)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3410511"/>
            <a:ext cx="4993426" cy="329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4482171"/>
            <a:ext cx="3960440" cy="144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526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9692640" cy="1325562"/>
          </a:xfrm>
        </p:spPr>
        <p:txBody>
          <a:bodyPr/>
          <a:lstStyle/>
          <a:p>
            <a:r>
              <a:rPr lang="pt-BR" dirty="0"/>
              <a:t>Seção transversal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28800"/>
            <a:ext cx="10585176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Talude de Aterro </a:t>
            </a:r>
          </a:p>
          <a:p>
            <a:pPr marL="11430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A inclinação deste tipo de talude depende da altura do aterro, sendo recomendado o seguinte: </a:t>
            </a:r>
          </a:p>
          <a:p>
            <a:pPr lvl="1" algn="just"/>
            <a:r>
              <a:rPr lang="pt-BR" sz="2000" dirty="0"/>
              <a:t>Aterros com menos de 3,00 m de altura máxima: V/H = 1/4; </a:t>
            </a:r>
          </a:p>
          <a:p>
            <a:pPr lvl="1" algn="just"/>
            <a:r>
              <a:rPr lang="pt-BR" sz="2000" dirty="0"/>
              <a:t>Aterros com mais de 3,00 m de altura máxima: V/H = 1/2.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37637-5730-4A6F-82E0-6E73496EE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4869160"/>
            <a:ext cx="3960440" cy="144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499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332656"/>
            <a:ext cx="9692640" cy="1325562"/>
          </a:xfrm>
        </p:spPr>
        <p:txBody>
          <a:bodyPr/>
          <a:lstStyle/>
          <a:p>
            <a:r>
              <a:rPr lang="pt-BR" dirty="0"/>
              <a:t>Seção transversal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28800"/>
            <a:ext cx="10585176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Talude de corte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 inclinação desses taludes deve ser tal que garanta a estabilidade dos maciços, evitando o desprendimento de barreiras. </a:t>
            </a:r>
          </a:p>
          <a:p>
            <a:pPr algn="just"/>
            <a:r>
              <a:rPr lang="pt-BR" sz="2000" dirty="0"/>
              <a:t>A inclinação é variável com a natureza do terreno, sendo que as normas para projeto de estradas recomendam o seguinte:</a:t>
            </a:r>
          </a:p>
          <a:p>
            <a:pPr lvl="1" algn="just"/>
            <a:r>
              <a:rPr lang="pt-BR" sz="2000" dirty="0"/>
              <a:t>Terrenos com possibilidade de escorregamento ou desmoronamento: V/H = 1/1; </a:t>
            </a:r>
          </a:p>
          <a:p>
            <a:pPr lvl="1" algn="just"/>
            <a:r>
              <a:rPr lang="pt-BR" sz="2000" dirty="0"/>
              <a:t>Terrenos sem possibilidade de escorregamento ou desmoronamento: V/H = 3/2; </a:t>
            </a:r>
          </a:p>
          <a:p>
            <a:pPr lvl="1" algn="just"/>
            <a:r>
              <a:rPr lang="pt-BR" sz="2000" dirty="0"/>
              <a:t>Terrenos de rocha viva: Vertical.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E9190-9D27-4F3B-9B65-9296187B5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5301208"/>
            <a:ext cx="3960440" cy="144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50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611594"/>
            <a:ext cx="10297144" cy="5634812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Faixa de Tráfego, Faixa de Trânsito ou Faixa de Rolamento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É o espaço dimensionado e destinado à passagem de um veículo por vez. </a:t>
            </a:r>
          </a:p>
          <a:p>
            <a:pPr algn="just"/>
            <a:r>
              <a:rPr lang="pt-BR" sz="2000" dirty="0"/>
              <a:t>A largura da faixa de rolamento é em função do veículo de projeto, escolhido na análise da composição do tráfego e da velocidade diretriz.</a:t>
            </a:r>
          </a:p>
          <a:p>
            <a:pPr algn="just"/>
            <a:endParaRPr lang="pt-BR" sz="2000" b="1" dirty="0"/>
          </a:p>
          <a:p>
            <a:pPr algn="just"/>
            <a:endParaRPr lang="pt-BR" sz="2000" b="1" dirty="0"/>
          </a:p>
          <a:p>
            <a:pPr algn="just"/>
            <a:r>
              <a:rPr lang="pt-BR" sz="2000" b="1" dirty="0"/>
              <a:t>Veículo de projeto</a:t>
            </a:r>
          </a:p>
          <a:p>
            <a:pPr marL="411480" lvl="1" indent="0" algn="just">
              <a:buNone/>
            </a:pPr>
            <a:endParaRPr lang="pt-BR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44966"/>
              </p:ext>
            </p:extLst>
          </p:nvPr>
        </p:nvGraphicFramePr>
        <p:xfrm>
          <a:off x="191344" y="4581128"/>
          <a:ext cx="7000552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Largura Máxima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2,60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Altura máxima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4,40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 rowSpan="3"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Comprimento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Veículos simples – 14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719448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Veículos articulados -18,15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059996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Veículo com reboque – 19,80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107706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AE3D4D60-D5D4-4A0C-B83C-CA64A6DDD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884" y="3969021"/>
            <a:ext cx="5087510" cy="288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8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88392"/>
            <a:ext cx="9692640" cy="1325562"/>
          </a:xfrm>
        </p:spPr>
        <p:txBody>
          <a:bodyPr/>
          <a:lstStyle/>
          <a:p>
            <a:r>
              <a:rPr lang="pt-BR" dirty="0"/>
              <a:t>Seção transversal das rodovias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51384" y="1828800"/>
            <a:ext cx="1008112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Faixa de Tráfego, Faixa de Trânsito ou Faixa de Rolamento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2299300"/>
            <a:ext cx="3168352" cy="453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571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260648"/>
            <a:ext cx="9692640" cy="1325562"/>
          </a:xfrm>
        </p:spPr>
        <p:txBody>
          <a:bodyPr/>
          <a:lstStyle/>
          <a:p>
            <a:r>
              <a:rPr lang="pt-BR" dirty="0"/>
              <a:t>Seção transversal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340" y="1796752"/>
            <a:ext cx="10525203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Faixa de Tráfego, Faixa de Trânsito ou Faixa de Rolamento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Os valores básicos recomendados para a largura de uma faixa de rolamento pavimentada em tangente são tabelados e considera o veículo de projeto escolhido na análise da composição do tráfego (Manual de Projeto Geotécnico do DNIT). 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92"/>
          <a:stretch/>
        </p:blipFill>
        <p:spPr bwMode="auto">
          <a:xfrm>
            <a:off x="461765" y="3843955"/>
            <a:ext cx="5040560" cy="298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CA3BF8C-FF90-4E7D-8A38-EBE6D143F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469" y="3893511"/>
            <a:ext cx="5087510" cy="288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86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380155"/>
            <a:ext cx="9692640" cy="1325562"/>
          </a:xfrm>
        </p:spPr>
        <p:txBody>
          <a:bodyPr/>
          <a:lstStyle/>
          <a:p>
            <a:r>
              <a:rPr lang="pt-BR" dirty="0"/>
              <a:t>Exercício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44824"/>
            <a:ext cx="10369152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Qual será a largura das duas faixas de trânsito para uma rodovia de pista simples classe III e que apresenta relevo plano?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92"/>
          <a:stretch/>
        </p:blipFill>
        <p:spPr bwMode="auto">
          <a:xfrm>
            <a:off x="3532312" y="3068961"/>
            <a:ext cx="5040560" cy="298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600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273942"/>
            <a:ext cx="9692640" cy="1325562"/>
          </a:xfrm>
        </p:spPr>
        <p:txBody>
          <a:bodyPr/>
          <a:lstStyle/>
          <a:p>
            <a:r>
              <a:rPr lang="pt-BR" dirty="0"/>
              <a:t>Seção transversal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0502" y="1601460"/>
            <a:ext cx="10441160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Faixa de Tráfego, Faixa de Trânsito ou Faixa de Rolamento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dirty="0"/>
              <a:t>Para proporcionar uma direção confortável e mais segura, a pista de rolamento deveria ser transversalmente em nível</a:t>
            </a:r>
          </a:p>
          <a:p>
            <a:pPr algn="just"/>
            <a:r>
              <a:rPr lang="pt-BR" sz="2000" b="1" dirty="0"/>
              <a:t>Para que serve o abaulamento da pista?</a:t>
            </a:r>
          </a:p>
          <a:p>
            <a:pPr algn="just"/>
            <a:endParaRPr lang="pt-BR" sz="2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3990975"/>
            <a:ext cx="51244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893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316599"/>
            <a:ext cx="9692640" cy="1325562"/>
          </a:xfrm>
        </p:spPr>
        <p:txBody>
          <a:bodyPr/>
          <a:lstStyle/>
          <a:p>
            <a:r>
              <a:rPr lang="pt-BR" dirty="0"/>
              <a:t>Seção transversal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828800"/>
            <a:ext cx="10585176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Faixa de Tráfego, Faixa de Trânsito ou Faixa de Rolamento</a:t>
            </a:r>
          </a:p>
          <a:p>
            <a:pPr marL="114300" indent="0" algn="just">
              <a:buNone/>
            </a:pPr>
            <a:r>
              <a:rPr lang="pt-BR" sz="2000" dirty="0"/>
              <a:t>Abaulamento</a:t>
            </a:r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2742640"/>
            <a:ext cx="4248472" cy="411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21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9376" y="260648"/>
            <a:ext cx="9692640" cy="1325562"/>
          </a:xfrm>
        </p:spPr>
        <p:txBody>
          <a:bodyPr/>
          <a:lstStyle/>
          <a:p>
            <a:r>
              <a:rPr lang="pt-BR" dirty="0"/>
              <a:t>Etapas para o anteprojeto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28800"/>
            <a:ext cx="10441160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dirty="0"/>
              <a:t>Determinação de pontos de passagem obrigatórios: obrigatoriamente atingidos (ou evitados), por razões sociais, econômicas ou estratégicas </a:t>
            </a:r>
          </a:p>
          <a:p>
            <a:pPr algn="just"/>
            <a:r>
              <a:rPr lang="pt-BR" sz="2000" dirty="0"/>
              <a:t>Cidades;</a:t>
            </a:r>
          </a:p>
          <a:p>
            <a:pPr algn="just"/>
            <a:r>
              <a:rPr lang="pt-BR" sz="2000" dirty="0"/>
              <a:t>Vilas;</a:t>
            </a:r>
          </a:p>
          <a:p>
            <a:pPr algn="just"/>
            <a:r>
              <a:rPr lang="pt-BR" sz="2000" dirty="0"/>
              <a:t>Povoados;</a:t>
            </a:r>
          </a:p>
          <a:p>
            <a:pPr algn="just"/>
            <a:r>
              <a:rPr lang="pt-BR" sz="2000" dirty="0"/>
              <a:t>Áreas de reserva, etc.</a:t>
            </a:r>
          </a:p>
        </p:txBody>
      </p:sp>
    </p:spTree>
    <p:extLst>
      <p:ext uri="{BB962C8B-B14F-4D97-AF65-F5344CB8AC3E}">
        <p14:creationId xmlns:p14="http://schemas.microsoft.com/office/powerpoint/2010/main" val="2443641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257907"/>
            <a:ext cx="9692640" cy="1325562"/>
          </a:xfrm>
        </p:spPr>
        <p:txBody>
          <a:bodyPr/>
          <a:lstStyle/>
          <a:p>
            <a:r>
              <a:rPr lang="pt-BR" dirty="0"/>
              <a:t>Seção transversal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28800"/>
            <a:ext cx="10585176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Faixa de Tráfego, Faixa de Trânsito ou Faixa de Rolamento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 abaulamento é em função do acabamento da superfície do pavimento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752272"/>
              </p:ext>
            </p:extLst>
          </p:nvPr>
        </p:nvGraphicFramePr>
        <p:xfrm>
          <a:off x="2387588" y="3763548"/>
          <a:ext cx="6624736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Tipo de pavimento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Inclinação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Pavimento de concreto</a:t>
                      </a:r>
                      <a:r>
                        <a:rPr lang="pt-BR" baseline="0" dirty="0"/>
                        <a:t> de cimento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1%</a:t>
                      </a:r>
                      <a:r>
                        <a:rPr lang="pt-BR" baseline="0" dirty="0"/>
                        <a:t> ou, de preferência, 1,5 %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Pavimento betuminoso de alta</a:t>
                      </a:r>
                      <a:r>
                        <a:rPr lang="pt-BR" baseline="0" dirty="0"/>
                        <a:t> qualidade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Pavimento betuminoso de  grande rugosidade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2,5 % a 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Revestimento</a:t>
                      </a:r>
                      <a:r>
                        <a:rPr lang="pt-BR" baseline="0" dirty="0"/>
                        <a:t> primário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3 % a 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842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230039"/>
            <a:ext cx="9692640" cy="1325562"/>
          </a:xfrm>
        </p:spPr>
        <p:txBody>
          <a:bodyPr/>
          <a:lstStyle/>
          <a:p>
            <a:r>
              <a:rPr lang="pt-BR" dirty="0"/>
              <a:t>Seção transversal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28800"/>
            <a:ext cx="10585176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Faixa de Tráfego, Faixa de Trânsito ou Faixa de Rolamento</a:t>
            </a:r>
          </a:p>
          <a:p>
            <a:pPr marL="114300" indent="0" algn="just">
              <a:buNone/>
            </a:pPr>
            <a:r>
              <a:rPr lang="pt-BR" sz="2000" dirty="0"/>
              <a:t>OBS: A pista com três faixas é empregada para rampas longas de forte declividade</a:t>
            </a:r>
          </a:p>
          <a:p>
            <a:pPr lvl="1" algn="just"/>
            <a:r>
              <a:rPr lang="pt-BR" sz="2000" dirty="0"/>
              <a:t>Ajuda na capacidade da rodovia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44" y="3284984"/>
            <a:ext cx="7699316" cy="35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265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365760"/>
            <a:ext cx="10403128" cy="1325562"/>
          </a:xfrm>
        </p:spPr>
        <p:txBody>
          <a:bodyPr/>
          <a:lstStyle/>
          <a:p>
            <a:r>
              <a:rPr lang="pt-BR" dirty="0"/>
              <a:t>Seção transversal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8800"/>
            <a:ext cx="10403128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Acostamentos</a:t>
            </a:r>
          </a:p>
          <a:p>
            <a:pPr algn="just"/>
            <a:r>
              <a:rPr lang="pt-BR" sz="2000" dirty="0"/>
              <a:t>O acostamento é de grande importância para a segurança do tráfego e garantia do seu bom escoamento;</a:t>
            </a:r>
          </a:p>
          <a:p>
            <a:pPr algn="just"/>
            <a:r>
              <a:rPr lang="pt-BR" sz="2000" dirty="0"/>
              <a:t>Deve apresentar aspecto contrastante com a pista de rolamento</a:t>
            </a:r>
          </a:p>
          <a:p>
            <a:pPr lvl="1" algn="just"/>
            <a:r>
              <a:rPr lang="pt-BR" sz="2000" dirty="0"/>
              <a:t>Textura</a:t>
            </a:r>
          </a:p>
          <a:p>
            <a:pPr lvl="1" algn="just"/>
            <a:r>
              <a:rPr lang="pt-BR" sz="2000" dirty="0"/>
              <a:t>Coloração</a:t>
            </a:r>
          </a:p>
          <a:p>
            <a:pPr lvl="1" algn="just"/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241" y="4005065"/>
            <a:ext cx="6685760" cy="282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433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257907"/>
            <a:ext cx="9692640" cy="1325562"/>
          </a:xfrm>
        </p:spPr>
        <p:txBody>
          <a:bodyPr/>
          <a:lstStyle/>
          <a:p>
            <a:r>
              <a:rPr lang="pt-BR" dirty="0"/>
              <a:t>Seção transversal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28800"/>
            <a:ext cx="10475136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Acostamentos</a:t>
            </a:r>
          </a:p>
          <a:p>
            <a:pPr algn="just"/>
            <a:r>
              <a:rPr lang="pt-BR" sz="2000" dirty="0"/>
              <a:t>A declividade transversal dos acostamentos pode ser de 5%, mas nem sempre adota essa declividade por dificuldade construtiva e acaba adotando-se a mesma da pista de rolamento</a:t>
            </a:r>
          </a:p>
          <a:p>
            <a:pPr algn="just"/>
            <a:r>
              <a:rPr lang="pt-BR" sz="2000" dirty="0"/>
              <a:t>O acostamento possui largura suficiente para o estacionamento do veículo de projeto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3753183"/>
            <a:ext cx="5400600" cy="310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275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188640"/>
            <a:ext cx="9692640" cy="1325562"/>
          </a:xfrm>
        </p:spPr>
        <p:txBody>
          <a:bodyPr/>
          <a:lstStyle/>
          <a:p>
            <a:r>
              <a:rPr lang="pt-BR" dirty="0"/>
              <a:t>Seção transversal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514202"/>
            <a:ext cx="10225136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Rampas das sarjetas</a:t>
            </a:r>
          </a:p>
          <a:p>
            <a:pPr algn="just"/>
            <a:r>
              <a:rPr lang="pt-BR" sz="2000" dirty="0"/>
              <a:t>Dispositivo de drenagem superficial. </a:t>
            </a:r>
          </a:p>
          <a:p>
            <a:pPr algn="just"/>
            <a:r>
              <a:rPr lang="pt-BR" sz="2000" dirty="0"/>
              <a:t>Tem como objetivo coletar as águas de superfície, conduzindo-as longitudinalmente para fora do corte.</a:t>
            </a:r>
            <a:endParaRPr lang="pt-BR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581311"/>
            <a:ext cx="401247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649" y="3284984"/>
            <a:ext cx="371685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062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195021"/>
            <a:ext cx="9692640" cy="1325562"/>
          </a:xfrm>
        </p:spPr>
        <p:txBody>
          <a:bodyPr/>
          <a:lstStyle/>
          <a:p>
            <a:r>
              <a:rPr lang="pt-BR" dirty="0"/>
              <a:t>Seção transversal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6681" y="1700808"/>
            <a:ext cx="8496944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Rampas das Sarjetas</a:t>
            </a:r>
          </a:p>
          <a:p>
            <a:pPr marL="114300" indent="0" algn="just">
              <a:buNone/>
            </a:pPr>
            <a:endParaRPr lang="pt-BR" sz="2000" b="1" dirty="0"/>
          </a:p>
          <a:p>
            <a:pPr marL="114300" indent="0" algn="just">
              <a:buNone/>
            </a:pPr>
            <a:endParaRPr lang="pt-BR" sz="2000" b="1" dirty="0"/>
          </a:p>
          <a:p>
            <a:pPr marL="114300" indent="0" algn="just">
              <a:buNone/>
            </a:pPr>
            <a:endParaRPr lang="pt-BR" sz="2000" b="1" dirty="0"/>
          </a:p>
          <a:p>
            <a:pPr marL="114300" indent="0" algn="just">
              <a:buNone/>
            </a:pPr>
            <a:endParaRPr lang="pt-BR" sz="2000" b="1" dirty="0"/>
          </a:p>
          <a:p>
            <a:pPr marL="114300" indent="0" algn="just">
              <a:buNone/>
            </a:pPr>
            <a:endParaRPr lang="pt-BR" sz="2000" b="1" dirty="0"/>
          </a:p>
          <a:p>
            <a:pPr marL="114300" indent="0" algn="just">
              <a:buNone/>
            </a:pPr>
            <a:endParaRPr lang="pt-BR" sz="2000" b="1" dirty="0"/>
          </a:p>
          <a:p>
            <a:pPr marL="114300" indent="0" algn="just">
              <a:buNone/>
            </a:pPr>
            <a:r>
              <a:rPr lang="pt-BR" sz="2000" b="1" dirty="0"/>
              <a:t>                                                                 </a:t>
            </a:r>
          </a:p>
          <a:p>
            <a:pPr marL="114300" indent="0" algn="just">
              <a:buNone/>
            </a:pPr>
            <a:endParaRPr lang="pt-BR" sz="2000" b="1" dirty="0"/>
          </a:p>
          <a:p>
            <a:pPr marL="114300" indent="0" algn="just">
              <a:buNone/>
            </a:pPr>
            <a:endParaRPr lang="pt-BR" sz="2000" dirty="0"/>
          </a:p>
          <a:p>
            <a:pPr marL="114300" indent="0" algn="just">
              <a:buNone/>
            </a:pPr>
            <a:endParaRPr lang="pt-BR" sz="2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20509"/>
            <a:ext cx="3983177" cy="240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35" y="2869610"/>
            <a:ext cx="3096344" cy="212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432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3C02F-8A0B-4A39-9720-11009AF78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20607"/>
            <a:ext cx="9692640" cy="1325562"/>
          </a:xfrm>
        </p:spPr>
        <p:txBody>
          <a:bodyPr/>
          <a:lstStyle/>
          <a:p>
            <a:r>
              <a:rPr lang="pt-BR" dirty="0"/>
              <a:t>Seção transversal das rodovias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73ABAC-10CF-4E0F-AA8B-1AFFECB1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678888"/>
            <a:ext cx="10153128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Plataforma </a:t>
            </a:r>
          </a:p>
          <a:p>
            <a:r>
              <a:rPr lang="pt-BR" sz="2000" dirty="0"/>
              <a:t>É o espaço criado na rodovia compreendido entre os limites externos dos passeios ou entre os pés dos cortes e as cristas de aterros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8543E17-1F50-4491-8D8C-6570D5CB3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284984"/>
            <a:ext cx="51244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179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65101-7F4F-41F4-B680-FA0A107E4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760"/>
            <a:ext cx="10403128" cy="1325562"/>
          </a:xfrm>
        </p:spPr>
        <p:txBody>
          <a:bodyPr/>
          <a:lstStyle/>
          <a:p>
            <a:r>
              <a:rPr lang="pt-BR" dirty="0"/>
              <a:t>Seção transversal das rodovias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C1826B-D94F-40F7-A0B9-6F0529FF5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758144"/>
            <a:ext cx="859536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Plataforma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449104A-C9EE-4160-AA5B-750D85B70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5" y="2564904"/>
            <a:ext cx="11981469" cy="419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881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3682" y="343902"/>
            <a:ext cx="9692640" cy="1325562"/>
          </a:xfrm>
        </p:spPr>
        <p:txBody>
          <a:bodyPr/>
          <a:lstStyle/>
          <a:p>
            <a:r>
              <a:rPr lang="pt-BR" dirty="0"/>
              <a:t>Seção transversal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0788"/>
            <a:ext cx="10441160" cy="4800600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000" b="1" dirty="0" err="1"/>
              <a:t>Off-sets</a:t>
            </a:r>
            <a:r>
              <a:rPr lang="pt-BR" sz="2000" b="1" dirty="0"/>
              <a:t>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Dispositivos (geralmente varas ou estacas) que servem para referenciar a posição das marcas físicas correspondentes às cristas dos cortes ou dos pés dos aterros;</a:t>
            </a:r>
          </a:p>
          <a:p>
            <a:pPr lvl="1" algn="just"/>
            <a:r>
              <a:rPr lang="pt-BR" sz="2000" dirty="0"/>
              <a:t>Seu objetivo é facilitar a reposição das marcas, se arrancadas durante a construção dos cortes ou dos aterros;</a:t>
            </a:r>
          </a:p>
          <a:p>
            <a:pPr lvl="1" algn="just"/>
            <a:r>
              <a:rPr lang="pt-BR" sz="2000" dirty="0"/>
              <a:t>Serve de apoio à execução da terraplenagem e para o controle topográfico;</a:t>
            </a:r>
          </a:p>
          <a:p>
            <a:pPr lvl="1"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4459619"/>
            <a:ext cx="4154338" cy="239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096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332656"/>
            <a:ext cx="9692640" cy="1325562"/>
          </a:xfrm>
        </p:spPr>
        <p:txBody>
          <a:bodyPr/>
          <a:lstStyle/>
          <a:p>
            <a:r>
              <a:rPr lang="pt-BR" dirty="0"/>
              <a:t>Seção transversal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8866" y="1844824"/>
            <a:ext cx="10479661" cy="4351337"/>
          </a:xfrm>
        </p:spPr>
        <p:txBody>
          <a:bodyPr>
            <a:normAutofit/>
          </a:bodyPr>
          <a:lstStyle/>
          <a:p>
            <a:r>
              <a:rPr lang="pt-BR" sz="2000" b="1" dirty="0" err="1"/>
              <a:t>Off-sets</a:t>
            </a:r>
            <a:endParaRPr lang="pt-BR" sz="2000" b="1" dirty="0"/>
          </a:p>
          <a:p>
            <a:endParaRPr lang="pt-BR" sz="2000" b="1" dirty="0"/>
          </a:p>
          <a:p>
            <a:pPr algn="just"/>
            <a:r>
              <a:rPr lang="pt-BR" sz="2000" dirty="0"/>
              <a:t>São colocados em pontos afastados por uma distância fixa convencionada;</a:t>
            </a:r>
          </a:p>
          <a:p>
            <a:pPr lvl="1" algn="just"/>
            <a:r>
              <a:rPr lang="pt-BR" sz="2000" dirty="0"/>
              <a:t>Situado 2 m da crista do corte ou do pé do aterro</a:t>
            </a:r>
          </a:p>
          <a:p>
            <a:endParaRPr lang="pt-B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864" y="4285084"/>
            <a:ext cx="4129906" cy="23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91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C6847-241F-4570-BB34-635D88311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32656"/>
            <a:ext cx="9692640" cy="1325562"/>
          </a:xfrm>
        </p:spPr>
        <p:txBody>
          <a:bodyPr/>
          <a:lstStyle/>
          <a:p>
            <a:r>
              <a:rPr lang="pt-BR" dirty="0"/>
              <a:t>Etapas para o anteprojeto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170A2B-AABD-485B-BD49-DC162CF2D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916832"/>
            <a:ext cx="10009112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Quais critérios vocês acham que precisam ser observados ao planejar o traçado de uma estrada?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7543DD4-B2DC-4022-A59F-45E373A61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2890932"/>
            <a:ext cx="5179696" cy="337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5956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6155385" cy="456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5992C35-7BFF-489D-BEEF-C0B430E25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460" y="1484784"/>
            <a:ext cx="593769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84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9692640" cy="1325562"/>
          </a:xfrm>
        </p:spPr>
        <p:txBody>
          <a:bodyPr/>
          <a:lstStyle/>
          <a:p>
            <a:r>
              <a:rPr lang="pt-BR" dirty="0"/>
              <a:t>Seção transversal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9240" y="1710114"/>
            <a:ext cx="10475136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Faixa de domínio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Consiste na faixa de terra que possibilite a construção, a operação e as eventuais ampliações da estrada;</a:t>
            </a:r>
          </a:p>
          <a:p>
            <a:pPr lvl="1" algn="just"/>
            <a:r>
              <a:rPr lang="pt-BR" sz="2000" dirty="0"/>
              <a:t>É demarcada de forma excêntrica em relação ao eixo de projeto – Análise da topografia para definir o lado da futura duplicação.</a:t>
            </a:r>
          </a:p>
          <a:p>
            <a:pPr algn="just"/>
            <a:r>
              <a:rPr lang="pt-BR" sz="2000" dirty="0"/>
              <a:t>Além disso, deve- se garantir uma folga mínima de 5 metros em cada lado para obras de drenagem e segurança da via.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310261"/>
              </p:ext>
            </p:extLst>
          </p:nvPr>
        </p:nvGraphicFramePr>
        <p:xfrm>
          <a:off x="2783632" y="4887451"/>
          <a:ext cx="6096000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Região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Rodovia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Classe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II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III/ 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Plana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30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Ondulada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40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Montanhosa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50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1021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262211"/>
            <a:ext cx="9692640" cy="1325562"/>
          </a:xfrm>
        </p:spPr>
        <p:txBody>
          <a:bodyPr/>
          <a:lstStyle/>
          <a:p>
            <a:r>
              <a:rPr lang="pt-BR" dirty="0"/>
              <a:t>Seção transversal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28800"/>
            <a:ext cx="10225136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b="1" dirty="0"/>
              <a:t>Faixa de domínio</a:t>
            </a:r>
          </a:p>
          <a:p>
            <a:endParaRPr lang="pt-BR" sz="2000" b="1" dirty="0"/>
          </a:p>
          <a:p>
            <a:endParaRPr lang="pt-BR" sz="2000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293" y="2379489"/>
            <a:ext cx="4525413" cy="42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5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365760"/>
            <a:ext cx="10873208" cy="1325562"/>
          </a:xfrm>
        </p:spPr>
        <p:txBody>
          <a:bodyPr/>
          <a:lstStyle/>
          <a:p>
            <a:r>
              <a:rPr lang="pt-BR" dirty="0"/>
              <a:t>Procedimentos para a escolha de um traçado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28800"/>
            <a:ext cx="10475136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Do ponto de vista prático, uma estrada é feita para ligar dois pontos conhecidos;</a:t>
            </a:r>
          </a:p>
          <a:p>
            <a:pPr algn="just"/>
            <a:r>
              <a:rPr lang="pt-BR" sz="2000" dirty="0"/>
              <a:t>Fazer a ligação desses dois pontos em linha reta nem sempre é recomendado</a:t>
            </a:r>
          </a:p>
          <a:p>
            <a:pPr lvl="1" algn="just"/>
            <a:r>
              <a:rPr lang="pt-BR" sz="2000" dirty="0"/>
              <a:t>Traçados com longos trechos retos são monótonos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7" y="3717032"/>
            <a:ext cx="547037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724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365760"/>
            <a:ext cx="10403128" cy="1325562"/>
          </a:xfrm>
        </p:spPr>
        <p:txBody>
          <a:bodyPr/>
          <a:lstStyle/>
          <a:p>
            <a:r>
              <a:rPr lang="pt-BR" dirty="0"/>
              <a:t>Procedimentos para a escolha de um traçado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844824"/>
            <a:ext cx="8595360" cy="4351337"/>
          </a:xfrm>
        </p:spPr>
        <p:txBody>
          <a:bodyPr>
            <a:normAutofit/>
          </a:bodyPr>
          <a:lstStyle/>
          <a:p>
            <a:r>
              <a:rPr lang="pt-BR" sz="2000" dirty="0"/>
              <a:t>Evitar:</a:t>
            </a:r>
          </a:p>
          <a:p>
            <a:pPr lvl="1"/>
            <a:r>
              <a:rPr lang="pt-BR" sz="2000" dirty="0"/>
              <a:t>Cortes e aterros de volume excessivos;</a:t>
            </a:r>
          </a:p>
          <a:p>
            <a:pPr lvl="1"/>
            <a:r>
              <a:rPr lang="pt-BR" sz="2000" dirty="0"/>
              <a:t>Travessia de rios;</a:t>
            </a:r>
          </a:p>
          <a:p>
            <a:pPr lvl="1"/>
            <a:r>
              <a:rPr lang="pt-BR" sz="2000" dirty="0"/>
              <a:t>Desapropriações caras;</a:t>
            </a:r>
          </a:p>
          <a:p>
            <a:pPr lvl="1"/>
            <a:r>
              <a:rPr lang="pt-BR" sz="2000" dirty="0"/>
              <a:t>Materiais rochosos.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4549799"/>
            <a:ext cx="6619432" cy="208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E725862-B7BD-45CD-B26C-26EE874E7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424" y="1264643"/>
            <a:ext cx="5294576" cy="297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7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0B66A5-C76A-4897-B2F6-6EC1A818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381919"/>
            <a:ext cx="10441160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b="1" dirty="0"/>
              <a:t>Recomendações - Sempre buscar</a:t>
            </a:r>
          </a:p>
          <a:p>
            <a:endParaRPr lang="pt-BR" sz="2000" dirty="0"/>
          </a:p>
          <a:p>
            <a:r>
              <a:rPr lang="pt-BR" sz="2000" dirty="0"/>
              <a:t>Áreas que contornam elevações íngremes;</a:t>
            </a:r>
          </a:p>
          <a:p>
            <a:r>
              <a:rPr lang="pt-BR" sz="2000" dirty="0"/>
              <a:t>Áreas a montante de depressões acentuadas;</a:t>
            </a:r>
          </a:p>
          <a:p>
            <a:r>
              <a:rPr lang="pt-BR" sz="2000" dirty="0"/>
              <a:t>Áreas que não precisam atravessar rios, caso seja inevitável, buscar as seções mais estreitas;</a:t>
            </a:r>
          </a:p>
          <a:p>
            <a:r>
              <a:rPr lang="pt-BR" sz="2000" dirty="0"/>
              <a:t>Aproveitamento de obras existentes.</a:t>
            </a:r>
          </a:p>
          <a:p>
            <a:endParaRPr lang="pt-BR" sz="20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563EE58-E544-45FC-B26C-6A2018C93761}"/>
              </a:ext>
            </a:extLst>
          </p:cNvPr>
          <p:cNvSpPr txBox="1">
            <a:spLocks/>
          </p:cNvSpPr>
          <p:nvPr/>
        </p:nvSpPr>
        <p:spPr>
          <a:xfrm>
            <a:off x="324162" y="0"/>
            <a:ext cx="10187104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Etapas para o anteprojeto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D0888FA-AE5B-4376-82EB-25D3F4549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122" y="4653137"/>
            <a:ext cx="6992879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590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DA0958-B364-473E-9D94-AA4C69DBF2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847010"/>
            <a:ext cx="6245734" cy="244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B2DDF8D-F3A9-4C5E-A57F-EAAF93C2B155}"/>
              </a:ext>
            </a:extLst>
          </p:cNvPr>
          <p:cNvSpPr txBox="1">
            <a:spLocks/>
          </p:cNvSpPr>
          <p:nvPr/>
        </p:nvSpPr>
        <p:spPr>
          <a:xfrm>
            <a:off x="407368" y="15082"/>
            <a:ext cx="10187104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Etapas para o anteprojeto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50EB7B2-3EA9-4256-A610-80886E5C426C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00" y="3952552"/>
            <a:ext cx="6242716" cy="289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692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B3232D-0FFD-4409-ACD9-3A303AD41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484784"/>
            <a:ext cx="10043088" cy="4351337"/>
          </a:xfrm>
        </p:spPr>
        <p:txBody>
          <a:bodyPr>
            <a:noAutofit/>
          </a:bodyPr>
          <a:lstStyle/>
          <a:p>
            <a:r>
              <a:rPr lang="pt-BR" sz="2000" dirty="0"/>
              <a:t>A presença desse tipo de problema nos leva a escolher pontos onde a estrada deverá passar</a:t>
            </a:r>
          </a:p>
          <a:p>
            <a:pPr lvl="1"/>
            <a:r>
              <a:rPr lang="pt-BR" sz="2000" dirty="0"/>
              <a:t>Melhor topografia </a:t>
            </a:r>
          </a:p>
          <a:p>
            <a:pPr lvl="1"/>
            <a:r>
              <a:rPr lang="pt-BR" sz="2000" dirty="0"/>
              <a:t>Extensão mínima possível: Custo da construção e operação</a:t>
            </a:r>
          </a:p>
          <a:p>
            <a:pPr marL="274320" lvl="1" indent="0" algn="ctr">
              <a:buNone/>
            </a:pPr>
            <a:endParaRPr lang="pt-BR" sz="2000" dirty="0">
              <a:solidFill>
                <a:srgbClr val="FF0000"/>
              </a:solidFill>
            </a:endParaRPr>
          </a:p>
          <a:p>
            <a:pPr marL="274320" lvl="1" indent="0" algn="ctr">
              <a:buNone/>
            </a:pPr>
            <a:r>
              <a:rPr lang="pt-BR" sz="2000" dirty="0">
                <a:solidFill>
                  <a:srgbClr val="FF0000"/>
                </a:solidFill>
              </a:rPr>
              <a:t>Objetivo: Traçado técnica e economicamente satisfatório</a:t>
            </a:r>
          </a:p>
          <a:p>
            <a:pPr lvl="1"/>
            <a:endParaRPr lang="pt-BR" sz="2000" dirty="0"/>
          </a:p>
          <a:p>
            <a:endParaRPr lang="pt-BR" sz="20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3DE31FB-D3BA-452E-B131-EB221543B1A6}"/>
              </a:ext>
            </a:extLst>
          </p:cNvPr>
          <p:cNvSpPr txBox="1">
            <a:spLocks/>
          </p:cNvSpPr>
          <p:nvPr/>
        </p:nvSpPr>
        <p:spPr>
          <a:xfrm>
            <a:off x="407368" y="0"/>
            <a:ext cx="10187104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Etapas para o anteprojeto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7CAE21F-4B46-425B-BE10-7A7C978DE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4266073"/>
            <a:ext cx="7022761" cy="221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811240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6042</TotalTime>
  <Words>1478</Words>
  <Application>Microsoft Office PowerPoint</Application>
  <PresentationFormat>Widescreen</PresentationFormat>
  <Paragraphs>248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 Disciplina: Estradas  </vt:lpstr>
      <vt:lpstr>Etapas para o anteprojeto</vt:lpstr>
      <vt:lpstr>Etapas para o anteprojeto</vt:lpstr>
      <vt:lpstr>Etapas para o anteprojeto</vt:lpstr>
      <vt:lpstr>Procedimentos para a escolha de um traçado </vt:lpstr>
      <vt:lpstr>Procedimentos para a escolha de um traçado</vt:lpstr>
      <vt:lpstr>Apresentação do PowerPoint</vt:lpstr>
      <vt:lpstr>Apresentação do PowerPoint</vt:lpstr>
      <vt:lpstr>Apresentação do PowerPoint</vt:lpstr>
      <vt:lpstr>Apresentação do PowerPoint</vt:lpstr>
      <vt:lpstr>Elementos geométricos de uma estrada</vt:lpstr>
      <vt:lpstr>Elementos geométricos de uma estrada</vt:lpstr>
      <vt:lpstr>Elementos geométricos de uma estrada</vt:lpstr>
      <vt:lpstr>Apresentação do PowerPoint</vt:lpstr>
      <vt:lpstr>Seção transversal das rodovias</vt:lpstr>
      <vt:lpstr>Seção transversal das rodovias</vt:lpstr>
      <vt:lpstr>Seção transversal das rodovias</vt:lpstr>
      <vt:lpstr>Seção transversal das rodovias</vt:lpstr>
      <vt:lpstr>Seção transversal das rodovias</vt:lpstr>
      <vt:lpstr>Seção transversal das rodovias</vt:lpstr>
      <vt:lpstr>Seção transversal das rodovias</vt:lpstr>
      <vt:lpstr>Seção transversal das rodovias</vt:lpstr>
      <vt:lpstr>Seção transversal das rodovias</vt:lpstr>
      <vt:lpstr>Apresentação do PowerPoint</vt:lpstr>
      <vt:lpstr>Seção transversal das rodovias</vt:lpstr>
      <vt:lpstr>Seção transversal das rodovias</vt:lpstr>
      <vt:lpstr>Exercício</vt:lpstr>
      <vt:lpstr>Seção transversal das rodovias</vt:lpstr>
      <vt:lpstr>Seção transversal das rodovias</vt:lpstr>
      <vt:lpstr>Seção transversal das rodovias</vt:lpstr>
      <vt:lpstr>Seção transversal das rodovias</vt:lpstr>
      <vt:lpstr>Seção transversal das rodovias</vt:lpstr>
      <vt:lpstr>Seção transversal das rodovias</vt:lpstr>
      <vt:lpstr>Seção transversal das rodovias</vt:lpstr>
      <vt:lpstr>Seção transversal das rodovias</vt:lpstr>
      <vt:lpstr>Seção transversal das rodovias</vt:lpstr>
      <vt:lpstr>Seção transversal das rodovias </vt:lpstr>
      <vt:lpstr>Seção transversal das rodovias</vt:lpstr>
      <vt:lpstr>Seção transversal das rodovias</vt:lpstr>
      <vt:lpstr>Apresentação do PowerPoint</vt:lpstr>
      <vt:lpstr>Seção transversal das rodovias</vt:lpstr>
      <vt:lpstr>Seção transversal das rodovias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Juliane Santos Souza</cp:lastModifiedBy>
  <cp:revision>167</cp:revision>
  <dcterms:created xsi:type="dcterms:W3CDTF">2020-02-07T15:36:04Z</dcterms:created>
  <dcterms:modified xsi:type="dcterms:W3CDTF">2022-02-23T22:48:33Z</dcterms:modified>
</cp:coreProperties>
</file>