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332" r:id="rId3"/>
    <p:sldId id="333" r:id="rId4"/>
    <p:sldId id="342" r:id="rId5"/>
    <p:sldId id="343" r:id="rId6"/>
    <p:sldId id="344" r:id="rId7"/>
    <p:sldId id="345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301D6-5FF3-476C-8FB4-1F18C460CE16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015AD-F407-47C9-A9B6-372E53DA18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03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7919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72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851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148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7610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764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85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962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75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52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69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2F4B176B-40E2-4A86-A121-3D674255EE35}" type="datetimeFigureOut">
              <a:rPr lang="pt-BR" smtClean="0"/>
              <a:t>16/03/2022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6CCC2AD6-EBED-44D0-931C-9B8383C63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307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31704" y="-39216"/>
            <a:ext cx="8568952" cy="1524000"/>
          </a:xfrm>
        </p:spPr>
        <p:txBody>
          <a:bodyPr>
            <a:normAutofit/>
          </a:bodyPr>
          <a:lstStyle/>
          <a:p>
            <a:r>
              <a:rPr lang="pt-BR" sz="2800" dirty="0"/>
              <a:t>Faculdade de tecnologia e ciências da Bahia</a:t>
            </a:r>
            <a:br>
              <a:rPr lang="pt-BR" sz="2800" dirty="0"/>
            </a:br>
            <a:r>
              <a:rPr lang="pt-BR" sz="2800" dirty="0"/>
              <a:t>Curso: Engenharia Civil</a:t>
            </a:r>
            <a:br>
              <a:rPr lang="pt-BR" sz="2800" dirty="0"/>
            </a:br>
            <a:r>
              <a:rPr lang="pt-BR" sz="28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59496" y="2996952"/>
            <a:ext cx="9289032" cy="1066800"/>
          </a:xfrm>
        </p:spPr>
        <p:txBody>
          <a:bodyPr>
            <a:noAutofit/>
          </a:bodyPr>
          <a:lstStyle/>
          <a:p>
            <a:pPr algn="ctr"/>
            <a:r>
              <a:rPr lang="pt-BR" sz="4600" dirty="0">
                <a:solidFill>
                  <a:schemeClr val="tx2"/>
                </a:solidFill>
              </a:rPr>
              <a:t>Locação da curva circular</a:t>
            </a:r>
          </a:p>
          <a:p>
            <a:pPr algn="r"/>
            <a:endParaRPr lang="pt-BR" sz="4600" dirty="0">
              <a:solidFill>
                <a:schemeClr val="tx2"/>
              </a:solidFill>
            </a:endParaRPr>
          </a:p>
          <a:p>
            <a:pPr algn="r"/>
            <a:endParaRPr lang="pt-BR" sz="4600" dirty="0">
              <a:solidFill>
                <a:schemeClr val="tx2"/>
              </a:solidFill>
            </a:endParaRPr>
          </a:p>
          <a:p>
            <a:pPr algn="r"/>
            <a:r>
              <a:rPr lang="pt-BR" sz="2800" dirty="0">
                <a:solidFill>
                  <a:schemeClr val="tx2"/>
                </a:solidFill>
              </a:rPr>
              <a:t>Professora: Juliane Souza</a:t>
            </a:r>
          </a:p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endParaRPr lang="pt-BR" sz="4600" dirty="0">
              <a:solidFill>
                <a:schemeClr val="tx2"/>
              </a:solidFill>
            </a:endParaRP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245719"/>
            <a:ext cx="2520280" cy="11806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590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F48A5-2338-4055-8989-573050AA9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CB110C7-F3F0-472D-A8A5-AC2E10E8C0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sz="2000" dirty="0"/>
                  <a:t>Considerando uma corda de 10 m</a:t>
                </a:r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pPr marL="0" indent="0" algn="ctr">
                  <a:buNone/>
                </a:pPr>
                <a:r>
                  <a:rPr lang="pt-BR" sz="2000" dirty="0"/>
                  <a:t>G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/>
                          </a:rPr>
                          <m:t>180° </m:t>
                        </m:r>
                        <m:r>
                          <a:rPr lang="pt-BR" sz="2000" b="0" i="1" smtClean="0">
                            <a:latin typeface="Cambria Math"/>
                          </a:rPr>
                          <m:t>𝑥</m:t>
                        </m:r>
                        <m:r>
                          <a:rPr lang="pt-BR" sz="2000" b="0" i="1" smtClean="0">
                            <a:latin typeface="Cambria Math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/>
                          </a:rPr>
                          <m:t>𝑐</m:t>
                        </m:r>
                        <m:r>
                          <a:rPr lang="pt-BR" sz="2000" b="0" i="1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pt-BR" sz="2000" i="1" smtClean="0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pt-BR" sz="20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pt-BR" sz="20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pt-BR" sz="2000" b="0" i="1" smtClean="0">
                            <a:latin typeface="Cambria Math"/>
                            <a:ea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pt-BR" sz="2000" dirty="0"/>
                  <a:t> </a:t>
                </a:r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5CB110C7-F3F0-472D-A8A5-AC2E10E8C0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98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16B81D54-2ECE-40AF-BABD-91E4386D9D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306" y="2824859"/>
            <a:ext cx="4087388" cy="1208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387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220A1-2CBD-4769-AAA3-D8AB7C82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383830-E160-42F6-8835-026B8ECC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844824"/>
            <a:ext cx="9692640" cy="4351337"/>
          </a:xfrm>
        </p:spPr>
        <p:txBody>
          <a:bodyPr/>
          <a:lstStyle/>
          <a:p>
            <a:pPr algn="just"/>
            <a:r>
              <a:rPr lang="pt-BR" sz="2000" b="1" dirty="0"/>
              <a:t>Deflexões de uma curva circular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A deflexão (</a:t>
            </a:r>
            <a:r>
              <a:rPr lang="pt-BR" sz="2000" dirty="0" err="1"/>
              <a:t>dc</a:t>
            </a:r>
            <a:r>
              <a:rPr lang="pt-BR" sz="2000" dirty="0"/>
              <a:t>) de uma curva circular, para uma corda (c) é, por definição, o ângulo formado entre a corda e a tangente à curva em uma das extremidades da corda</a:t>
            </a:r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3">
                <a:extLst>
                  <a:ext uri="{FF2B5EF4-FFF2-40B4-BE49-F238E27FC236}">
                    <a16:creationId xmlns:a16="http://schemas.microsoft.com/office/drawing/2014/main" id="{DB60E1F8-C274-49E5-B6A7-C195CAD464F8}"/>
                  </a:ext>
                </a:extLst>
              </p:cNvPr>
              <p:cNvSpPr txBox="1"/>
              <p:nvPr/>
            </p:nvSpPr>
            <p:spPr>
              <a:xfrm>
                <a:off x="3647728" y="4365104"/>
                <a:ext cx="1279640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000" b="0" i="1" smtClean="0">
                          <a:latin typeface="Cambria Math"/>
                        </a:rPr>
                        <m:t>𝑑𝑐</m:t>
                      </m:r>
                      <m:r>
                        <a:rPr lang="pt-BR" sz="200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B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000" b="0" i="1" smtClean="0">
                                  <a:latin typeface="Cambria Math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pt-BR" sz="2000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pt-BR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</p:txBody>
          </p:sp>
        </mc:Choice>
        <mc:Fallback xmlns="">
          <p:sp>
            <p:nvSpPr>
              <p:cNvPr id="5" name="CaixaDeTexto 3">
                <a:extLst>
                  <a:ext uri="{FF2B5EF4-FFF2-40B4-BE49-F238E27FC236}">
                    <a16:creationId xmlns:a16="http://schemas.microsoft.com/office/drawing/2014/main" id="{DB60E1F8-C274-49E5-B6A7-C195CAD46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728" y="4365104"/>
                <a:ext cx="1279640" cy="6685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>
            <a:extLst>
              <a:ext uri="{FF2B5EF4-FFF2-40B4-BE49-F238E27FC236}">
                <a16:creationId xmlns:a16="http://schemas.microsoft.com/office/drawing/2014/main" id="{44EB6723-EE18-4B20-94E2-748C7A718B31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224" y="3632839"/>
            <a:ext cx="4878776" cy="3297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674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A9685-A716-4AB2-AE16-3C08BCF68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160062-F652-4BC3-87F6-8D76D166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sz="2000" dirty="0"/>
              <a:t>O grau da curva circular de raio R = 200,00 m é G = 2°51’53”, conforme calculado anteriormente. Calcular a deflexão para uma corda de 10,00 m.</a:t>
            </a:r>
          </a:p>
          <a:p>
            <a:pPr algn="just"/>
            <a:endParaRPr lang="pt-BR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BE1BC336-47F8-420A-B9D9-0F0CBD55AA54}"/>
                  </a:ext>
                </a:extLst>
              </p:cNvPr>
              <p:cNvSpPr txBox="1"/>
              <p:nvPr/>
            </p:nvSpPr>
            <p:spPr>
              <a:xfrm>
                <a:off x="4727848" y="3120518"/>
                <a:ext cx="3888432" cy="5295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pt-BR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b="0" i="1" smtClean="0">
                            <a:latin typeface="Cambria Math"/>
                          </a:rPr>
                          <m:t>𝑑</m:t>
                        </m:r>
                      </m:e>
                      <m:sub>
                        <m:r>
                          <a:rPr lang="pt-BR" sz="2000" b="0" i="1" smtClean="0">
                            <a:latin typeface="Cambria Math"/>
                          </a:rPr>
                          <m:t>𝑐</m:t>
                        </m:r>
                      </m:sub>
                    </m:sSub>
                    <m:r>
                      <a:rPr lang="pt-BR" sz="20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b="0" i="1" smtClean="0">
                                <a:latin typeface="Cambria Math"/>
                              </a:rPr>
                              <m:t>𝐺</m:t>
                            </m:r>
                          </m:e>
                          <m:sub>
                            <m:r>
                              <a:rPr lang="pt-BR" sz="2000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pt-BR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</a:t>
                </a:r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BE1BC336-47F8-420A-B9D9-0F0CBD55A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7848" y="3120518"/>
                <a:ext cx="3888432" cy="5295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7807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B87181-3509-4386-B325-8B6C9643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F0A442-86F4-4F0C-8818-FEC701FC6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7448" y="1916832"/>
            <a:ext cx="9692640" cy="4351337"/>
          </a:xfrm>
        </p:spPr>
        <p:txBody>
          <a:bodyPr/>
          <a:lstStyle/>
          <a:p>
            <a:pPr marL="400050" indent="-285750" algn="just"/>
            <a:r>
              <a:rPr lang="pt-BR" b="1" dirty="0"/>
              <a:t>Deflexão por metro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Na locação de uma curva circular, é frequente a determinação de valores de deflexão da curva para arcos fracionários, ou seja, não coincidentes com os valores “inteiros” de 5,00 m, de 10,00 m ou de 20,00 m.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Define-se a deflexão por metro (dm) como sendo o valor da deflexão correspondente ao arco (ou à corda) de 1,00 m, calculando o seu valor, de forma simplificada, em proporção direta ao da deflexão correspondente à corda inteira.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96669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D418A-9F2E-4898-B3DA-2EB0834B9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DC225AC-2519-41C4-97FE-CAC862A2B3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2860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05840" indent="-22860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80160" indent="-22860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54480" indent="-228600" algn="l" defTabSz="914400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03120" indent="-18288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18288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>
                  <a:buNone/>
                </a:pPr>
                <a:r>
                  <a:rPr lang="pt-BR" sz="2000" b="1" dirty="0">
                    <a:latin typeface="+mj-lt"/>
                  </a:rPr>
                  <a:t>Deflexão por metro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pt-BR" sz="2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sub>
                    </m:sSub>
                  </m:oMath>
                </a14:m>
                <a:r>
                  <a:rPr lang="pt-BR" sz="2000" b="1" dirty="0">
                    <a:latin typeface="+mj-lt"/>
                  </a:rPr>
                  <a:t>)</a:t>
                </a:r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pPr marL="114300" indent="0">
                  <a:buNone/>
                </a:pPr>
                <a:r>
                  <a:rPr lang="pt-BR" sz="2000" dirty="0"/>
                  <a:t>Onde: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sz="2000" dirty="0"/>
                  <a:t>= deflexão da curva;</a:t>
                </a:r>
              </a:p>
              <a:p>
                <a:r>
                  <a:rPr lang="pt-BR" sz="2000" dirty="0"/>
                  <a:t>c = corda.</a:t>
                </a:r>
              </a:p>
              <a:p>
                <a:endParaRPr lang="pt-BR" sz="2000" dirty="0"/>
              </a:p>
              <a:p>
                <a:endParaRPr lang="pt-BR" sz="2000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2DC225AC-2519-41C4-97FE-CAC862A2B3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t="-112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91EEAF23-C8BE-43F2-85CE-C5DEB4ECCDEC}"/>
                  </a:ext>
                </a:extLst>
              </p:cNvPr>
              <p:cNvSpPr txBox="1"/>
              <p:nvPr/>
            </p:nvSpPr>
            <p:spPr>
              <a:xfrm>
                <a:off x="4943872" y="3355145"/>
                <a:ext cx="1440160" cy="5845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pt-B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pt-BR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</p:txBody>
          </p:sp>
        </mc:Choice>
        <mc:Fallback xmlns="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91EEAF23-C8BE-43F2-85CE-C5DEB4ECCD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872" y="3355145"/>
                <a:ext cx="1440160" cy="5845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4247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FEDE2F-7C0E-492D-B077-EEBE3F1C1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5FAA30-30CE-474D-9090-A2647ABCC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Calcular o valor da deflexão por metro para a curva circular com raio R = 200,00 m utilizado na concordância projetada anteriormente.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7799B0D9-6ED9-4F26-A8A8-DF3DC76025D7}"/>
                  </a:ext>
                </a:extLst>
              </p:cNvPr>
              <p:cNvSpPr txBox="1"/>
              <p:nvPr/>
            </p:nvSpPr>
            <p:spPr>
              <a:xfrm>
                <a:off x="4583832" y="3429000"/>
                <a:ext cx="3456384" cy="15078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pt-BR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B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sz="2000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pt-BR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pt-BR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  <a:p>
                <a:endParaRPr lang="pt-BR" sz="2000" dirty="0"/>
              </a:p>
            </p:txBody>
          </p:sp>
        </mc:Choice>
        <mc:Fallback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7799B0D9-6ED9-4F26-A8A8-DF3DC7602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3832" y="3429000"/>
                <a:ext cx="3456384" cy="15078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3840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905837-5790-4ED1-8EA5-4C3F19F7A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8DD3CA-B804-45D2-9510-96A21D93A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Pra um estaqueamento de 20 em 20 m calcular a Estaca do PC2 e a Estaca do PT2.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2BB07C8-1F96-4E91-9E6B-EB625CEF27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72" y="2459166"/>
            <a:ext cx="9668256" cy="233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2391EBC-17E4-4613-A40F-443882A7B1BD}"/>
              </a:ext>
            </a:extLst>
          </p:cNvPr>
          <p:cNvSpPr txBox="1"/>
          <p:nvPr/>
        </p:nvSpPr>
        <p:spPr>
          <a:xfrm>
            <a:off x="609988" y="5462227"/>
            <a:ext cx="10320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 (PC2) = EST PT1 + o trecho em tangente</a:t>
            </a:r>
          </a:p>
          <a:p>
            <a:r>
              <a:rPr lang="pt-BR" dirty="0"/>
              <a:t>E (PT2) = E (PC2) + D </a:t>
            </a:r>
          </a:p>
        </p:txBody>
      </p:sp>
    </p:spTree>
    <p:extLst>
      <p:ext uri="{BB962C8B-B14F-4D97-AF65-F5344CB8AC3E}">
        <p14:creationId xmlns:p14="http://schemas.microsoft.com/office/powerpoint/2010/main" val="1371479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0C706-A70D-4A38-A099-CE9C58860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500" dirty="0"/>
              <a:t>Locação da curva circular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B8C0F3-8B4D-4855-99E6-88CBE1755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114300" indent="0" algn="just">
              <a:buNone/>
            </a:pPr>
            <a:r>
              <a:rPr lang="pt-BR" b="1" dirty="0"/>
              <a:t>Mas como locar a curva?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Dentre os processos usuais para essa finalidade, pratica-se, no meio rodoviário brasileiro o denominado processo de locação por deflexões acumuladas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3EC3FFF-DE47-4676-82D7-264E0AE0C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5283" y="3523011"/>
            <a:ext cx="4921397" cy="332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F67A35D-A8E5-4F0D-AB3B-8408109D4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2" y="4085872"/>
            <a:ext cx="4038600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85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7FC595-AE5B-4ED3-AE59-B805FDEF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348C2A66-CD5E-4955-B8C7-6CCA2EE43B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3592" y="1828553"/>
            <a:ext cx="7272808" cy="4857337"/>
          </a:xfrm>
        </p:spPr>
      </p:pic>
    </p:spTree>
    <p:extLst>
      <p:ext uri="{BB962C8B-B14F-4D97-AF65-F5344CB8AC3E}">
        <p14:creationId xmlns:p14="http://schemas.microsoft.com/office/powerpoint/2010/main" val="79316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C9A756-4F38-40EA-A798-FF89CA2B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332656"/>
            <a:ext cx="9692640" cy="1325562"/>
          </a:xfrm>
        </p:spPr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1FAA6C1-F3CF-4D96-ABCF-C8560007D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5447" y="1959719"/>
            <a:ext cx="8595360" cy="4351337"/>
          </a:xfrm>
        </p:spPr>
        <p:txBody>
          <a:bodyPr/>
          <a:lstStyle/>
          <a:p>
            <a:r>
              <a:rPr lang="pt-BR" b="1" dirty="0"/>
              <a:t>Cordas admissíveis para as curvas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92B867-84EB-4695-ABA8-84545B40B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3123603"/>
            <a:ext cx="5959596" cy="1761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23B489E-496A-4EC0-BF93-A7345C09C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1" y="1755901"/>
            <a:ext cx="5883492" cy="3976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9820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8D2F01-D480-4AF3-9689-5433E659C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8BF3D0-0A4D-4507-AE31-5FCE6471C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636" y="2140903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Dentre os elementos que fundamentam o desenvolvimento de cálculos pertinentes a locações de curvas circulares, é útil entender os conceitos de </a:t>
            </a:r>
            <a:r>
              <a:rPr lang="pt-BR" b="1" dirty="0"/>
              <a:t>Grau de curva</a:t>
            </a:r>
            <a:r>
              <a:rPr lang="pt-BR" dirty="0"/>
              <a:t>, de </a:t>
            </a:r>
            <a:r>
              <a:rPr lang="pt-BR" b="1" dirty="0"/>
              <a:t>Deflexão de uma corda</a:t>
            </a:r>
            <a:r>
              <a:rPr lang="pt-BR" dirty="0"/>
              <a:t> e de </a:t>
            </a:r>
            <a:r>
              <a:rPr lang="pt-BR" b="1" dirty="0"/>
              <a:t>Deflexão por metro</a:t>
            </a:r>
            <a:r>
              <a:rPr lang="pt-BR" dirty="0"/>
              <a:t>.</a:t>
            </a:r>
          </a:p>
          <a:p>
            <a:pPr algn="just"/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7F16F23-0431-4189-9797-FE673230A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764" y="3351272"/>
            <a:ext cx="4647612" cy="3140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6976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0F81E6-C6DC-4E63-8369-4C2415271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141408-910A-4B64-A94A-8ACE684D9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238" y="1916832"/>
            <a:ext cx="9395060" cy="4351337"/>
          </a:xfrm>
        </p:spPr>
        <p:txBody>
          <a:bodyPr/>
          <a:lstStyle/>
          <a:p>
            <a:r>
              <a:rPr lang="pt-BR" b="1" dirty="0"/>
              <a:t>Grau de uma curva (</a:t>
            </a:r>
            <a:r>
              <a:rPr lang="pt-BR" b="1" dirty="0" err="1"/>
              <a:t>Gc</a:t>
            </a:r>
            <a:r>
              <a:rPr lang="pt-BR" b="1" dirty="0"/>
              <a:t>) </a:t>
            </a:r>
          </a:p>
          <a:p>
            <a:pPr algn="just"/>
            <a:r>
              <a:rPr lang="pt-BR" dirty="0"/>
              <a:t>O Grau de uma curva (</a:t>
            </a:r>
            <a:r>
              <a:rPr lang="pt-BR" dirty="0" err="1"/>
              <a:t>Gc</a:t>
            </a:r>
            <a:r>
              <a:rPr lang="pt-BR" dirty="0"/>
              <a:t>) para uma determinada corda (c) é, por definição, o ângulo central que corresponde à corda considerada.</a:t>
            </a:r>
          </a:p>
          <a:p>
            <a:pPr algn="just"/>
            <a:r>
              <a:rPr lang="pt-BR" dirty="0"/>
              <a:t>Na figura está representada uma corda (c) de arco de círculo de raio R, a qual compreende um ângulo central (</a:t>
            </a:r>
            <a:r>
              <a:rPr lang="pt-BR" dirty="0" err="1"/>
              <a:t>Gc</a:t>
            </a:r>
            <a:r>
              <a:rPr lang="pt-BR" dirty="0"/>
              <a:t>), que é o grau da curva para a corda considerada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85F4ACD-E6A1-4860-826E-09DF6EE17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3703152"/>
            <a:ext cx="4647612" cy="3140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4980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58551-1969-48F2-9143-9EF8EFDE8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0E348D-9CBD-4C50-A3D1-2B703BE1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Grau da curva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Onde: </a:t>
            </a:r>
          </a:p>
          <a:p>
            <a:r>
              <a:rPr lang="pt-BR" dirty="0"/>
              <a:t>G = grau da curva (ou ângulo que corresponde à corda c) (graus); </a:t>
            </a:r>
          </a:p>
          <a:p>
            <a:r>
              <a:rPr lang="pt-BR" dirty="0"/>
              <a:t>c = corda (m); </a:t>
            </a:r>
          </a:p>
          <a:p>
            <a:r>
              <a:rPr lang="pt-BR" dirty="0"/>
              <a:t>R = raio da curva circular (m).  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E544AF-4705-4777-A2F4-EC5A437FC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08" y="3055528"/>
            <a:ext cx="1493887" cy="74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6968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50D85C-3EE5-4DE8-ABD8-2A14BB92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dirty="0"/>
              <a:t>Locação da curva circular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F882DC-C63B-4945-8A5D-CC7B180A4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Para uma curva circular com raio R1 = 200,00m, para o qual o grau da curva.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7219343-86FE-4889-916F-22CC893A3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768" y="3429000"/>
            <a:ext cx="1493887" cy="746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1FE2307C-1552-42D6-BFAA-6B4BE67D41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192" y="2361078"/>
            <a:ext cx="4087388" cy="1208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C5DAE66F-1CA3-4E76-84C9-7CFF1075A2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8080" y="3728939"/>
            <a:ext cx="4647612" cy="3140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AA0E11A5-AFF6-4F89-BE3C-1C3CB2F2E961}"/>
                  </a:ext>
                </a:extLst>
              </p:cNvPr>
              <p:cNvSpPr txBox="1"/>
              <p:nvPr/>
            </p:nvSpPr>
            <p:spPr>
              <a:xfrm>
                <a:off x="2164055" y="4933261"/>
                <a:ext cx="2978251" cy="4895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2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pt-BR" sz="22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180° </m:t>
                        </m:r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 10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200" i="1" smtClean="0">
                            <a:latin typeface="Cambria Math" panose="02040503050406030204" pitchFamily="18" charset="0"/>
                          </a:rPr>
                          <m:t>π</m:t>
                        </m:r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200" b="0" i="1" smtClean="0">
                            <a:latin typeface="Cambria Math" panose="02040503050406030204" pitchFamily="18" charset="0"/>
                          </a:rPr>
                          <m:t> 200</m:t>
                        </m:r>
                      </m:den>
                    </m:f>
                  </m:oMath>
                </a14:m>
                <a:r>
                  <a:rPr lang="pt-BR" sz="2200" dirty="0"/>
                  <a:t> = 2°51’53” 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AA0E11A5-AFF6-4F89-BE3C-1C3CB2F2E9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4055" y="4933261"/>
                <a:ext cx="2978251" cy="489558"/>
              </a:xfrm>
              <a:prstGeom prst="rect">
                <a:avLst/>
              </a:prstGeom>
              <a:blipFill>
                <a:blip r:embed="rId5"/>
                <a:stretch>
                  <a:fillRect t="-3704" r="-4703" b="-1604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51075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6694</TotalTime>
  <Words>550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Exemplo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  <vt:lpstr>Locação da curva circular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155</cp:revision>
  <dcterms:created xsi:type="dcterms:W3CDTF">2020-09-16T15:06:58Z</dcterms:created>
  <dcterms:modified xsi:type="dcterms:W3CDTF">2022-03-16T22:13:30Z</dcterms:modified>
</cp:coreProperties>
</file>