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6"/>
  </p:notesMasterIdLst>
  <p:sldIdLst>
    <p:sldId id="256" r:id="rId2"/>
    <p:sldId id="257" r:id="rId3"/>
    <p:sldId id="258" r:id="rId4"/>
    <p:sldId id="260" r:id="rId5"/>
    <p:sldId id="299" r:id="rId6"/>
    <p:sldId id="298" r:id="rId7"/>
    <p:sldId id="262" r:id="rId8"/>
    <p:sldId id="300" r:id="rId9"/>
    <p:sldId id="263" r:id="rId10"/>
    <p:sldId id="264" r:id="rId11"/>
    <p:sldId id="301" r:id="rId12"/>
    <p:sldId id="266" r:id="rId13"/>
    <p:sldId id="267" r:id="rId14"/>
    <p:sldId id="268" r:id="rId15"/>
    <p:sldId id="269" r:id="rId16"/>
    <p:sldId id="303" r:id="rId17"/>
    <p:sldId id="304" r:id="rId18"/>
    <p:sldId id="311" r:id="rId19"/>
    <p:sldId id="305" r:id="rId20"/>
    <p:sldId id="323" r:id="rId21"/>
    <p:sldId id="324" r:id="rId22"/>
    <p:sldId id="325" r:id="rId23"/>
    <p:sldId id="270" r:id="rId24"/>
    <p:sldId id="302" r:id="rId25"/>
    <p:sldId id="307" r:id="rId26"/>
    <p:sldId id="308" r:id="rId27"/>
    <p:sldId id="309" r:id="rId28"/>
    <p:sldId id="274" r:id="rId29"/>
    <p:sldId id="277" r:id="rId30"/>
    <p:sldId id="306" r:id="rId31"/>
    <p:sldId id="281" r:id="rId32"/>
    <p:sldId id="282" r:id="rId33"/>
    <p:sldId id="286" r:id="rId34"/>
    <p:sldId id="285" r:id="rId35"/>
    <p:sldId id="283" r:id="rId36"/>
    <p:sldId id="284" r:id="rId37"/>
    <p:sldId id="287" r:id="rId38"/>
    <p:sldId id="290" r:id="rId39"/>
    <p:sldId id="291" r:id="rId40"/>
    <p:sldId id="293" r:id="rId41"/>
    <p:sldId id="294" r:id="rId42"/>
    <p:sldId id="295" r:id="rId43"/>
    <p:sldId id="296" r:id="rId44"/>
    <p:sldId id="312" r:id="rId45"/>
    <p:sldId id="313" r:id="rId46"/>
    <p:sldId id="310" r:id="rId47"/>
    <p:sldId id="314" r:id="rId48"/>
    <p:sldId id="315" r:id="rId49"/>
    <p:sldId id="316" r:id="rId50"/>
    <p:sldId id="318" r:id="rId51"/>
    <p:sldId id="319" r:id="rId52"/>
    <p:sldId id="321" r:id="rId53"/>
    <p:sldId id="320" r:id="rId54"/>
    <p:sldId id="322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0FE9-473C-4D08-A285-AD7975854D22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9639B-5672-47AF-8FB2-61D476CD66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76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9639B-5672-47AF-8FB2-61D476CD6615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189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0990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487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30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12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5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92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06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02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9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6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5229889-0CA6-4E8C-B4DF-083517FD2478}" type="datetimeFigureOut">
              <a:rPr lang="pt-BR" smtClean="0"/>
              <a:t>18/05/2022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DB05E94-E07C-4B4F-8BFA-919C046DD4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8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431704" y="-99392"/>
            <a:ext cx="8208912" cy="1927225"/>
          </a:xfrm>
        </p:spPr>
        <p:txBody>
          <a:bodyPr/>
          <a:lstStyle/>
          <a:p>
            <a:r>
              <a:rPr lang="pt-BR" sz="2800" dirty="0"/>
              <a:t>Faculdade de tecnologia e ciências da Bahia</a:t>
            </a:r>
            <a:br>
              <a:rPr lang="pt-BR" sz="2800" dirty="0"/>
            </a:br>
            <a:r>
              <a:rPr lang="pt-BR" sz="2800" dirty="0"/>
              <a:t>Curso: Engenharia Civil</a:t>
            </a:r>
            <a:br>
              <a:rPr lang="pt-BR" sz="2800" dirty="0"/>
            </a:br>
            <a:r>
              <a:rPr lang="pt-BR" sz="2800" dirty="0"/>
              <a:t>Disciplina: Estradas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67608" y="3429000"/>
            <a:ext cx="6400800" cy="2448272"/>
          </a:xfrm>
        </p:spPr>
        <p:txBody>
          <a:bodyPr>
            <a:normAutofit/>
          </a:bodyPr>
          <a:lstStyle/>
          <a:p>
            <a:pPr algn="ctr"/>
            <a:r>
              <a:rPr lang="pt-BR" sz="4500" dirty="0">
                <a:solidFill>
                  <a:schemeClr val="tx2"/>
                </a:solidFill>
              </a:rPr>
              <a:t>Pavimentação</a:t>
            </a:r>
          </a:p>
          <a:p>
            <a:pPr algn="r"/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sz="2600" dirty="0">
              <a:solidFill>
                <a:schemeClr val="tx2"/>
              </a:solidFill>
            </a:endParaRPr>
          </a:p>
          <a:p>
            <a:pPr algn="r"/>
            <a:r>
              <a:rPr lang="pt-BR" sz="2600" dirty="0">
                <a:solidFill>
                  <a:schemeClr val="tx2"/>
                </a:solidFill>
              </a:rPr>
              <a:t>Professora: Juliane Souza</a:t>
            </a:r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516950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446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22137-2EC3-49D4-850F-6118D02D7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Sub-leito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412E8C-8341-4C8F-AC18-5CE882D8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764859"/>
            <a:ext cx="9692640" cy="4800600"/>
          </a:xfrm>
        </p:spPr>
        <p:txBody>
          <a:bodyPr/>
          <a:lstStyle/>
          <a:p>
            <a:pPr algn="just"/>
            <a:r>
              <a:rPr lang="pt-BR" dirty="0"/>
              <a:t>É o terreno de fundação onde será apoiado todo o pavimento. Deve ser considerado e estudado até as profundidades em que atuam significativamente as cargas impostas pelo tráfego (de 0,60 a 1,50 m de profundidade);</a:t>
            </a:r>
          </a:p>
          <a:p>
            <a:pPr marL="114300" indent="0" algn="just">
              <a:buNone/>
            </a:pPr>
            <a:endParaRPr lang="pt-BR" dirty="0"/>
          </a:p>
          <a:p>
            <a:pPr algn="just"/>
            <a:r>
              <a:rPr lang="pt-BR" dirty="0"/>
              <a:t>Se o CBR do </a:t>
            </a:r>
            <a:r>
              <a:rPr lang="pt-BR" dirty="0" err="1"/>
              <a:t>sub-leito</a:t>
            </a:r>
            <a:r>
              <a:rPr lang="pt-BR" dirty="0"/>
              <a:t> for &lt; 2 %, ele deve ser substituído por uma material melhor (2 % ≤ CBR ≤ 20 %) até pelo menos 1 m de profundidade.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BF6F4F3-E576-4C54-9A45-01D6E1CC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976" y="4171194"/>
            <a:ext cx="5779028" cy="246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983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4582B7-9DF4-410A-873E-EEC90E9A0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404" y="538944"/>
            <a:ext cx="9717246" cy="578011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>
                <a:latin typeface="+mj-lt"/>
              </a:rPr>
              <a:t>O que é CBR?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Índice de Suporte Califórnia (ISC)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r>
              <a:rPr lang="pt-BR" i="0" dirty="0">
                <a:effectLst/>
                <a:latin typeface="+mj-lt"/>
              </a:rPr>
              <a:t>California </a:t>
            </a:r>
            <a:r>
              <a:rPr lang="pt-BR" i="0" dirty="0" err="1">
                <a:effectLst/>
                <a:latin typeface="+mj-lt"/>
              </a:rPr>
              <a:t>Bearing</a:t>
            </a:r>
            <a:r>
              <a:rPr lang="pt-BR" i="0" dirty="0">
                <a:effectLst/>
                <a:latin typeface="+mj-lt"/>
              </a:rPr>
              <a:t> </a:t>
            </a:r>
            <a:r>
              <a:rPr lang="pt-BR" i="0" dirty="0" err="1">
                <a:effectLst/>
                <a:latin typeface="+mj-lt"/>
              </a:rPr>
              <a:t>Ratio</a:t>
            </a:r>
            <a:r>
              <a:rPr lang="pt-BR" i="0" dirty="0">
                <a:effectLst/>
                <a:latin typeface="+mj-lt"/>
              </a:rPr>
              <a:t> (CBR)</a:t>
            </a: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dirty="0">
              <a:latin typeface="+mj-lt"/>
            </a:endParaRPr>
          </a:p>
          <a:p>
            <a:pPr algn="just"/>
            <a:endParaRPr lang="pt-BR" b="0" i="0" dirty="0">
              <a:effectLst/>
              <a:latin typeface="+mj-lt"/>
            </a:endParaRPr>
          </a:p>
          <a:p>
            <a:pPr algn="just"/>
            <a:r>
              <a:rPr lang="pt-BR" b="0" i="0" dirty="0">
                <a:effectLst/>
                <a:latin typeface="+mj-lt"/>
              </a:rPr>
              <a:t>Avalia a resistência dos solos. É um método de ensaio, adotado por vários órgãos rodoviários no Brasil e no mundo.</a:t>
            </a:r>
          </a:p>
          <a:p>
            <a:pPr lvl="1" algn="just"/>
            <a:r>
              <a:rPr lang="pt-BR" sz="1800" b="0" i="0" dirty="0">
                <a:effectLst/>
                <a:latin typeface="+mj-lt"/>
              </a:rPr>
              <a:t>Determina a capacidade de suporte de um solo compactado</a:t>
            </a:r>
            <a:endParaRPr lang="pt-BR" sz="1800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8908EF1-B99D-4E67-9EE6-363AE1E7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5" y="116632"/>
            <a:ext cx="4238625" cy="30861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2BC424F-75A5-4626-B847-FF442ED61D45}"/>
              </a:ext>
            </a:extLst>
          </p:cNvPr>
          <p:cNvSpPr txBox="1"/>
          <p:nvPr/>
        </p:nvSpPr>
        <p:spPr>
          <a:xfrm>
            <a:off x="3043311" y="5661248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https://www.youtube.com/watch?v=prIqIB_MKLU</a:t>
            </a:r>
          </a:p>
        </p:txBody>
      </p:sp>
    </p:spTree>
    <p:extLst>
      <p:ext uri="{BB962C8B-B14F-4D97-AF65-F5344CB8AC3E}">
        <p14:creationId xmlns:p14="http://schemas.microsoft.com/office/powerpoint/2010/main" val="197348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8399C3-9D6A-4595-9D75-E694DCE8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Regularização do </a:t>
            </a:r>
            <a:r>
              <a:rPr lang="pt-BR" dirty="0" err="1"/>
              <a:t>sub-leito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F610C6-AF12-4D8C-BEE9-493B7D7E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Regularização do </a:t>
            </a:r>
            <a:r>
              <a:rPr lang="pt-BR" dirty="0" err="1"/>
              <a:t>sub-leito</a:t>
            </a:r>
            <a:r>
              <a:rPr lang="pt-BR" dirty="0"/>
              <a:t>: nivelamento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a operação destinada a conformar o leito, transversal e longitudinalmente;</a:t>
            </a:r>
          </a:p>
          <a:p>
            <a:pPr algn="just"/>
            <a:r>
              <a:rPr lang="pt-BR" dirty="0"/>
              <a:t>Poderá ou não existir, dependendo das condições do leito.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653BE6-F6E1-49D4-94D7-A3D5FA1D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869" y="3681380"/>
            <a:ext cx="5033020" cy="31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6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953C1-E587-4E04-BDCA-E24DBA61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Reforço do </a:t>
            </a:r>
            <a:r>
              <a:rPr lang="pt-BR" dirty="0" err="1"/>
              <a:t>sub-leito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7DD47A-8A10-47C7-946C-EDE98354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9434017" cy="4351337"/>
          </a:xfrm>
        </p:spPr>
        <p:txBody>
          <a:bodyPr/>
          <a:lstStyle/>
          <a:p>
            <a:pPr algn="just"/>
            <a:r>
              <a:rPr lang="pt-BR" dirty="0"/>
              <a:t>É a camada de espessura constante transversalmente e variável longitudinalmente, de acordo com o dimensionamento do pavimento, fazendo parte integrante deste e que, por circunstâncias técnico econômicas, será executada sobre o </a:t>
            </a:r>
            <a:r>
              <a:rPr lang="pt-BR" dirty="0" err="1"/>
              <a:t>sub-leito</a:t>
            </a:r>
            <a:r>
              <a:rPr lang="pt-BR" dirty="0"/>
              <a:t> regularizado. Serve para melhorar as qualidades do </a:t>
            </a:r>
            <a:r>
              <a:rPr lang="pt-BR" dirty="0" err="1"/>
              <a:t>sub-leito</a:t>
            </a:r>
            <a:r>
              <a:rPr lang="pt-BR" dirty="0"/>
              <a:t> e regularizar a espessura da sub-base.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532AE6-6C71-49CE-A3C4-532DAA05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666532"/>
            <a:ext cx="5033020" cy="31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4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71B90-42C5-469B-9C1E-2BB41D2B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Sub-base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AB0D7C-5633-4FAC-9A8D-8DC6198E4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Camada utilizada para reduzir a espessura da base, exerce as mesmas funções da base, sendo complementar a esta. tem como funções básicas resistir às cargas transmitidas pela base, drenar infiltrações e controlar a ascensão capilar da água, quando for o caso.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6BF186D-C216-4838-ABD4-EA69AE121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90" y="3573016"/>
            <a:ext cx="5033020" cy="31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6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74653-052D-4352-AFD7-18990CF4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F95DA-F0FD-4F82-8A52-FA1A1B666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784540"/>
            <a:ext cx="9361040" cy="4800600"/>
          </a:xfrm>
        </p:spPr>
        <p:txBody>
          <a:bodyPr/>
          <a:lstStyle/>
          <a:p>
            <a:pPr algn="just"/>
            <a:r>
              <a:rPr lang="pt-BR" dirty="0"/>
              <a:t>Camada estruturalmente mais importante cuja função é resistir e distribuir os esforços provenientes da ação do tráfego, atenuando a transmissão destes esforços às camadas subjacentes;</a:t>
            </a:r>
          </a:p>
          <a:p>
            <a:pPr algn="just"/>
            <a:r>
              <a:rPr lang="pt-BR" dirty="0"/>
              <a:t>Sobre essa camada se construirá o revestimento.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4F22BF1-7864-4FDA-BC79-915C11A3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76" y="3212976"/>
            <a:ext cx="5748288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1BB42-9BD1-4DF7-9C03-25B8731E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8CE5F3-1C37-4F1C-A960-114310B1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8948928" cy="4351337"/>
          </a:xfrm>
        </p:spPr>
        <p:txBody>
          <a:bodyPr/>
          <a:lstStyle/>
          <a:p>
            <a:pPr algn="just"/>
            <a:r>
              <a:rPr lang="pt-BR" dirty="0"/>
              <a:t>O DNIT exige CBR mínimo de 80%. </a:t>
            </a:r>
          </a:p>
          <a:p>
            <a:pPr algn="just"/>
            <a:r>
              <a:rPr lang="pt-BR" dirty="0"/>
              <a:t>60 % é admitido em algumas situações (tráfego mais leve)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0EB98E-E7F1-4105-8498-B19AAC4F5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780" y="2829820"/>
            <a:ext cx="5033020" cy="31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7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E7505-CFDA-42CD-9E6F-A7360F2C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FA8BBF2-1EB3-41D9-A015-E843B59712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1772817"/>
            <a:ext cx="7620000" cy="3994727"/>
          </a:xfrm>
        </p:spPr>
      </p:pic>
    </p:spTree>
    <p:extLst>
      <p:ext uri="{BB962C8B-B14F-4D97-AF65-F5344CB8AC3E}">
        <p14:creationId xmlns:p14="http://schemas.microsoft.com/office/powerpoint/2010/main" val="280256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83FDA-72AA-4407-8B21-F5E0F737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A5D0F5-A940-4F7F-B249-1AE5581C0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Macadames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AB955B-F634-4AF7-B0E7-2A78C1E34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3163581"/>
            <a:ext cx="5307826" cy="36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10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E6D8A-B322-481E-8E9E-504AB2D6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991E047-EB8B-4CFB-8192-75C448F67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279576" y="2276872"/>
            <a:ext cx="6927110" cy="3024336"/>
          </a:xfrm>
        </p:spPr>
      </p:pic>
    </p:spTree>
    <p:extLst>
      <p:ext uri="{BB962C8B-B14F-4D97-AF65-F5344CB8AC3E}">
        <p14:creationId xmlns:p14="http://schemas.microsoft.com/office/powerpoint/2010/main" val="37879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A7E19F-59A1-4CB4-9C2F-AA89EF85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pavimento rodoviário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48D34D-D280-4445-809A-A7FDE1886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/>
              <a:t>Pavimento é uma estrutura construída após a terraplenagem por meio de camadas de vários materiais de diferentes características de resistência e deformabilidade.</a:t>
            </a:r>
          </a:p>
          <a:p>
            <a:pPr marL="114300" indent="0" algn="just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ADD834-51E3-4A02-A1E5-FAB9B9D9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2852936"/>
            <a:ext cx="6354870" cy="363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B0BC4-2920-4662-A7C2-D16C16F62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396CD5-0377-40AD-90C6-930DB6FA6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778344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/>
              <a:t>Solo-Cimento </a:t>
            </a:r>
          </a:p>
          <a:p>
            <a:pPr algn="just"/>
            <a:r>
              <a:rPr lang="pt-BR" dirty="0"/>
              <a:t>É uma mistura de solo, cimento e água, devidamente compactada, resultando num material com rigidez à flexão. A porcentagem de cimento varia de 5 a 13 % e depende do tipo de solo utilizado. Solos argilosos exigem porcentagens maiores de cimento. 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b="1" dirty="0"/>
              <a:t>Solo-Cal</a:t>
            </a:r>
          </a:p>
          <a:p>
            <a:pPr algn="just"/>
            <a:r>
              <a:rPr lang="pt-BR" dirty="0"/>
              <a:t>É uma mistura de solo, cal e água. Também pode ser acrescido a esta mistura uma </a:t>
            </a:r>
            <a:r>
              <a:rPr lang="pt-BR" dirty="0" err="1"/>
              <a:t>pozolana</a:t>
            </a:r>
            <a:r>
              <a:rPr lang="pt-BR" dirty="0"/>
              <a:t> chamada </a:t>
            </a:r>
            <a:r>
              <a:rPr lang="pt-BR" dirty="0" err="1"/>
              <a:t>fly-ash</a:t>
            </a:r>
            <a:r>
              <a:rPr lang="pt-BR" dirty="0"/>
              <a:t>, que é uma cinza volante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ADE92B-1641-451B-ACE6-D9D202CD2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634" y="1360313"/>
            <a:ext cx="4083507" cy="26125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543AEB-1FDB-4631-9205-2F9309689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4117819"/>
            <a:ext cx="4151784" cy="273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68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5F15F5-1178-4640-A580-8AC4AE01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BB9F02-CDF0-4078-8DE5-21AB7542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6994368" cy="48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.</a:t>
            </a:r>
          </a:p>
          <a:p>
            <a:pPr marL="0" indent="0" algn="just">
              <a:buNone/>
            </a:pPr>
            <a:r>
              <a:rPr lang="pt-BR" b="1" dirty="0"/>
              <a:t>Solo Estabilizado por Correção Granulométrica</a:t>
            </a:r>
          </a:p>
          <a:p>
            <a:pPr algn="just"/>
            <a:r>
              <a:rPr lang="pt-BR" dirty="0"/>
              <a:t>Também chamada de “estabilização granulométrica”. São executadas pela compactação de um material ou de misturas apropriadas de materiais que apresentam granulometrias deferentes. É o processo mais utilizado no país. </a:t>
            </a:r>
          </a:p>
          <a:p>
            <a:pPr algn="just"/>
            <a:r>
              <a:rPr lang="pt-BR" dirty="0"/>
              <a:t>Quando o solo natural não apresenta alguma característica essencial para determinado fim de engenharia, é usual melhorá-lo por meio da mistura com outros que possibilitem a obtenção de um produto com propriedades de resistência adequadas.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986FA8-D329-4C54-9C73-24B689476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755" y="2204864"/>
            <a:ext cx="380314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6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D16D2-937F-47EC-8C00-B1DCE9244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bases e sub-bases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DA4A02-2037-40BF-9697-D1AD52DC0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1" y="1828800"/>
            <a:ext cx="6559563" cy="49125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/>
              <a:t>Solo Brita </a:t>
            </a:r>
          </a:p>
          <a:p>
            <a:pPr algn="just"/>
            <a:r>
              <a:rPr lang="pt-BR" dirty="0"/>
              <a:t>É uma mistura de material natural e pedra britada. Usado quando o solo disponível (geralmente </a:t>
            </a:r>
            <a:r>
              <a:rPr lang="pt-BR" dirty="0" err="1"/>
              <a:t>areno</a:t>
            </a:r>
            <a:r>
              <a:rPr lang="pt-BR" dirty="0"/>
              <a:t>-argiloso) apresenta deficiência de agregado graúdo (retido na # 10). A pedra britada entra na mistura para suprir esta deficiência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Macadame Hidráulico </a:t>
            </a:r>
          </a:p>
          <a:p>
            <a:pPr algn="just"/>
            <a:r>
              <a:rPr lang="pt-BR" dirty="0"/>
              <a:t>Sua execução consiste no espalhamento de uma camada de brita de graduação aberta que é compactada para a redução dos espaços vazios. Em seguida espalha-se uma camada de pó de pedra sobre esta camada com a finalidade de promover o preenchimento dos espaços vazios. Para facilitar a penetração do material de preenchimento, molha-se o pó de pedra (também pode ser usado solo de granulometria e plasticidade apropriado) e promove-se outra compactação.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D4719A-C091-4636-90B4-38DA6B7FC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467" y="1758144"/>
            <a:ext cx="4082533" cy="23311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68F45F0-9E15-41EB-9DB1-21BDBB53F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31" y="4250257"/>
            <a:ext cx="4113369" cy="25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67266-5D12-495A-B3D5-F5D6CA12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6" y="444152"/>
            <a:ext cx="7620000" cy="1143000"/>
          </a:xfrm>
        </p:spPr>
        <p:txBody>
          <a:bodyPr/>
          <a:lstStyle/>
          <a:p>
            <a:r>
              <a:rPr lang="pt-BR" dirty="0"/>
              <a:t>Revestimento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AA520B-8EE4-499C-B70F-8D0AAD3F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976" y="1822276"/>
            <a:ext cx="8963025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dirty="0"/>
              <a:t>É camada, tanto quanto possível impermeável, que recebe diretamente a ação do rolamento dos veículos e destinada econômica e simultaneamente:</a:t>
            </a:r>
          </a:p>
          <a:p>
            <a:pPr lvl="1" algn="just"/>
            <a:r>
              <a:rPr lang="pt-BR" sz="1800" dirty="0"/>
              <a:t>a melhorar as condições do rolamento quanto à comodidade e segurança; </a:t>
            </a:r>
          </a:p>
          <a:p>
            <a:pPr lvl="1" algn="just"/>
            <a:r>
              <a:rPr lang="pt-BR" sz="1800" dirty="0"/>
              <a:t>a resistir aos esforços horizontais que nele atuam, tornando mais durável a superfície de rolamento.</a:t>
            </a:r>
          </a:p>
          <a:p>
            <a:pPr lvl="1" algn="just"/>
            <a:r>
              <a:rPr lang="pt-BR" sz="1800" dirty="0"/>
              <a:t>Deve ser resistente ao desgaste.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144040-12FF-4553-967B-AA381ACEB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854" y="3645024"/>
            <a:ext cx="4953380" cy="31409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F4B9DA-EC2F-4C7E-8604-DD24E5335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4" y="3717032"/>
            <a:ext cx="52478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49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ED2E3-B7EE-4AEC-A047-4D4B0DD17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8793F-5B32-41D9-8A9F-72631F68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1162" y="1862947"/>
            <a:ext cx="4734838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Imprimação</a:t>
            </a:r>
          </a:p>
          <a:p>
            <a:pPr algn="just"/>
            <a:r>
              <a:rPr lang="pt-BR" dirty="0"/>
              <a:t>Aplicação de uma camada de material asfáltico sobre a superfície de uma base concluída, antes da execução de um revestimento betuminoso.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Finalidade:</a:t>
            </a:r>
          </a:p>
          <a:p>
            <a:pPr lvl="1" algn="just"/>
            <a:r>
              <a:rPr lang="pt-BR" sz="1800" dirty="0"/>
              <a:t>Aumentar a coesão superficial </a:t>
            </a:r>
          </a:p>
          <a:p>
            <a:pPr lvl="1" algn="just"/>
            <a:r>
              <a:rPr lang="pt-BR" sz="1800" dirty="0"/>
              <a:t>Impermeabilizar a base </a:t>
            </a:r>
          </a:p>
          <a:p>
            <a:pPr lvl="1" algn="just"/>
            <a:r>
              <a:rPr lang="pt-BR" sz="1800" dirty="0"/>
              <a:t>Promover aderência entre a base e o revestimento.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BBF3D1-6FF2-434C-8EBB-ADE6BBFE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6" y="52482"/>
            <a:ext cx="5457824" cy="36209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2B013F8-50EA-4215-AF3D-39DBD3074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818" y="4117975"/>
            <a:ext cx="5599182" cy="274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90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3304D-B108-4A25-A2ED-893A37523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15BDF7-50BB-4427-8366-5073CEBD5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A camada de material betuminoso (ou asfáltico)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camada de material betuminoso é uma camada constituída por agregados associados a materiais betuminosos (ou asfálticos), sendo que a camada de material betuminoso é cuidadosamente compactada sobre a base do pavimento.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935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05900-E714-4C94-BAB8-8278556D9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Revestimento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FBF659-4F23-4D47-8E3A-67FFBD1C8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44824"/>
            <a:ext cx="9190254" cy="48006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Concreto asfáltico (CBUQ)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um revestimento flexível;</a:t>
            </a:r>
          </a:p>
          <a:p>
            <a:pPr algn="just"/>
            <a:r>
              <a:rPr lang="pt-BR" b="0" i="0" dirty="0">
                <a:effectLst/>
              </a:rPr>
              <a:t>CBUQ significa Concreto Betuminoso Usinado a Quente, e é resultado de uma mistura executada em usina apropriada. Composto de agregado mineral graduado, material de enchimento e ligante betuminoso, espalhado e comprimido a quente;</a:t>
            </a:r>
          </a:p>
          <a:p>
            <a:pPr algn="just"/>
            <a:r>
              <a:rPr lang="pt-BR" dirty="0"/>
              <a:t>É considerado um revestimento nobre. 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D250442-0039-4CC2-87EE-391B89F42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3" y="4607583"/>
            <a:ext cx="4307094" cy="22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5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E320F-1455-4A6B-8E5C-AE9D0A74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Revestimento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529790-330D-45F6-A859-E4BC9D0BE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222518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 err="1"/>
              <a:t>Pré</a:t>
            </a:r>
            <a:r>
              <a:rPr lang="pt-BR" b="1" dirty="0"/>
              <a:t>-misturado a frio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É o produto obtido da mistura de agregado mineral e emulsão asfáltica ou asfalto diluído, em equipamento apropriado, sendo a mistura espalhada e comprimida a frio.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E4E6C5-C77D-4916-B0E0-2EB935E5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3603999"/>
            <a:ext cx="4388390" cy="315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4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5A696-71BB-4F84-A871-5DA5BF3DB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do Pavimento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BF555-FDAD-49DA-8B9A-B47FEDECA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O tráfego rodoviário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No estudo do tráfego rodoviário são comuns as seguintes definições: </a:t>
            </a:r>
          </a:p>
          <a:p>
            <a:pPr algn="just"/>
            <a:r>
              <a:rPr lang="pt-BR" b="1" dirty="0"/>
              <a:t>Volume de tráfego: </a:t>
            </a:r>
            <a:r>
              <a:rPr lang="pt-BR" dirty="0"/>
              <a:t>Número de veículos que passa em um ponto da rodovia, em determinado intervalo de tempo: hora, dia, mês, ano; </a:t>
            </a:r>
          </a:p>
          <a:p>
            <a:pPr algn="just"/>
            <a:r>
              <a:rPr lang="pt-BR" b="1" dirty="0"/>
              <a:t>Volume médio diário (</a:t>
            </a:r>
            <a:r>
              <a:rPr lang="pt-BR" b="1" dirty="0" err="1"/>
              <a:t>Vm</a:t>
            </a:r>
            <a:r>
              <a:rPr lang="pt-BR" b="1" dirty="0"/>
              <a:t> ou VMD):</a:t>
            </a:r>
            <a:r>
              <a:rPr lang="pt-BR" dirty="0"/>
              <a:t> Número de veículos que circulam em uma estrada durante um ano, dividido pelo número de dias do ano;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898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D7940-84DD-4125-BBB2-528C25901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do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4F7AD4-F397-4534-A0B1-41DFCDBA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O conceito de eixo padrão rodoviário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Como em uma rodovia trafegam vários tipos de veículos com variadas cargas em cada eixo foi necessário introduzir o conceito de eixo padrão rodoviário. 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4EE2EC-EBD2-4A38-B5DB-15AF8A8E5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4259993"/>
            <a:ext cx="7750543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9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5D797-7019-468C-9717-DBF3AE95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do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807926-8013-4484-878F-550CD3BD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Segundo a NBR-7207/82 da ABNT tem-se a seguinte definição: </a:t>
            </a:r>
          </a:p>
          <a:p>
            <a:pPr marL="114300" indent="0" algn="just">
              <a:buNone/>
            </a:pPr>
            <a:r>
              <a:rPr lang="pt-BR" dirty="0"/>
              <a:t>O pavimento é uma estrutura construída após terraplenagem e destinada, econômica e simultaneamente, em seu conjunto, a: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a) Resistir e distribuir ao subleito os esforços verticais produzidos pelo tráfego; </a:t>
            </a:r>
          </a:p>
          <a:p>
            <a:pPr marL="114300" indent="0" algn="just">
              <a:buNone/>
            </a:pPr>
            <a:r>
              <a:rPr lang="pt-BR" dirty="0"/>
              <a:t>b) Melhorar as condições de rolamento quanto à comodidade e segurança; </a:t>
            </a:r>
          </a:p>
          <a:p>
            <a:pPr marL="114300" indent="0" algn="just">
              <a:buNone/>
            </a:pPr>
            <a:r>
              <a:rPr lang="pt-BR" dirty="0"/>
              <a:t>c) Resistir aos esforços horizontais que nela atuam, tornando mais durável a superfície de rolamento.</a:t>
            </a:r>
          </a:p>
        </p:txBody>
      </p:sp>
    </p:spTree>
    <p:extLst>
      <p:ext uri="{BB962C8B-B14F-4D97-AF65-F5344CB8AC3E}">
        <p14:creationId xmlns:p14="http://schemas.microsoft.com/office/powerpoint/2010/main" val="2147729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80CEA5-2D62-4F5A-8649-1C9E32467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do pavimento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475C99-C597-460D-980F-6AAA63954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Número N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Representa o número de repetições de carga equivalente a um eixo de 8,2 </a:t>
            </a:r>
            <a:r>
              <a:rPr lang="pt-BR" dirty="0" err="1"/>
              <a:t>ton</a:t>
            </a:r>
            <a:r>
              <a:rPr lang="pt-BR" dirty="0"/>
              <a:t>, tomando como padrão o eixo padrão rodoviário.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A562F8-B4DB-4370-B3FD-8DD4F631D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4000501"/>
            <a:ext cx="7567873" cy="217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3B59A8-CE5D-44E5-A85D-27EAFAAE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Dimensionamento de pavimentos flexíveis: Método do DNIT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6242F4-E133-4E3A-ADDF-7CE61157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600200"/>
            <a:ext cx="10018704" cy="542920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O método consiste em dimensionar as espessuras das camadas necessárias para proteção do </a:t>
            </a:r>
            <a:r>
              <a:rPr lang="pt-BR" dirty="0" err="1"/>
              <a:t>sub-leito</a:t>
            </a:r>
            <a:r>
              <a:rPr lang="pt-BR" dirty="0"/>
              <a:t>. </a:t>
            </a:r>
          </a:p>
          <a:p>
            <a:pPr marL="114300" indent="0" algn="just">
              <a:buNone/>
            </a:pPr>
            <a:r>
              <a:rPr lang="pt-BR" dirty="0"/>
              <a:t>Sendo: </a:t>
            </a:r>
            <a:r>
              <a:rPr lang="pt-BR" b="1" dirty="0"/>
              <a:t>Hm</a:t>
            </a:r>
            <a:r>
              <a:rPr lang="pt-BR" dirty="0"/>
              <a:t> – espessura total necessária para proteger o subleito de CBR = m; </a:t>
            </a:r>
          </a:p>
          <a:p>
            <a:pPr marL="114300" indent="0" algn="just">
              <a:buNone/>
            </a:pPr>
            <a:r>
              <a:rPr lang="pt-BR" b="1" dirty="0" err="1"/>
              <a:t>Hn</a:t>
            </a:r>
            <a:r>
              <a:rPr lang="pt-BR" dirty="0"/>
              <a:t> – espessura total necessária para proteger o reforço de CBR = n; </a:t>
            </a:r>
          </a:p>
          <a:p>
            <a:pPr marL="114300" indent="0" algn="just">
              <a:buNone/>
            </a:pPr>
            <a:r>
              <a:rPr lang="pt-BR" b="1" dirty="0"/>
              <a:t>H20</a:t>
            </a:r>
            <a:r>
              <a:rPr lang="pt-BR" dirty="0"/>
              <a:t> - espessura total necessária para proteger a sub-base de CBR ≥ 20%; </a:t>
            </a:r>
          </a:p>
          <a:p>
            <a:pPr marL="114300" indent="0" algn="just">
              <a:buNone/>
            </a:pPr>
            <a:r>
              <a:rPr lang="pt-BR" b="1" dirty="0"/>
              <a:t>R</a:t>
            </a:r>
            <a:r>
              <a:rPr lang="pt-BR" dirty="0"/>
              <a:t> – tipo e espessura do revestimento definida em função do número N.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439D240-EE1E-40C4-A050-385B9B28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1761094"/>
            <a:ext cx="9186099" cy="26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00C97F-0FD7-418A-A4A6-5AE24C89D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1880685"/>
            <a:ext cx="9730672" cy="4351337"/>
          </a:xfrm>
        </p:spPr>
        <p:txBody>
          <a:bodyPr>
            <a:no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R – espessura do revestimento;</a:t>
            </a:r>
          </a:p>
          <a:p>
            <a:pPr algn="just"/>
            <a:r>
              <a:rPr lang="pt-BR" dirty="0"/>
              <a:t>B – espessura da base; </a:t>
            </a:r>
          </a:p>
          <a:p>
            <a:pPr algn="just"/>
            <a:r>
              <a:rPr lang="pt-BR" dirty="0"/>
              <a:t>h20 – espessura da sub-base; </a:t>
            </a:r>
          </a:p>
          <a:p>
            <a:pPr algn="just"/>
            <a:r>
              <a:rPr lang="pt-BR" dirty="0" err="1"/>
              <a:t>hn</a:t>
            </a:r>
            <a:r>
              <a:rPr lang="pt-BR" dirty="0"/>
              <a:t> - espessura do reforço do </a:t>
            </a:r>
            <a:r>
              <a:rPr lang="pt-BR" dirty="0" err="1"/>
              <a:t>sub-leito</a:t>
            </a:r>
            <a:r>
              <a:rPr lang="pt-BR" dirty="0"/>
              <a:t> (quando necessário).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Quando não for previsto, inicialmente, reforço do </a:t>
            </a:r>
            <a:r>
              <a:rPr lang="pt-BR" dirty="0" err="1"/>
              <a:t>sub-leito</a:t>
            </a:r>
            <a:r>
              <a:rPr lang="pt-BR" dirty="0"/>
              <a:t>, </a:t>
            </a:r>
            <a:r>
              <a:rPr lang="pt-BR" dirty="0" err="1"/>
              <a:t>Hn</a:t>
            </a:r>
            <a:r>
              <a:rPr lang="pt-BR" dirty="0"/>
              <a:t> torna-se a espessura total necessária para proteger o subleito de CBR = m.</a:t>
            </a:r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7F68A17-E667-435D-96CD-163618008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07" y="322777"/>
            <a:ext cx="10991586" cy="31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50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2E01E-BB05-42A7-8513-82257113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2492896"/>
            <a:ext cx="10225136" cy="3907904"/>
          </a:xfrm>
        </p:spPr>
        <p:txBody>
          <a:bodyPr>
            <a:normAutofit/>
          </a:bodyPr>
          <a:lstStyle/>
          <a:p>
            <a:pPr algn="just"/>
            <a:endParaRPr lang="pt-BR" dirty="0"/>
          </a:p>
          <a:p>
            <a:pPr algn="just"/>
            <a:r>
              <a:rPr lang="pt-BR" dirty="0"/>
              <a:t>Uma vez determinadas as espessuras Hm, </a:t>
            </a:r>
            <a:r>
              <a:rPr lang="pt-BR" dirty="0" err="1"/>
              <a:t>Hn</a:t>
            </a:r>
            <a:r>
              <a:rPr lang="pt-BR" dirty="0"/>
              <a:t>, H20, pelo gráfico anteriormente apresentado, e R, as espessuras de base (B), sub-base (h20) e reforço do subleito (</a:t>
            </a:r>
            <a:r>
              <a:rPr lang="pt-BR" dirty="0" err="1"/>
              <a:t>hn</a:t>
            </a:r>
            <a:r>
              <a:rPr lang="pt-BR" dirty="0"/>
              <a:t>), são obtidas pela resolução sucessiva das seguintes inequações: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979EA1D-BE38-4E58-8E52-C05C8E83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522" y="4437111"/>
            <a:ext cx="5838039" cy="13220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8438434-217A-4069-985B-CBA34F46C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560" y="464165"/>
            <a:ext cx="7237548" cy="21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03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00FA9E-5A94-4839-9D41-8327B6016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Dimensionamento de pavimentos flexíveis: Método do DNIT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908DD9-59AC-4E01-A4A8-A4AA3764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 espessura total mínima para estas camadas, quando utilizadas, é de 15 cm </a:t>
            </a:r>
          </a:p>
          <a:p>
            <a:pPr algn="just"/>
            <a:r>
              <a:rPr lang="pt-BR" dirty="0"/>
              <a:t>A espessura mínima a adotar para compactação de camadas granulares é de 10 cm e a espessura máxima para compactação é de 20 cm;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Mesmo que o C.B.R. ou I.S.C da sub-base seja superior a 20, a espessura do pavimento necessário para protegê-la é determinada como se esse valor fosse 20 e, por esta razão, usam-se sempre os símbolos, H20 e h20 para designar as espessuras de pavimento sobre sub-base e a espessura de sub-base, respectivamente. Os símbolos B e R designam, respectivamente, as espessuras de base e de revestimento.</a:t>
            </a:r>
          </a:p>
        </p:txBody>
      </p:sp>
    </p:spTree>
    <p:extLst>
      <p:ext uri="{BB962C8B-B14F-4D97-AF65-F5344CB8AC3E}">
        <p14:creationId xmlns:p14="http://schemas.microsoft.com/office/powerpoint/2010/main" val="2351815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76DDD3C-7B43-4405-998D-65EA6566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836712"/>
            <a:ext cx="878880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5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CC547A9-4845-4EAB-BD94-C7CFAF91F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40" y="263915"/>
            <a:ext cx="6342680" cy="63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0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D674B-9ABE-416A-98E0-49DDB268B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421D443-3396-4B60-8FD4-D591A1B985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</p:spPr>
            <p:txBody>
              <a:bodyPr/>
              <a:lstStyle/>
              <a:p>
                <a:pPr algn="just"/>
                <a:r>
                  <a:rPr lang="pt-BR" dirty="0"/>
                  <a:t>Dimensionar o pavimento de uma rodovia em que N=6x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pt-BR" dirty="0"/>
                  <a:t> , sabendo-se que o </a:t>
                </a:r>
                <a:r>
                  <a:rPr lang="pt-BR" dirty="0" err="1"/>
                  <a:t>sub-leito</a:t>
                </a:r>
                <a:r>
                  <a:rPr lang="pt-BR" dirty="0"/>
                  <a:t> possui um ISC = 6%, dispondo-se de material de sub-base com ISC = 40% e para base de ISC = 80%.</a:t>
                </a:r>
              </a:p>
              <a:p>
                <a:pPr algn="just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B421D443-3396-4B60-8FD4-D591A1B985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692640" cy="4351337"/>
              </a:xfrm>
              <a:blipFill>
                <a:blip r:embed="rId2"/>
                <a:stretch>
                  <a:fillRect l="-126" t="-1120" r="-5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42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33AEDD-9BB7-4041-BDCC-7517B9DFCA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1200" y="260648"/>
                <a:ext cx="7620000" cy="6068144"/>
              </a:xfrm>
            </p:spPr>
            <p:txBody>
              <a:bodyPr/>
              <a:lstStyle/>
              <a:p>
                <a:r>
                  <a:rPr lang="pt-BR" dirty="0"/>
                  <a:t>Definir o tipo e espessura do revestimento em função do número N:</a:t>
                </a:r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N = 6x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R = 12,5 cm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7D33AEDD-9BB7-4041-BDCC-7517B9DFCA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260648"/>
                <a:ext cx="7620000" cy="6068144"/>
              </a:xfrm>
              <a:blipFill>
                <a:blip r:embed="rId2"/>
                <a:stretch>
                  <a:fillRect l="-160" t="-8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035E4E7A-8BD1-A1F7-2BB2-F9AEA29E9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231210"/>
            <a:ext cx="7620000" cy="206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1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E5711-E249-4639-BCD1-732B39068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0"/>
            <a:ext cx="8867328" cy="5852120"/>
          </a:xfrm>
        </p:spPr>
        <p:txBody>
          <a:bodyPr/>
          <a:lstStyle/>
          <a:p>
            <a:r>
              <a:rPr lang="pt-BR" dirty="0"/>
              <a:t>Definir a espessura necessária para proteção das camadas em função do CBR e número N: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A9F5F4-D238-4CBC-AC02-BB606FE8B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1180588"/>
            <a:ext cx="5688632" cy="567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1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BFBEC-9844-4E9A-A69A-1641C1FC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flexíveis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88E70-CFCA-4A14-B397-76D328928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060848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São aqueles constituídos por camadas que não trabalham à tração. </a:t>
            </a:r>
          </a:p>
          <a:p>
            <a:pPr algn="just"/>
            <a:r>
              <a:rPr lang="pt-BR" dirty="0"/>
              <a:t>Normalmente são constituídos de revestimento betuminoso delgado sobre camadas puramente granulares. </a:t>
            </a:r>
          </a:p>
          <a:p>
            <a:pPr algn="just"/>
            <a:r>
              <a:rPr lang="pt-BR" dirty="0"/>
              <a:t>A capacidade de suporte é função das características de distribuição de cargas por um sistema de camadas superpostas, onde as de melhor qualidade encontram-se mais próximas da carga aplicada.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864F93-FC6D-4FEA-A3C5-A266CCDF2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931" y="3928866"/>
            <a:ext cx="4393700" cy="292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65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2F10EDC-5D3B-4125-8C91-5D002AF3D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824" y="476673"/>
            <a:ext cx="6046498" cy="619853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CD0461-0693-4FA4-95C5-5962405258A8}"/>
              </a:ext>
            </a:extLst>
          </p:cNvPr>
          <p:cNvSpPr txBox="1"/>
          <p:nvPr/>
        </p:nvSpPr>
        <p:spPr>
          <a:xfrm>
            <a:off x="911424" y="2782670"/>
            <a:ext cx="33776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ISC sub-base = 40 %</a:t>
            </a:r>
          </a:p>
          <a:p>
            <a:r>
              <a:rPr lang="pt-BR" dirty="0"/>
              <a:t>ISC subleito = 6 %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err="1"/>
              <a:t>Hn</a:t>
            </a:r>
            <a:r>
              <a:rPr lang="pt-BR" dirty="0"/>
              <a:t> = 65 cm</a:t>
            </a:r>
          </a:p>
          <a:p>
            <a:r>
              <a:rPr lang="pt-BR" dirty="0"/>
              <a:t>H20 = 30 cm</a:t>
            </a:r>
          </a:p>
        </p:txBody>
      </p:sp>
    </p:spTree>
    <p:extLst>
      <p:ext uri="{BB962C8B-B14F-4D97-AF65-F5344CB8AC3E}">
        <p14:creationId xmlns:p14="http://schemas.microsoft.com/office/powerpoint/2010/main" val="3348993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63D082-F9B7-4F1C-A5A3-2D95418E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476672"/>
            <a:ext cx="10081120" cy="5924128"/>
          </a:xfrm>
        </p:spPr>
        <p:txBody>
          <a:bodyPr/>
          <a:lstStyle/>
          <a:p>
            <a:r>
              <a:rPr lang="pt-BR" dirty="0"/>
              <a:t>Resolver as inequações:</a:t>
            </a:r>
          </a:p>
          <a:p>
            <a:endParaRPr lang="pt-BR" dirty="0"/>
          </a:p>
          <a:p>
            <a:r>
              <a:rPr lang="pt-BR" dirty="0"/>
              <a:t>R KR + B KB ≥ H20</a:t>
            </a:r>
          </a:p>
          <a:p>
            <a:r>
              <a:rPr lang="pt-BR" b="1" dirty="0"/>
              <a:t>Onde H20 é a espessura da camada necessária para proteger a sub-base, que tem um ISC de 40 % .</a:t>
            </a:r>
          </a:p>
          <a:p>
            <a:endParaRPr lang="pt-BR" dirty="0"/>
          </a:p>
          <a:p>
            <a:r>
              <a:rPr lang="pt-BR" dirty="0"/>
              <a:t>12,5 x 2 + B x 1 ≥ 30 cm</a:t>
            </a:r>
          </a:p>
          <a:p>
            <a:r>
              <a:rPr lang="pt-BR" dirty="0"/>
              <a:t>B = 5 cm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Adotar B = 15 cm,</a:t>
            </a:r>
          </a:p>
          <a:p>
            <a:pPr marL="114300" indent="0">
              <a:buNone/>
            </a:pPr>
            <a:r>
              <a:rPr lang="pt-BR" dirty="0"/>
              <a:t>que é o menor valor aceito pelo DNIT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EC12E2-51A1-4CAD-8269-AF8B0EF03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943" y="2420888"/>
            <a:ext cx="5612949" cy="266901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D53D85F-3B84-44DC-A039-DDB3979EA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70" y="5283328"/>
            <a:ext cx="5472608" cy="15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5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C9B9E-4A1F-4A20-96C4-870068DCE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332656"/>
            <a:ext cx="9577064" cy="6068144"/>
          </a:xfrm>
        </p:spPr>
        <p:txBody>
          <a:bodyPr/>
          <a:lstStyle/>
          <a:p>
            <a:r>
              <a:rPr lang="pt-BR" dirty="0"/>
              <a:t>R KR + B KB + h20 KS ≥ </a:t>
            </a:r>
            <a:r>
              <a:rPr lang="pt-BR" dirty="0" err="1"/>
              <a:t>Hn</a:t>
            </a:r>
            <a:endParaRPr lang="pt-BR" dirty="0"/>
          </a:p>
          <a:p>
            <a:endParaRPr lang="pt-BR" b="1" dirty="0"/>
          </a:p>
          <a:p>
            <a:r>
              <a:rPr lang="pt-BR" b="1" dirty="0"/>
              <a:t>Onde </a:t>
            </a:r>
            <a:r>
              <a:rPr lang="pt-BR" b="1" dirty="0" err="1"/>
              <a:t>Hn</a:t>
            </a:r>
            <a:r>
              <a:rPr lang="pt-BR" b="1" dirty="0"/>
              <a:t> é a espessura da camada necessária para proteger o sub leito, que tem um ISC de 6 % .</a:t>
            </a:r>
          </a:p>
          <a:p>
            <a:endParaRPr lang="pt-BR" dirty="0"/>
          </a:p>
          <a:p>
            <a:r>
              <a:rPr lang="pt-BR" dirty="0"/>
              <a:t>12,5 x 2 + 15 x 1 + h20 x 1 ≥ 65 cm</a:t>
            </a:r>
          </a:p>
          <a:p>
            <a:r>
              <a:rPr lang="pt-BR" dirty="0"/>
              <a:t>25 + 15 + h20 ≥ 65 cm</a:t>
            </a:r>
          </a:p>
          <a:p>
            <a:r>
              <a:rPr lang="pt-BR" dirty="0"/>
              <a:t>h20 ≥ 65 – 40 </a:t>
            </a:r>
          </a:p>
          <a:p>
            <a:r>
              <a:rPr lang="pt-BR" dirty="0"/>
              <a:t>h20 ≥ 25 cm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373933D-EF21-4282-B3A4-293B2B13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415" y="3650610"/>
            <a:ext cx="6673585" cy="317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9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34B4BC-CD5A-4C51-9B28-4A2012DA2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76672"/>
            <a:ext cx="7620000" cy="5924128"/>
          </a:xfrm>
        </p:spPr>
        <p:txBody>
          <a:bodyPr/>
          <a:lstStyle/>
          <a:p>
            <a:r>
              <a:rPr lang="pt-BR" dirty="0"/>
              <a:t>Perfil de pavimento flexível dimensionado: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52AB6E-2738-4F7A-99D5-8B645F1E3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556792"/>
            <a:ext cx="779348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882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4A1140-C897-4909-B36C-B4FE36EF4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04664"/>
            <a:ext cx="7620000" cy="5924128"/>
          </a:xfrm>
        </p:spPr>
        <p:txBody>
          <a:bodyPr/>
          <a:lstStyle/>
          <a:p>
            <a:pPr algn="just"/>
            <a:r>
              <a:rPr lang="pt-BR" dirty="0"/>
              <a:t>Para evitar ter que compactar a camada de subleito em 2 etapas, podemos redistribuir o perfil das camadas.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Então: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R KR + B KB + h20 KS ≥ </a:t>
            </a:r>
            <a:r>
              <a:rPr lang="pt-BR" dirty="0" err="1"/>
              <a:t>Hn</a:t>
            </a:r>
            <a:endParaRPr lang="pt-BR" dirty="0"/>
          </a:p>
          <a:p>
            <a:pPr marL="114300" indent="0" algn="just">
              <a:buNone/>
            </a:pPr>
            <a:r>
              <a:rPr lang="pt-BR" dirty="0"/>
              <a:t>12,5 x  2 + B x 1 + 20 x 1 ≥ 65</a:t>
            </a:r>
          </a:p>
          <a:p>
            <a:pPr marL="114300" indent="0" algn="just">
              <a:buNone/>
            </a:pPr>
            <a:r>
              <a:rPr lang="pt-BR" dirty="0"/>
              <a:t>B ≥ ? cm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Onde h20 é a sub-base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1540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C30A8A2-6F2A-4A72-B47C-40AD724D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592" y="1844825"/>
            <a:ext cx="6888252" cy="2606973"/>
          </a:xfrm>
        </p:spPr>
      </p:pic>
    </p:spTree>
    <p:extLst>
      <p:ext uri="{BB962C8B-B14F-4D97-AF65-F5344CB8AC3E}">
        <p14:creationId xmlns:p14="http://schemas.microsoft.com/office/powerpoint/2010/main" val="3051898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AA6EF-A6DE-405F-82A2-7B9FC81F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77EA93-F7DD-4578-9F46-F3B0F6A94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Dimensionar o pavimento em que o N = 10³, sabendo-se que o subleito tem um CBR = 3% e dispondo-se de material para o reforço do subleito, com CBR = 10%. Tem-se um material para sub-base com CBR = 20% e material para base com CBR = 60%.</a:t>
            </a:r>
          </a:p>
        </p:txBody>
      </p:sp>
    </p:spTree>
    <p:extLst>
      <p:ext uri="{BB962C8B-B14F-4D97-AF65-F5344CB8AC3E}">
        <p14:creationId xmlns:p14="http://schemas.microsoft.com/office/powerpoint/2010/main" val="129886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272D5-2AF5-4594-BCAF-DFD27620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620688"/>
            <a:ext cx="9865096" cy="5780112"/>
          </a:xfrm>
        </p:spPr>
        <p:txBody>
          <a:bodyPr/>
          <a:lstStyle/>
          <a:p>
            <a:r>
              <a:rPr lang="pt-BR" dirty="0"/>
              <a:t>Definir a espessura do revestimento com base no valor de N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N = 10 ³ =&gt; Tráfego leve</a:t>
            </a:r>
          </a:p>
          <a:p>
            <a:pPr algn="just"/>
            <a:r>
              <a:rPr lang="pt-BR" dirty="0"/>
              <a:t>Tratamento superficial betuminoso, que não tem espessura considerável para o dimensionamento do revestimento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42CCF6-32C9-4AC4-BBFA-BA82057B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00808"/>
            <a:ext cx="6954425" cy="18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58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C8B7892-B524-4BC8-AFAA-AD40C32C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548680"/>
            <a:ext cx="10369152" cy="5852120"/>
          </a:xfrm>
        </p:spPr>
        <p:txBody>
          <a:bodyPr/>
          <a:lstStyle/>
          <a:p>
            <a:r>
              <a:rPr lang="pt-BR" dirty="0"/>
              <a:t>Definir a espessura necessária para proteção das camadas em função do CBR e número N = 10³.</a:t>
            </a:r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39228DA-3E75-4614-A4EF-789EBE4E174F}"/>
              </a:ext>
            </a:extLst>
          </p:cNvPr>
          <p:cNvSpPr txBox="1"/>
          <p:nvPr/>
        </p:nvSpPr>
        <p:spPr>
          <a:xfrm>
            <a:off x="911424" y="2276872"/>
            <a:ext cx="4968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H20 é a espessura necessária para proteger a sub-base.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 o CBR da sub-base? 20 %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H20 ≥ ? cm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8B2725B-7423-4836-9250-21989CDF5A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7" y="1013420"/>
            <a:ext cx="5520392" cy="54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4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5EDF8B-F1D5-4333-BFE4-AECD8C30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432" y="502940"/>
            <a:ext cx="9649072" cy="5852120"/>
          </a:xfrm>
        </p:spPr>
        <p:txBody>
          <a:bodyPr/>
          <a:lstStyle/>
          <a:p>
            <a:pPr algn="just"/>
            <a:r>
              <a:rPr lang="pt-BR" dirty="0"/>
              <a:t>Tratamento superficial betuminoso, que não tem espessura considerável para o dimensionamento do revestimento, então considera R = 0.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R KR + B KB ≥ H20</a:t>
            </a:r>
          </a:p>
          <a:p>
            <a:pPr algn="just"/>
            <a:r>
              <a:rPr lang="pt-BR" dirty="0"/>
              <a:t>KB = 1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14EC5F0-DC66-456E-A4CD-A16387EED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98" y="1772816"/>
            <a:ext cx="766550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2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6AB11-E14D-453D-A622-512F067BF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flexíveis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6D6D750-B9BD-4C5E-95B5-618D0AE6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30" y="2095535"/>
            <a:ext cx="7833723" cy="43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7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027E2B1-D88A-43A7-90A6-BB869B3BA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548680"/>
            <a:ext cx="9865096" cy="5852120"/>
          </a:xfrm>
        </p:spPr>
        <p:txBody>
          <a:bodyPr/>
          <a:lstStyle/>
          <a:p>
            <a:r>
              <a:rPr lang="pt-BR" dirty="0"/>
              <a:t>Definir a espessura necessária para proteção das camadas em função do CBR e número N = 10³.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4DBE93-3D55-4F05-BF8E-659E135C5F17}"/>
              </a:ext>
            </a:extLst>
          </p:cNvPr>
          <p:cNvSpPr txBox="1"/>
          <p:nvPr/>
        </p:nvSpPr>
        <p:spPr>
          <a:xfrm>
            <a:off x="1199456" y="2564904"/>
            <a:ext cx="4824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 err="1"/>
              <a:t>Hn</a:t>
            </a:r>
            <a:r>
              <a:rPr lang="pt-BR" dirty="0"/>
              <a:t> é a espessura necessária para proteger o reforço do subleito.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 o CBR do reforço do subleito?  10 %</a:t>
            </a:r>
          </a:p>
          <a:p>
            <a:pPr algn="just"/>
            <a:endParaRPr lang="pt-BR" dirty="0"/>
          </a:p>
          <a:p>
            <a:pPr algn="just"/>
            <a:r>
              <a:rPr lang="pt-BR" dirty="0" err="1"/>
              <a:t>Hn</a:t>
            </a:r>
            <a:r>
              <a:rPr lang="pt-BR" dirty="0"/>
              <a:t> = ? cm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B24CAD2-35B4-47F5-9BC7-970A0241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973683"/>
            <a:ext cx="5520392" cy="54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12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326FC2-5F00-4BA6-89AC-D9E8F58A0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620688"/>
            <a:ext cx="9382250" cy="5780112"/>
          </a:xfrm>
        </p:spPr>
        <p:txBody>
          <a:bodyPr/>
          <a:lstStyle/>
          <a:p>
            <a:r>
              <a:rPr lang="pt-BR" dirty="0"/>
              <a:t>R KR + B KB + h20 KS ≥ </a:t>
            </a:r>
            <a:r>
              <a:rPr lang="pt-BR" dirty="0" err="1"/>
              <a:t>Hn</a:t>
            </a:r>
            <a:endParaRPr lang="pt-BR" dirty="0"/>
          </a:p>
          <a:p>
            <a:r>
              <a:rPr lang="pt-BR" dirty="0"/>
              <a:t>0 + 16 x 1 + h20 x 1 ≥ 25 cm</a:t>
            </a:r>
          </a:p>
          <a:p>
            <a:r>
              <a:rPr lang="pt-BR" dirty="0"/>
              <a:t>h20 ≥  ?</a:t>
            </a:r>
          </a:p>
          <a:p>
            <a:endParaRPr lang="pt-BR" dirty="0"/>
          </a:p>
          <a:p>
            <a:r>
              <a:rPr lang="pt-BR" dirty="0"/>
              <a:t>O DNIIT permite uma espessura mínima de 15 cm, nesse caso adotaremos h20 ≥ 15 cm</a:t>
            </a:r>
          </a:p>
          <a:p>
            <a:endParaRPr lang="pt-BR" dirty="0"/>
          </a:p>
          <a:p>
            <a:r>
              <a:rPr lang="pt-BR" dirty="0"/>
              <a:t>Onde h20 é a espessura da sub-base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DB0387-B88D-4E81-B858-1C64CCE3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4041355"/>
            <a:ext cx="5853858" cy="27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7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E3BF541F-FF28-4E79-AB9E-FFADD0CB7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0"/>
            <a:ext cx="7620000" cy="5852120"/>
          </a:xfrm>
        </p:spPr>
        <p:txBody>
          <a:bodyPr/>
          <a:lstStyle/>
          <a:p>
            <a:r>
              <a:rPr lang="pt-BR" dirty="0"/>
              <a:t>R </a:t>
            </a:r>
            <a:r>
              <a:rPr lang="pt-BR" dirty="0" err="1"/>
              <a:t>kR</a:t>
            </a:r>
            <a:r>
              <a:rPr lang="pt-BR" dirty="0"/>
              <a:t> + B </a:t>
            </a:r>
            <a:r>
              <a:rPr lang="pt-BR" dirty="0" err="1"/>
              <a:t>kB</a:t>
            </a:r>
            <a:r>
              <a:rPr lang="pt-BR" dirty="0"/>
              <a:t> + h20 </a:t>
            </a:r>
            <a:r>
              <a:rPr lang="pt-BR" dirty="0" err="1"/>
              <a:t>kS</a:t>
            </a:r>
            <a:r>
              <a:rPr lang="pt-BR" dirty="0"/>
              <a:t> + </a:t>
            </a:r>
            <a:r>
              <a:rPr lang="pt-BR" dirty="0" err="1"/>
              <a:t>hn</a:t>
            </a:r>
            <a:r>
              <a:rPr lang="pt-BR" dirty="0"/>
              <a:t> </a:t>
            </a:r>
            <a:r>
              <a:rPr lang="pt-BR" dirty="0" err="1"/>
              <a:t>KRef</a:t>
            </a:r>
            <a:r>
              <a:rPr lang="pt-BR" dirty="0"/>
              <a:t> ≥ Hm</a:t>
            </a:r>
          </a:p>
          <a:p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459DB1A-9189-4401-A13A-D8AA16E29EA6}"/>
              </a:ext>
            </a:extLst>
          </p:cNvPr>
          <p:cNvSpPr txBox="1"/>
          <p:nvPr/>
        </p:nvSpPr>
        <p:spPr>
          <a:xfrm>
            <a:off x="1949944" y="2459077"/>
            <a:ext cx="37860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Onde Hm é a espessura necessária para proteger o subleito.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Qual o CBR do subleito? 3 %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Hm = ? cm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8DA17B-E87B-43D3-9D16-18B98F0B3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66" y="776287"/>
            <a:ext cx="5562834" cy="553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CA34F-94DC-4F68-BA5E-847E2B08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0"/>
            <a:ext cx="9011344" cy="5852120"/>
          </a:xfrm>
        </p:spPr>
        <p:txBody>
          <a:bodyPr/>
          <a:lstStyle/>
          <a:p>
            <a:r>
              <a:rPr lang="pt-BR" dirty="0"/>
              <a:t>R </a:t>
            </a:r>
            <a:r>
              <a:rPr lang="pt-BR" dirty="0" err="1"/>
              <a:t>kR</a:t>
            </a:r>
            <a:r>
              <a:rPr lang="pt-BR" dirty="0"/>
              <a:t> + B </a:t>
            </a:r>
            <a:r>
              <a:rPr lang="pt-BR" dirty="0" err="1"/>
              <a:t>kB</a:t>
            </a:r>
            <a:r>
              <a:rPr lang="pt-BR" dirty="0"/>
              <a:t> + h20 </a:t>
            </a:r>
            <a:r>
              <a:rPr lang="pt-BR" dirty="0" err="1"/>
              <a:t>kS</a:t>
            </a:r>
            <a:r>
              <a:rPr lang="pt-BR" dirty="0"/>
              <a:t> + </a:t>
            </a:r>
            <a:r>
              <a:rPr lang="pt-BR" dirty="0" err="1"/>
              <a:t>hn</a:t>
            </a:r>
            <a:r>
              <a:rPr lang="pt-BR" dirty="0"/>
              <a:t> </a:t>
            </a:r>
            <a:r>
              <a:rPr lang="pt-BR" dirty="0" err="1"/>
              <a:t>KRef</a:t>
            </a:r>
            <a:r>
              <a:rPr lang="pt-BR" dirty="0"/>
              <a:t> ≥ Hm</a:t>
            </a:r>
          </a:p>
          <a:p>
            <a:r>
              <a:rPr lang="pt-BR" dirty="0"/>
              <a:t>0 + 16 x 1 + 15 x 1 + </a:t>
            </a:r>
            <a:r>
              <a:rPr lang="pt-BR" dirty="0" err="1"/>
              <a:t>hn</a:t>
            </a:r>
            <a:r>
              <a:rPr lang="pt-BR" dirty="0"/>
              <a:t> x 1 ≥  45 cm</a:t>
            </a:r>
          </a:p>
          <a:p>
            <a:r>
              <a:rPr lang="pt-BR" dirty="0" err="1"/>
              <a:t>hn</a:t>
            </a:r>
            <a:r>
              <a:rPr lang="pt-BR" dirty="0"/>
              <a:t> ≥  ?</a:t>
            </a:r>
          </a:p>
          <a:p>
            <a:r>
              <a:rPr lang="pt-BR" dirty="0"/>
              <a:t>Adotaremos 15 cm</a:t>
            </a:r>
          </a:p>
          <a:p>
            <a:endParaRPr lang="pt-BR" dirty="0"/>
          </a:p>
          <a:p>
            <a:r>
              <a:rPr lang="pt-BR" dirty="0" err="1"/>
              <a:t>hn</a:t>
            </a:r>
            <a:r>
              <a:rPr lang="pt-BR" dirty="0"/>
              <a:t> ≥  15 cm, onde </a:t>
            </a:r>
            <a:r>
              <a:rPr lang="pt-BR" dirty="0" err="1"/>
              <a:t>hn</a:t>
            </a:r>
            <a:r>
              <a:rPr lang="pt-BR" dirty="0"/>
              <a:t> é a espessura do reforço do subleito.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CE2E02-5BC6-497B-835B-7A8E2D201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001" y="3429000"/>
            <a:ext cx="7176120" cy="34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9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FB3F4DDF-8E4C-4618-91C5-1DFEDC45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3" y="1268761"/>
            <a:ext cx="688657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A2E56-B106-4E58-B7E7-24C2617D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flexíveis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592E9B-8629-478A-BFEB-7D3B8EA41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380" y="1753450"/>
            <a:ext cx="7341624" cy="47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9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CFABB-E35F-48AF-AEC8-93979240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rígidos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B38704-BBFF-4ECE-8893-AFE42FB17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São constituídos por camadas que trabalham essencialmente à tração. </a:t>
            </a:r>
          </a:p>
          <a:p>
            <a:pPr algn="just"/>
            <a:r>
              <a:rPr lang="pt-BR" dirty="0"/>
              <a:t>Seu dimensionamento é baseado nas propriedades resistentes de placas de concreto de cimento Portland, as quais são apoiadas em uma camada de transição, a sub-base.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95A1AC-3AE8-4693-BEAE-D5C6ADCB9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4000501"/>
            <a:ext cx="78295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7D0DC-69C8-4D28-8CC4-A20DB2BC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rígidos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BC657C5-B7A0-4890-8754-F05397C4A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7832" y="1707840"/>
            <a:ext cx="6480720" cy="4845731"/>
          </a:xfrm>
        </p:spPr>
      </p:pic>
    </p:spTree>
    <p:extLst>
      <p:ext uri="{BB962C8B-B14F-4D97-AF65-F5344CB8AC3E}">
        <p14:creationId xmlns:p14="http://schemas.microsoft.com/office/powerpoint/2010/main" val="387044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0F225D-6E88-4F27-9758-6C18E5A5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Pavimentos </a:t>
            </a:r>
            <a:r>
              <a:rPr lang="pt-BR" dirty="0" err="1"/>
              <a:t>semi-rígidos</a:t>
            </a:r>
            <a:r>
              <a:rPr lang="pt-BR" dirty="0"/>
              <a:t> (</a:t>
            </a:r>
            <a:r>
              <a:rPr lang="pt-BR" dirty="0" err="1"/>
              <a:t>semi-flexíveis</a:t>
            </a:r>
            <a:r>
              <a:rPr lang="pt-BR" dirty="0"/>
              <a:t>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49091-9F3E-4624-A2E1-1BD418923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Situação intermediária entre os pavimentos rígidos e flexíveis.</a:t>
            </a:r>
          </a:p>
          <a:p>
            <a:pPr algn="just"/>
            <a:r>
              <a:rPr lang="pt-BR" dirty="0"/>
              <a:t> É quando a base é composta por misturas solo-cimento, solo-cal, solo-betume dentre outras, que apresentam razoável resistência à tração.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65F422-25EC-4301-B1BD-47A8F180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7" y="3100924"/>
            <a:ext cx="5820693" cy="37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82876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10424</TotalTime>
  <Words>2206</Words>
  <Application>Microsoft Office PowerPoint</Application>
  <PresentationFormat>Widescreen</PresentationFormat>
  <Paragraphs>260</Paragraphs>
  <Slides>54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60" baseType="lpstr">
      <vt:lpstr>Arial</vt:lpstr>
      <vt:lpstr>Calibri</vt:lpstr>
      <vt:lpstr>Cambria Math</vt:lpstr>
      <vt:lpstr>Century Schoolbook</vt:lpstr>
      <vt:lpstr>Wingdings 2</vt:lpstr>
      <vt:lpstr>Exibir</vt:lpstr>
      <vt:lpstr>Faculdade de tecnologia e ciências da Bahia Curso: Engenharia Civil Disciplina: Estradas</vt:lpstr>
      <vt:lpstr>O pavimento rodoviário</vt:lpstr>
      <vt:lpstr>Funções do pavimento</vt:lpstr>
      <vt:lpstr>Pavimentos flexíveis</vt:lpstr>
      <vt:lpstr>Pavimentos flexíveis</vt:lpstr>
      <vt:lpstr>Pavimentos flexíveis</vt:lpstr>
      <vt:lpstr>Pavimentos rígidos </vt:lpstr>
      <vt:lpstr>Pavimentos rígidos</vt:lpstr>
      <vt:lpstr>Pavimentos semi-rígidos (semi-flexíveis) </vt:lpstr>
      <vt:lpstr>Sub-leito </vt:lpstr>
      <vt:lpstr>Apresentação do PowerPoint</vt:lpstr>
      <vt:lpstr>Regularização do sub-leito</vt:lpstr>
      <vt:lpstr>Reforço do sub-leito</vt:lpstr>
      <vt:lpstr>Sub-base</vt:lpstr>
      <vt:lpstr>Base</vt:lpstr>
      <vt:lpstr>Base</vt:lpstr>
      <vt:lpstr>Tipos de bases e sub-bases</vt:lpstr>
      <vt:lpstr>Tipos de bases e sub-bases</vt:lpstr>
      <vt:lpstr>Tipos de bases e sub-bases</vt:lpstr>
      <vt:lpstr>Tipos de bases e sub-bases</vt:lpstr>
      <vt:lpstr>Tipos de bases e sub-bases</vt:lpstr>
      <vt:lpstr>Tipos de bases e sub-bases</vt:lpstr>
      <vt:lpstr>Revestimento</vt:lpstr>
      <vt:lpstr>Revestimento</vt:lpstr>
      <vt:lpstr>Revestimento</vt:lpstr>
      <vt:lpstr>Tipos de Revestimento</vt:lpstr>
      <vt:lpstr>Tipos de Revestimento</vt:lpstr>
      <vt:lpstr>Dimensionamento do Pavimento </vt:lpstr>
      <vt:lpstr>Dimensionamento do Pavimento</vt:lpstr>
      <vt:lpstr>Dimensionamento do pavimento</vt:lpstr>
      <vt:lpstr>Dimensionamento de pavimentos flexíveis: Método do DNIT </vt:lpstr>
      <vt:lpstr>Apresentação do PowerPoint</vt:lpstr>
      <vt:lpstr>Apresentação do PowerPoint</vt:lpstr>
      <vt:lpstr>Dimensionamento de pavimentos flexíveis: Método do DNIT 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Exemplo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232</cp:revision>
  <dcterms:created xsi:type="dcterms:W3CDTF">2020-06-16T08:43:45Z</dcterms:created>
  <dcterms:modified xsi:type="dcterms:W3CDTF">2022-05-18T22:36:18Z</dcterms:modified>
</cp:coreProperties>
</file>