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8" r:id="rId4"/>
    <p:sldId id="294" r:id="rId5"/>
    <p:sldId id="300" r:id="rId6"/>
    <p:sldId id="260" r:id="rId7"/>
    <p:sldId id="273" r:id="rId8"/>
    <p:sldId id="266" r:id="rId9"/>
    <p:sldId id="301" r:id="rId10"/>
    <p:sldId id="302" r:id="rId11"/>
    <p:sldId id="292" r:id="rId12"/>
    <p:sldId id="303" r:id="rId13"/>
    <p:sldId id="264" r:id="rId14"/>
    <p:sldId id="267" r:id="rId15"/>
    <p:sldId id="289" r:id="rId16"/>
    <p:sldId id="290" r:id="rId17"/>
    <p:sldId id="269" r:id="rId18"/>
    <p:sldId id="270" r:id="rId19"/>
    <p:sldId id="275" r:id="rId20"/>
    <p:sldId id="295" r:id="rId21"/>
    <p:sldId id="274" r:id="rId22"/>
    <p:sldId id="276" r:id="rId23"/>
    <p:sldId id="277" r:id="rId24"/>
    <p:sldId id="298" r:id="rId25"/>
    <p:sldId id="282" r:id="rId26"/>
    <p:sldId id="283" r:id="rId27"/>
    <p:sldId id="284" r:id="rId28"/>
    <p:sldId id="285" r:id="rId29"/>
    <p:sldId id="281" r:id="rId30"/>
    <p:sldId id="286" r:id="rId31"/>
    <p:sldId id="296" r:id="rId32"/>
    <p:sldId id="293" r:id="rId33"/>
    <p:sldId id="299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72407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623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68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235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050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6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657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74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00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2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76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D5C9B3C-19F0-4BDD-9262-F77761624C9F}" type="datetimeFigureOut">
              <a:rPr lang="pt-BR" smtClean="0"/>
              <a:t>13/04/2022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35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31704" y="-1109191"/>
            <a:ext cx="7632848" cy="2593975"/>
          </a:xfrm>
        </p:spPr>
        <p:txBody>
          <a:bodyPr/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Estradas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3472" y="2996952"/>
            <a:ext cx="9505056" cy="2880320"/>
          </a:xfrm>
        </p:spPr>
        <p:txBody>
          <a:bodyPr>
            <a:noAutofit/>
          </a:bodyPr>
          <a:lstStyle/>
          <a:p>
            <a:pPr algn="ctr"/>
            <a:r>
              <a:rPr lang="pt-BR" sz="4500" dirty="0">
                <a:solidFill>
                  <a:schemeClr val="tx2"/>
                </a:solidFill>
              </a:rPr>
              <a:t>  SUPERELEVAÇÃO E SUPERLARGURA</a:t>
            </a:r>
          </a:p>
          <a:p>
            <a:r>
              <a:rPr lang="pt-BR" sz="2400" dirty="0">
                <a:solidFill>
                  <a:schemeClr val="tx2"/>
                </a:solidFill>
              </a:rPr>
              <a:t>			</a:t>
            </a:r>
          </a:p>
          <a:p>
            <a:endParaRPr lang="pt-BR" sz="24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			Professora: Juliane Souza</a:t>
            </a:r>
          </a:p>
          <a:p>
            <a:endParaRPr lang="pt-BR" sz="2400" dirty="0"/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293440"/>
            <a:ext cx="2520280" cy="1263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0955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40AB8-4338-4FA6-9A0D-DCF84451A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9D7118-582F-4535-88C8-CD30AAC06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Definida a superelevação máxima a ser observada nas concordâncias horizontais para determinada condição ou classe de projeto de uma rodovia, fica também definido o menor raio de curva que pode ser utilizado, de forma a não haver necessidade de empregar superelevações maiores que a máxima fixada.</a:t>
            </a:r>
          </a:p>
        </p:txBody>
      </p:sp>
    </p:spTree>
    <p:extLst>
      <p:ext uri="{BB962C8B-B14F-4D97-AF65-F5344CB8AC3E}">
        <p14:creationId xmlns:p14="http://schemas.microsoft.com/office/powerpoint/2010/main" val="2313524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Para o cálculo do raio mínimo: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 err="1"/>
              <a:t>R</a:t>
            </a:r>
            <a:r>
              <a:rPr lang="pt-BR" sz="1400" dirty="0" err="1"/>
              <a:t>min</a:t>
            </a:r>
            <a:r>
              <a:rPr lang="pt-BR" dirty="0"/>
              <a:t> = raio mínimo da curva circular (m); </a:t>
            </a:r>
          </a:p>
          <a:p>
            <a:pPr algn="just"/>
            <a:r>
              <a:rPr lang="pt-BR" dirty="0"/>
              <a:t>V = velocidade de projeto ou velocidade diretriz (km/h); </a:t>
            </a:r>
          </a:p>
          <a:p>
            <a:pPr algn="just"/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dirty="0"/>
              <a:t> = superelevação máxima (m/m) (tabelada); </a:t>
            </a:r>
          </a:p>
          <a:p>
            <a:pPr algn="just"/>
            <a:r>
              <a:rPr lang="pt-BR" dirty="0" err="1"/>
              <a:t>f</a:t>
            </a:r>
            <a:r>
              <a:rPr lang="pt-BR" sz="1400" dirty="0" err="1"/>
              <a:t>max</a:t>
            </a:r>
            <a:r>
              <a:rPr lang="pt-BR" dirty="0"/>
              <a:t> = coeficiente de atrito transversal máximo pneu/pavimento.</a:t>
            </a:r>
          </a:p>
          <a:p>
            <a:pPr algn="just"/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401" y="2852937"/>
            <a:ext cx="2757575" cy="76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2028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F88756-FFCB-485D-A04F-89D0F3E4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2803A8-00BD-4191-8D68-373BF316B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superelevação máxima estabelecida para o projeto de uma rodovia somente deve ser utilizada nas concordâncias projetadas com o raio mínimo, que é uma condição extrema do projeto, a ser evitada sempre que possível e razoável.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Quando se empregam raios de curva maiores que o mínimo, as forças centrífugas envolvidas diminuem à medida que aumenta o raio da curva, reduzindo, consequentemente, as intensidades das forças de atrito e/ou das forças devidas à superelevação, necessárias para equilibrar os efeitos das forças centrífugas.</a:t>
            </a:r>
          </a:p>
        </p:txBody>
      </p:sp>
    </p:spTree>
    <p:extLst>
      <p:ext uri="{BB962C8B-B14F-4D97-AF65-F5344CB8AC3E}">
        <p14:creationId xmlns:p14="http://schemas.microsoft.com/office/powerpoint/2010/main" val="876989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Fórmula da superelevação da AASHTO que é adotada pelo DNIT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marL="114300" indent="0" algn="just">
              <a:buNone/>
            </a:pPr>
            <a:r>
              <a:rPr lang="pt-BR" dirty="0"/>
              <a:t>e = superelevação (%) </a:t>
            </a:r>
          </a:p>
          <a:p>
            <a:pPr algn="just"/>
            <a:r>
              <a:rPr lang="pt-BR" dirty="0"/>
              <a:t>R = raio da curva circular (m); </a:t>
            </a:r>
          </a:p>
          <a:p>
            <a:pPr algn="just"/>
            <a:r>
              <a:rPr lang="pt-BR" dirty="0" err="1"/>
              <a:t>R</a:t>
            </a:r>
            <a:r>
              <a:rPr lang="pt-BR" sz="1400" dirty="0" err="1"/>
              <a:t>min</a:t>
            </a:r>
            <a:r>
              <a:rPr lang="pt-BR" dirty="0"/>
              <a:t> = raio mínimo da curva circular (m); </a:t>
            </a:r>
          </a:p>
          <a:p>
            <a:pPr algn="just"/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dirty="0"/>
              <a:t> = superelevação máxima (m/m).</a:t>
            </a:r>
          </a:p>
          <a:p>
            <a:pPr algn="just"/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333" y="2636912"/>
            <a:ext cx="2852188" cy="10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3817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Valores dos raios acima dos quais a superelevação é dispensada</a:t>
            </a:r>
          </a:p>
          <a:p>
            <a:pPr lvl="1" algn="just"/>
            <a:r>
              <a:rPr lang="pt-BR" sz="1800" dirty="0"/>
              <a:t>Valores de raios de curva acima dos quais sugere-se considerar as curvas como se fossem tangentes no dimensionamento das seções transversais:</a:t>
            </a:r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marL="274320" lvl="1" indent="0" algn="ctr">
              <a:buNone/>
            </a:pPr>
            <a:endParaRPr lang="pt-BR" sz="1800" dirty="0"/>
          </a:p>
          <a:p>
            <a:pPr marL="274320" lvl="1" indent="0" algn="ctr">
              <a:buNone/>
            </a:pPr>
            <a:r>
              <a:rPr lang="pt-BR" sz="1800" dirty="0"/>
              <a:t>A superelevação mínima admissível, mesmo quando as forças centrífugas envolvidas não a demandem, deverá ter valor igual ao do abaulamento, para fins de assegurar a devida drenagem superficial. </a:t>
            </a:r>
          </a:p>
          <a:p>
            <a:pPr algn="just"/>
            <a:endParaRPr lang="pt-B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936" y="3478280"/>
            <a:ext cx="8028127" cy="1052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7204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87488" y="1691640"/>
            <a:ext cx="9001000" cy="4800600"/>
          </a:xfrm>
        </p:spPr>
        <p:txBody>
          <a:bodyPr>
            <a:normAutofit/>
          </a:bodyPr>
          <a:lstStyle/>
          <a:p>
            <a:r>
              <a:rPr lang="pt-BR" dirty="0"/>
              <a:t>Calcular o raio mínimo de uma curva, dados </a:t>
            </a:r>
            <a:r>
              <a:rPr lang="pt-BR" i="1" dirty="0"/>
              <a:t>V </a:t>
            </a:r>
            <a:r>
              <a:rPr lang="pt-BR" dirty="0"/>
              <a:t>= 80 km/h e </a:t>
            </a:r>
            <a:r>
              <a:rPr lang="pt-BR" i="1" dirty="0" err="1"/>
              <a:t>e</a:t>
            </a:r>
            <a:r>
              <a:rPr lang="pt-BR" sz="1400" dirty="0" err="1"/>
              <a:t>máx</a:t>
            </a:r>
            <a:r>
              <a:rPr lang="pt-BR" sz="1400" dirty="0"/>
              <a:t> </a:t>
            </a:r>
            <a:r>
              <a:rPr lang="pt-BR" dirty="0"/>
              <a:t>= 10%. </a:t>
            </a:r>
          </a:p>
          <a:p>
            <a:endParaRPr lang="pt-BR" dirty="0"/>
          </a:p>
          <a:p>
            <a:endParaRPr lang="pt-BR" dirty="0"/>
          </a:p>
          <a:p>
            <a:pPr marL="114300" indent="0" algn="ctr">
              <a:buNone/>
            </a:pPr>
            <a:endParaRPr lang="pt-BR" i="1" dirty="0">
              <a:latin typeface="Cambria Math" panose="02040503050406030204" pitchFamily="18" charset="0"/>
            </a:endParaRPr>
          </a:p>
          <a:p>
            <a:pPr marL="114300" indent="0" algn="ctr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 err="1"/>
              <a:t>R</a:t>
            </a:r>
            <a:r>
              <a:rPr lang="pt-BR" sz="1400" dirty="0" err="1"/>
              <a:t>min</a:t>
            </a:r>
            <a:r>
              <a:rPr lang="pt-BR" dirty="0"/>
              <a:t> = raio mínimo da curva circular (m); </a:t>
            </a:r>
          </a:p>
          <a:p>
            <a:pPr algn="just"/>
            <a:r>
              <a:rPr lang="pt-BR" dirty="0"/>
              <a:t>V = velocidade de projeto ou velocidade diretriz (km/h); </a:t>
            </a:r>
          </a:p>
          <a:p>
            <a:pPr algn="just"/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dirty="0"/>
              <a:t> = superelevação máxima (m/m) (tabelada); </a:t>
            </a:r>
          </a:p>
          <a:p>
            <a:pPr algn="just"/>
            <a:r>
              <a:rPr lang="pt-BR" dirty="0" err="1"/>
              <a:t>f</a:t>
            </a:r>
            <a:r>
              <a:rPr lang="pt-BR" sz="1400" dirty="0" err="1"/>
              <a:t>max</a:t>
            </a:r>
            <a:r>
              <a:rPr lang="pt-BR" dirty="0"/>
              <a:t> = coeficiente de atrito transversal máximo pneu/pavimento.</a:t>
            </a:r>
          </a:p>
          <a:p>
            <a:pPr marL="114300" indent="0" algn="ctr">
              <a:buNone/>
            </a:pP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200" y="2420888"/>
            <a:ext cx="2757575" cy="76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63028771-1BE4-496D-85C9-25B3FBEC5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881" y="347494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818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370632" cy="4351337"/>
          </a:xfrm>
        </p:spPr>
        <p:txBody>
          <a:bodyPr/>
          <a:lstStyle/>
          <a:p>
            <a:pPr algn="just"/>
            <a:r>
              <a:rPr lang="pt-BR" dirty="0"/>
              <a:t>Uma estrada foi projetada com velocidade diretriz de 90 km/h. Sabendo que umas das suas curvas possui </a:t>
            </a:r>
            <a:r>
              <a:rPr lang="pt-BR" i="1" dirty="0"/>
              <a:t>R </a:t>
            </a:r>
            <a:r>
              <a:rPr lang="pt-BR" dirty="0"/>
              <a:t>= 300 m, verifique o valor do raio da curva quanto à estabilidade (ou seja, verificar se </a:t>
            </a:r>
            <a:r>
              <a:rPr lang="pt-BR" i="1" dirty="0"/>
              <a:t>R </a:t>
            </a:r>
            <a:r>
              <a:rPr lang="pt-BR" dirty="0"/>
              <a:t>≥ </a:t>
            </a:r>
            <a:r>
              <a:rPr lang="pt-BR" i="1" dirty="0" err="1"/>
              <a:t>Rmín</a:t>
            </a:r>
            <a:r>
              <a:rPr lang="pt-BR" dirty="0"/>
              <a:t>).  O projeto é de classe I em região plana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480" y="5610547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DB502AC-3A37-4D3D-AF7A-4F90AF688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566" y="3140968"/>
            <a:ext cx="2757575" cy="104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564D500-D62D-42F6-9087-D64743C8D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808" y="2766040"/>
            <a:ext cx="5630917" cy="2762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7318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11134" y="1828800"/>
            <a:ext cx="9393378" cy="502920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Numa rodovia de classe I, temos: </a:t>
            </a:r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sz="1400" dirty="0"/>
              <a:t> </a:t>
            </a:r>
            <a:r>
              <a:rPr lang="pt-BR" dirty="0"/>
              <a:t>= 8 %, V = 100 km/h. Se uma curva nesta rodovia tem raio de 450 m, calcular a superelevação a ser adotada.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ctr">
              <a:buNone/>
            </a:pPr>
            <a:endParaRPr lang="pt-BR" b="0" i="1" dirty="0">
              <a:latin typeface="Cambria Math"/>
            </a:endParaRPr>
          </a:p>
          <a:p>
            <a:pPr marL="114300" indent="0" algn="ctr">
              <a:buNone/>
            </a:pPr>
            <a:endParaRPr lang="pt-BR" i="1" dirty="0">
              <a:latin typeface="Cambria Math"/>
            </a:endParaRPr>
          </a:p>
          <a:p>
            <a:pPr marL="114300" indent="0" algn="ctr">
              <a:buNone/>
            </a:pPr>
            <a:endParaRPr lang="pt-BR" b="0" i="1" dirty="0">
              <a:latin typeface="Cambria Math"/>
            </a:endParaRP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3949289"/>
            <a:ext cx="2852188" cy="10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213" y="4007971"/>
            <a:ext cx="2757575" cy="76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324" y="2682502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8588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Numa rodovia de classe I, temos: </a:t>
            </a:r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sz="1400" dirty="0"/>
              <a:t> </a:t>
            </a:r>
            <a:r>
              <a:rPr lang="pt-BR" dirty="0"/>
              <a:t>= 6 %, V = 80 km/h. Se uma curva nesta rodovia tem raio de 400 m, calcular a superelevação. (P/ casa)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696" y="3140968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956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35561" y="2492896"/>
            <a:ext cx="7659687" cy="1168400"/>
          </a:xfrm>
        </p:spPr>
        <p:txBody>
          <a:bodyPr/>
          <a:lstStyle/>
          <a:p>
            <a:pPr algn="ctr"/>
            <a:r>
              <a:rPr lang="pt-BR" dirty="0" err="1"/>
              <a:t>Superlargura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019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5203694" cy="4351337"/>
          </a:xfrm>
        </p:spPr>
        <p:txBody>
          <a:bodyPr/>
          <a:lstStyle/>
          <a:p>
            <a:pPr algn="just"/>
            <a:r>
              <a:rPr lang="pt-BR" dirty="0"/>
              <a:t>A superelevação é a inclinação transversal da pista nas curvas, que tem como objetivo combater a força centrífuga desenvolvida nos veículos e dificultar a derrapagem dos mesmos.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566" y="682570"/>
            <a:ext cx="5726434" cy="553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0853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6B5DB9-9924-4361-86E3-CD00007FF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EDE093-7ABC-4C2D-B3C2-2E5052ABE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2276872"/>
            <a:ext cx="6202280" cy="4351337"/>
          </a:xfrm>
        </p:spPr>
        <p:txBody>
          <a:bodyPr/>
          <a:lstStyle/>
          <a:p>
            <a:pPr algn="just"/>
            <a:r>
              <a:rPr lang="pt-BR" dirty="0"/>
              <a:t>É a largura adicional que se dá às plataformas nos trechos curvos a fim de melhorar as condições de segurança.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6E4D81E-0027-427B-8163-9188DCA08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184" y="1043015"/>
            <a:ext cx="4439816" cy="5585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5E3BAF7A-2F52-49A4-88BE-FAFE96182A7E}"/>
              </a:ext>
            </a:extLst>
          </p:cNvPr>
          <p:cNvSpPr txBox="1"/>
          <p:nvPr/>
        </p:nvSpPr>
        <p:spPr>
          <a:xfrm>
            <a:off x="1470933" y="3990875"/>
            <a:ext cx="61053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Objetivo: Permitir melhor acomodação do veículo dentro da faixa de tráfego de um veículo que se desloca ao longo de uma curva horizontal.</a:t>
            </a:r>
          </a:p>
        </p:txBody>
      </p:sp>
    </p:spTree>
    <p:extLst>
      <p:ext uri="{BB962C8B-B14F-4D97-AF65-F5344CB8AC3E}">
        <p14:creationId xmlns:p14="http://schemas.microsoft.com/office/powerpoint/2010/main" val="10442485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Geralmente o alargamento da pista em certas curvas é necessário porque: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352676"/>
            <a:ext cx="3581400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524000" y="2573307"/>
            <a:ext cx="48070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Quando o veículo percorre uma curva circular e o ângulo de ataque de suas rodas diretrizes é constante, a trajetória de cada ponto do veículo é circular. O anel circular formado pela trajetória de seus pontos externos é mais largo que o gabarito transversal do veículo em linha reta.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Isso é agravado pelo balanço dianteiro do veículo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796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Dessa forma, nas curvas, as faixas de trânsito deverão ser mais largas para inscrever (ou conter) o veículo adequadamente no seu interior.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487487" y="2780928"/>
            <a:ext cx="41764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Para compensar o aumento de largura necessária para inscrever o veículo na faixa de trânsito nas curvas; então, é acrescentado, nas curvas, um valor S (</a:t>
            </a:r>
            <a:r>
              <a:rPr lang="pt-BR" dirty="0" err="1"/>
              <a:t>superlargura</a:t>
            </a:r>
            <a:r>
              <a:rPr lang="pt-BR" dirty="0"/>
              <a:t>) à largura padrão das pistas.</a:t>
            </a:r>
          </a:p>
          <a:p>
            <a:pPr algn="just"/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682" y="2926203"/>
            <a:ext cx="4239831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895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Elementos geométricos considerados na trajetória de um veículo numa curva</a:t>
            </a:r>
          </a:p>
          <a:p>
            <a:pPr algn="just"/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630" y="2206015"/>
            <a:ext cx="4911724" cy="436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6312024" y="2132857"/>
            <a:ext cx="36724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L = largura física do veículo; </a:t>
            </a:r>
          </a:p>
          <a:p>
            <a:pPr algn="just"/>
            <a:r>
              <a:rPr lang="pt-BR" dirty="0"/>
              <a:t>∆L = acréscimo de largura devido à diferença na trajetória das rodas dianteiras e traseiras; </a:t>
            </a:r>
          </a:p>
          <a:p>
            <a:pPr algn="just"/>
            <a:r>
              <a:rPr lang="pt-BR" dirty="0"/>
              <a:t>GL = folga lateral do veículo em movimento; </a:t>
            </a:r>
          </a:p>
          <a:p>
            <a:pPr algn="just"/>
            <a:r>
              <a:rPr lang="pt-BR" dirty="0"/>
              <a:t>GC = gabarito estático (ou largura estática) do veículo em curva; </a:t>
            </a:r>
          </a:p>
          <a:p>
            <a:pPr algn="just"/>
            <a:r>
              <a:rPr lang="pt-BR" dirty="0"/>
              <a:t>GF = acréscimo de largura devido ao balanço dianteiro do veículo em curva; </a:t>
            </a:r>
          </a:p>
          <a:p>
            <a:pPr algn="just"/>
            <a:r>
              <a:rPr lang="pt-BR" dirty="0"/>
              <a:t>E = distância entre eixos; </a:t>
            </a:r>
          </a:p>
          <a:p>
            <a:pPr algn="just"/>
            <a:r>
              <a:rPr lang="pt-BR" dirty="0"/>
              <a:t>F = balanço dianteiro do veículo; </a:t>
            </a:r>
          </a:p>
          <a:p>
            <a:pPr algn="just"/>
            <a:r>
              <a:rPr lang="pt-BR" dirty="0"/>
              <a:t>R = raio da curva circular. </a:t>
            </a:r>
          </a:p>
        </p:txBody>
      </p:sp>
    </p:spTree>
    <p:extLst>
      <p:ext uri="{BB962C8B-B14F-4D97-AF65-F5344CB8AC3E}">
        <p14:creationId xmlns:p14="http://schemas.microsoft.com/office/powerpoint/2010/main" val="1936429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C605C-DEA2-4765-AE47-D7F9081C5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988C39-1255-4751-8E8E-3FC075867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2140903"/>
            <a:ext cx="9298624" cy="4351337"/>
          </a:xfrm>
        </p:spPr>
        <p:txBody>
          <a:bodyPr/>
          <a:lstStyle/>
          <a:p>
            <a:pPr algn="just"/>
            <a:r>
              <a:rPr lang="pt-BR" dirty="0"/>
              <a:t>As </a:t>
            </a:r>
            <a:r>
              <a:rPr lang="pt-BR" dirty="0" err="1"/>
              <a:t>superlarguras</a:t>
            </a:r>
            <a:r>
              <a:rPr lang="pt-BR" dirty="0"/>
              <a:t> são calculadas considerando sempre veículos de maior porte, não tendo sentido o cálculo para veículos tipo VP, pois mesmo uma rodovia projetada para este tipo de veículo de projeto deverá permitir a passagem ocasional de um veículo de maior porte.</a:t>
            </a:r>
          </a:p>
        </p:txBody>
      </p:sp>
    </p:spTree>
    <p:extLst>
      <p:ext uri="{BB962C8B-B14F-4D97-AF65-F5344CB8AC3E}">
        <p14:creationId xmlns:p14="http://schemas.microsoft.com/office/powerpoint/2010/main" val="6944921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 </a:t>
            </a:r>
            <a:r>
              <a:rPr lang="pt-BR" dirty="0" err="1"/>
              <a:t>superlargura</a:t>
            </a:r>
            <a:r>
              <a:rPr lang="pt-BR" dirty="0"/>
              <a:t> é calculada pela seguinte fórmula:</a:t>
            </a:r>
          </a:p>
          <a:p>
            <a:endParaRPr lang="pt-BR" dirty="0"/>
          </a:p>
          <a:p>
            <a:endParaRPr lang="pt-BR" dirty="0"/>
          </a:p>
          <a:p>
            <a:pPr marL="114300" indent="0" algn="ctr">
              <a:buNone/>
            </a:pPr>
            <a:r>
              <a:rPr lang="pt-BR" dirty="0"/>
              <a:t>S = L</a:t>
            </a:r>
            <a:r>
              <a:rPr lang="pt-BR" sz="1400" dirty="0"/>
              <a:t>T</a:t>
            </a:r>
            <a:r>
              <a:rPr lang="pt-BR" dirty="0"/>
              <a:t> – L</a:t>
            </a:r>
            <a:r>
              <a:rPr lang="pt-BR" sz="1400" dirty="0"/>
              <a:t>B</a:t>
            </a:r>
          </a:p>
          <a:p>
            <a:pPr marL="114300" indent="0" algn="ctr">
              <a:buNone/>
            </a:pPr>
            <a:endParaRPr lang="pt-BR" sz="1400" dirty="0"/>
          </a:p>
          <a:p>
            <a:pPr marL="114300" indent="0" algn="ctr">
              <a:buNone/>
            </a:pPr>
            <a:endParaRPr lang="pt-BR" sz="1400" dirty="0"/>
          </a:p>
          <a:p>
            <a:pPr marL="114300" indent="0">
              <a:buNone/>
            </a:pPr>
            <a:r>
              <a:rPr lang="pt-BR" dirty="0"/>
              <a:t>Onde:</a:t>
            </a:r>
          </a:p>
          <a:p>
            <a:pPr marL="114300" indent="0">
              <a:buNone/>
            </a:pPr>
            <a:r>
              <a:rPr lang="pt-BR" dirty="0"/>
              <a:t>S = </a:t>
            </a:r>
            <a:r>
              <a:rPr lang="pt-BR" dirty="0" err="1"/>
              <a:t>superlargura</a:t>
            </a:r>
            <a:r>
              <a:rPr lang="pt-BR" dirty="0"/>
              <a:t>; </a:t>
            </a:r>
          </a:p>
          <a:p>
            <a:pPr marL="114300" indent="0">
              <a:buNone/>
            </a:pPr>
            <a:r>
              <a:rPr lang="pt-BR" dirty="0"/>
              <a:t>L</a:t>
            </a:r>
            <a:r>
              <a:rPr lang="pt-BR" sz="1400" dirty="0"/>
              <a:t>T</a:t>
            </a:r>
            <a:r>
              <a:rPr lang="pt-BR" dirty="0"/>
              <a:t> = largura total da pista; </a:t>
            </a:r>
          </a:p>
          <a:p>
            <a:pPr marL="114300" indent="0">
              <a:buNone/>
            </a:pPr>
            <a:r>
              <a:rPr lang="pt-BR" dirty="0"/>
              <a:t>L</a:t>
            </a:r>
            <a:r>
              <a:rPr lang="pt-BR" sz="1400" dirty="0"/>
              <a:t>B</a:t>
            </a:r>
            <a:r>
              <a:rPr lang="pt-BR" dirty="0"/>
              <a:t> = largura básica da pista em tangente.</a:t>
            </a:r>
          </a:p>
        </p:txBody>
      </p:sp>
    </p:spTree>
    <p:extLst>
      <p:ext uri="{BB962C8B-B14F-4D97-AF65-F5344CB8AC3E}">
        <p14:creationId xmlns:p14="http://schemas.microsoft.com/office/powerpoint/2010/main" val="28706882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26616" cy="435133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/>
              <a:t>Folga dinâmica para os veículos na pista (espaço de segurança)</a:t>
            </a:r>
          </a:p>
          <a:p>
            <a:pPr algn="just"/>
            <a:r>
              <a:rPr lang="pt-BR" dirty="0"/>
              <a:t>Para compensar as dificuldades naturais de manobra em curva e as diferenças entre as características de operação dos motoristas, considera-se para a pista (independentemente do número de faixas de trânsito) um acréscimo de largura adicional (FD), denominado de folga dinâmica, dada pela fórmula atribuída a VOSHEL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F</a:t>
            </a:r>
            <a:r>
              <a:rPr lang="pt-BR" sz="1400" dirty="0"/>
              <a:t>D</a:t>
            </a:r>
            <a:r>
              <a:rPr lang="pt-BR" dirty="0"/>
              <a:t> = folga dinâmica, que é determinada de forma experimental e empírica; </a:t>
            </a:r>
          </a:p>
          <a:p>
            <a:pPr algn="just"/>
            <a:r>
              <a:rPr lang="pt-BR" dirty="0"/>
              <a:t>V = velocidade de projeto (km/h); </a:t>
            </a:r>
          </a:p>
          <a:p>
            <a:pPr algn="just"/>
            <a:r>
              <a:rPr lang="pt-BR" dirty="0"/>
              <a:t>R = raio da curva circular (m).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3314674"/>
            <a:ext cx="2140129" cy="137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7162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9871" y="1844824"/>
            <a:ext cx="7620000" cy="51845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 fórmula geral para o cálculo da </a:t>
            </a:r>
            <a:r>
              <a:rPr lang="pt-BR" dirty="0" err="1"/>
              <a:t>superlargura</a:t>
            </a:r>
            <a:r>
              <a:rPr lang="pt-BR" dirty="0"/>
              <a:t> é dada pela equação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S = </a:t>
            </a:r>
            <a:r>
              <a:rPr lang="pt-BR" dirty="0" err="1"/>
              <a:t>superlargura</a:t>
            </a:r>
            <a:r>
              <a:rPr lang="pt-BR" dirty="0"/>
              <a:t> (m); </a:t>
            </a:r>
          </a:p>
          <a:p>
            <a:pPr algn="just"/>
            <a:r>
              <a:rPr lang="pt-BR" dirty="0"/>
              <a:t>L = largura física do veículo (m); </a:t>
            </a:r>
          </a:p>
          <a:p>
            <a:pPr algn="just"/>
            <a:r>
              <a:rPr lang="pt-BR" dirty="0"/>
              <a:t>L</a:t>
            </a:r>
            <a:r>
              <a:rPr lang="pt-BR" sz="1400" dirty="0"/>
              <a:t>B</a:t>
            </a:r>
            <a:r>
              <a:rPr lang="pt-BR" dirty="0"/>
              <a:t> = largura básica da pista em tangente (m); </a:t>
            </a:r>
          </a:p>
          <a:p>
            <a:pPr algn="just"/>
            <a:r>
              <a:rPr lang="pt-BR" dirty="0"/>
              <a:t>G</a:t>
            </a:r>
            <a:r>
              <a:rPr lang="pt-BR" sz="1400" dirty="0"/>
              <a:t>L</a:t>
            </a:r>
            <a:r>
              <a:rPr lang="pt-BR" dirty="0"/>
              <a:t> = folga lateral do veículo em movimento (m); </a:t>
            </a:r>
          </a:p>
          <a:p>
            <a:pPr algn="just"/>
            <a:r>
              <a:rPr lang="pt-BR" dirty="0"/>
              <a:t>E = distância entre eixos (m); </a:t>
            </a:r>
          </a:p>
          <a:p>
            <a:pPr algn="just"/>
            <a:r>
              <a:rPr lang="pt-BR" dirty="0"/>
              <a:t>F = balanço dianteiro do veículo (m); </a:t>
            </a:r>
          </a:p>
          <a:p>
            <a:pPr algn="just"/>
            <a:r>
              <a:rPr lang="pt-BR" dirty="0"/>
              <a:t>R = raio da curva circular (m); </a:t>
            </a:r>
          </a:p>
          <a:p>
            <a:pPr algn="just"/>
            <a:r>
              <a:rPr lang="pt-BR" dirty="0"/>
              <a:t>V = velocidade de projeto (km/h).</a:t>
            </a:r>
          </a:p>
          <a:p>
            <a:pPr algn="just"/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8377" y="2251218"/>
            <a:ext cx="6388958" cy="971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7A3AE877-7B5B-4CA7-91A7-487C441B93CB}"/>
              </a:ext>
            </a:extLst>
          </p:cNvPr>
          <p:cNvSpPr/>
          <p:nvPr/>
        </p:nvSpPr>
        <p:spPr>
          <a:xfrm>
            <a:off x="3359696" y="2251218"/>
            <a:ext cx="5184576" cy="8897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016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44824"/>
            <a:ext cx="5266176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Importante: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G</a:t>
            </a:r>
            <a:r>
              <a:rPr lang="pt-BR" sz="1400" dirty="0"/>
              <a:t>L</a:t>
            </a:r>
            <a:r>
              <a:rPr lang="pt-BR" dirty="0"/>
              <a:t> é tabelado com base em LB (largura básica da pista em tangente)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72" y="4221088"/>
            <a:ext cx="5562061" cy="1196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386" y="1556792"/>
            <a:ext cx="4968131" cy="441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5344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Superlargura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74414" y="2140903"/>
            <a:ext cx="9358090" cy="4351337"/>
          </a:xfrm>
        </p:spPr>
        <p:txBody>
          <a:bodyPr/>
          <a:lstStyle/>
          <a:p>
            <a:pPr algn="just"/>
            <a:r>
              <a:rPr lang="pt-BR" dirty="0"/>
              <a:t>O valor da </a:t>
            </a:r>
            <a:r>
              <a:rPr lang="pt-BR" dirty="0" err="1"/>
              <a:t>superlargura</a:t>
            </a:r>
            <a:r>
              <a:rPr lang="pt-BR" dirty="0"/>
              <a:t> calculado  é aproximado para múltiplos de 0,20 m; </a:t>
            </a:r>
          </a:p>
          <a:p>
            <a:pPr lvl="1" algn="just"/>
            <a:r>
              <a:rPr lang="pt-BR" dirty="0"/>
              <a:t>Exemplo: 0,78 m =&gt; Adota de 0,80 m</a:t>
            </a:r>
          </a:p>
          <a:p>
            <a:pPr algn="just"/>
            <a:r>
              <a:rPr lang="pt-BR" dirty="0"/>
              <a:t>A favor da segurança o valor é aproximado para um valor acima do calculado;</a:t>
            </a:r>
          </a:p>
          <a:p>
            <a:pPr algn="just"/>
            <a:r>
              <a:rPr lang="pt-BR" dirty="0"/>
              <a:t>São adotados valores a partir de 0,40 m, </a:t>
            </a:r>
            <a:r>
              <a:rPr lang="pt-BR" dirty="0" err="1"/>
              <a:t>superlarguras</a:t>
            </a:r>
            <a:r>
              <a:rPr lang="pt-BR" dirty="0"/>
              <a:t> menores que esse valor não resultariam em efeitos práticos relevantes, podendo ser desconsideradas.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5433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57" y="1988840"/>
            <a:ext cx="7782939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1610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480" y="1726494"/>
            <a:ext cx="9289032" cy="516064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dirty="0"/>
              <a:t>Calcular a </a:t>
            </a:r>
            <a:r>
              <a:rPr lang="pt-BR" dirty="0" err="1"/>
              <a:t>superlargura</a:t>
            </a:r>
            <a:r>
              <a:rPr lang="pt-BR" dirty="0"/>
              <a:t> a ser acrescentada no trecho curvo de uma pista sendo dados os seguintes elementos de projeto:</a:t>
            </a:r>
          </a:p>
          <a:p>
            <a:pPr algn="just"/>
            <a:r>
              <a:rPr lang="pt-BR" dirty="0"/>
              <a:t>a) Raio da curva no trecho circular: R = 250 m; </a:t>
            </a:r>
          </a:p>
          <a:p>
            <a:pPr algn="just"/>
            <a:r>
              <a:rPr lang="pt-BR" dirty="0"/>
              <a:t>b) Velocidade de projeto: V = 80 km/h; </a:t>
            </a:r>
          </a:p>
          <a:p>
            <a:pPr algn="just"/>
            <a:r>
              <a:rPr lang="pt-BR" dirty="0"/>
              <a:t>c) Para a pista de referência de projeto, tem-se que a largura das faixas de tráfego na tangente é 3,50 m =&gt; Largura básica da pista em tangente é LB = 7,00 m; </a:t>
            </a:r>
          </a:p>
          <a:p>
            <a:pPr algn="just"/>
            <a:r>
              <a:rPr lang="pt-BR" dirty="0"/>
              <a:t>e) Um veículo de projeto com as seguintes características: Largura do veículo: L = 2,60 m; Distância entre os eixos do veículo: E = 6,00 m; e Distância entre a frente do veículo e o eixo dianteiro (ou balanço dianteiro): F = 1,00 m.</a:t>
            </a:r>
          </a:p>
          <a:p>
            <a:pPr algn="just"/>
            <a:r>
              <a:rPr lang="pt-BR" dirty="0"/>
              <a:t>G</a:t>
            </a:r>
            <a:r>
              <a:rPr lang="pt-BR" sz="1400" dirty="0"/>
              <a:t>L </a:t>
            </a:r>
            <a:r>
              <a:rPr lang="pt-BR" dirty="0"/>
              <a:t>é tabelado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824" y="5571197"/>
            <a:ext cx="4211960" cy="906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2316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6767A7-0CAA-427A-99F8-3F6DDF20F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6" y="1484784"/>
            <a:ext cx="9442640" cy="54874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S = </a:t>
            </a:r>
            <a:r>
              <a:rPr lang="pt-BR" dirty="0" err="1"/>
              <a:t>superlargura</a:t>
            </a:r>
            <a:r>
              <a:rPr lang="pt-BR" dirty="0"/>
              <a:t> (m); </a:t>
            </a:r>
          </a:p>
          <a:p>
            <a:pPr algn="just"/>
            <a:r>
              <a:rPr lang="pt-BR" dirty="0"/>
              <a:t>L = largura física do veículo (m); </a:t>
            </a:r>
          </a:p>
          <a:p>
            <a:pPr algn="just"/>
            <a:r>
              <a:rPr lang="pt-BR" dirty="0"/>
              <a:t>L</a:t>
            </a:r>
            <a:r>
              <a:rPr lang="pt-BR" sz="1200" dirty="0"/>
              <a:t>B</a:t>
            </a:r>
            <a:r>
              <a:rPr lang="pt-BR" dirty="0"/>
              <a:t> = largura básica da pista em tangente (m); </a:t>
            </a:r>
          </a:p>
          <a:p>
            <a:pPr algn="just"/>
            <a:r>
              <a:rPr lang="pt-BR" dirty="0"/>
              <a:t>G</a:t>
            </a:r>
            <a:r>
              <a:rPr lang="pt-BR" sz="1200" dirty="0"/>
              <a:t>L</a:t>
            </a:r>
            <a:r>
              <a:rPr lang="pt-BR" dirty="0"/>
              <a:t> = folga lateral do veículo em movimento (m); </a:t>
            </a:r>
          </a:p>
          <a:p>
            <a:pPr algn="just"/>
            <a:r>
              <a:rPr lang="pt-BR" dirty="0"/>
              <a:t>E = distância entre eixos (m); </a:t>
            </a:r>
          </a:p>
          <a:p>
            <a:pPr algn="just"/>
            <a:r>
              <a:rPr lang="pt-BR" dirty="0"/>
              <a:t>F = balanço dianteiro do veículo (m); </a:t>
            </a:r>
          </a:p>
          <a:p>
            <a:pPr algn="just"/>
            <a:r>
              <a:rPr lang="pt-BR" dirty="0"/>
              <a:t>R = raio da curva circular (m); </a:t>
            </a:r>
          </a:p>
          <a:p>
            <a:pPr algn="just"/>
            <a:r>
              <a:rPr lang="pt-BR" dirty="0"/>
              <a:t>V = velocidade de projeto (km/h).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7AEB946-C60B-4F73-B055-9AC5224BB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476672"/>
            <a:ext cx="5020806" cy="763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5535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dirty="0"/>
              <a:t>Calcular a </a:t>
            </a:r>
            <a:r>
              <a:rPr lang="pt-BR" dirty="0" err="1"/>
              <a:t>superlargura</a:t>
            </a:r>
            <a:r>
              <a:rPr lang="pt-BR" dirty="0"/>
              <a:t> a ser acrescentada no trecho curvo de uma pista sendo dados os seguintes elementos de projeto:</a:t>
            </a:r>
          </a:p>
          <a:p>
            <a:pPr algn="just"/>
            <a:r>
              <a:rPr lang="pt-BR" dirty="0"/>
              <a:t>a) Raio da curva no trecho circular: R = 250 m; </a:t>
            </a:r>
          </a:p>
          <a:p>
            <a:pPr algn="just"/>
            <a:r>
              <a:rPr lang="pt-BR" dirty="0"/>
              <a:t>b) Velocidade de projeto: V = 90 km/h; </a:t>
            </a:r>
          </a:p>
          <a:p>
            <a:pPr algn="just"/>
            <a:r>
              <a:rPr lang="pt-BR" dirty="0"/>
              <a:t>c) Para a pista de referência de projeto, tem-se que a largura das faixas de tráfego na tangente é 3,60 m =&gt; Largura básica da pista em tangente é LB = 7,20 m; </a:t>
            </a:r>
          </a:p>
          <a:p>
            <a:pPr algn="just"/>
            <a:r>
              <a:rPr lang="pt-BR" dirty="0"/>
              <a:t>e) Um veículo de projeto com as seguintes características: Largura do veículo: L = 2,60 m; Distância entre os eixos do veículo: E = 6,00 m; e Distância entre a frente do veículo e o eixo dianteiro (ou balanço dianteiro): F = 1,00 m.</a:t>
            </a:r>
          </a:p>
          <a:p>
            <a:pPr algn="just"/>
            <a:r>
              <a:rPr lang="pt-BR" dirty="0"/>
              <a:t>GL é tabelado </a:t>
            </a:r>
          </a:p>
          <a:p>
            <a:endParaRPr lang="pt-B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5585869"/>
            <a:ext cx="4211960" cy="906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83129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EC3CF-FA38-402B-9E4C-613F1575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Observação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4039E6-2368-49B2-A490-F41A9CDB7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 critério do DNER (atual DNIT), para pistas com mais de duas faixas, é o seguinte: </a:t>
            </a:r>
          </a:p>
          <a:p>
            <a:pPr algn="just"/>
            <a:r>
              <a:rPr lang="pt-BR" dirty="0"/>
              <a:t>a) No caso de pistas de três faixas, multiplicar a </a:t>
            </a:r>
            <a:r>
              <a:rPr lang="pt-BR" dirty="0" err="1"/>
              <a:t>superlargura</a:t>
            </a:r>
            <a:r>
              <a:rPr lang="pt-BR" dirty="0"/>
              <a:t> por 1,25; </a:t>
            </a:r>
          </a:p>
          <a:p>
            <a:pPr algn="just"/>
            <a:r>
              <a:rPr lang="pt-BR" dirty="0"/>
              <a:t>b) No caso de pistas de quatro faixas, multiplicar a </a:t>
            </a:r>
            <a:r>
              <a:rPr lang="pt-BR" dirty="0" err="1"/>
              <a:t>superlargura</a:t>
            </a:r>
            <a:r>
              <a:rPr lang="pt-BR" dirty="0"/>
              <a:t> por 1,50. </a:t>
            </a:r>
          </a:p>
        </p:txBody>
      </p:sp>
    </p:spTree>
    <p:extLst>
      <p:ext uri="{BB962C8B-B14F-4D97-AF65-F5344CB8AC3E}">
        <p14:creationId xmlns:p14="http://schemas.microsoft.com/office/powerpoint/2010/main" val="858875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EA0C-7BB3-4490-B139-519F1C001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C25801-EA22-491D-B2F2-CAD4C1E00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5770232" cy="4351337"/>
          </a:xfrm>
        </p:spPr>
        <p:txBody>
          <a:bodyPr/>
          <a:lstStyle/>
          <a:p>
            <a:pPr algn="just"/>
            <a:r>
              <a:rPr lang="pt-BR" dirty="0"/>
              <a:t>Ao percorrer um trecho de rodovia em curva horizontal com certa velocidade, um veículo fica sujeito à ação de uma força centrífuga, que atua no sentido de dentro para fora da curva, tendendo a mantê-lo em trajetória retilínea, tangente à curva.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</a:t>
            </a:r>
            <a:r>
              <a:rPr lang="pt-BR" dirty="0" err="1"/>
              <a:t>superlevação</a:t>
            </a:r>
            <a:r>
              <a:rPr lang="pt-BR" dirty="0"/>
              <a:t> e também a força de atrito entre o pneu e o pavimento compensam a força centrífuga que atua no veículo para arrancá-lo da pista.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061245C-E8F4-4454-9711-6A319303D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8889" y="61495"/>
            <a:ext cx="2789188" cy="3259654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7F7B414-B2B1-491E-9F06-122A3C06C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13" y="3536852"/>
            <a:ext cx="5190379" cy="3321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104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F1D4C7-06D3-4A66-A40A-DB7056467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164C67-BF00-4C8F-967D-D3E50C8BD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16832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Tal inclinação deve ser bem escolhida, vez que uma inclinação elevada causaria o escorregamento ou tombamento dos veículos na via</a:t>
            </a:r>
          </a:p>
          <a:p>
            <a:pPr algn="just"/>
            <a:r>
              <a:rPr lang="pt-BR" dirty="0"/>
              <a:t>Em vias urbanas, a superelevação é evitada, uma vez que induz o motorista a elevar sua velocidade, o que implicaria em redução da segurança das vias.</a:t>
            </a:r>
          </a:p>
        </p:txBody>
      </p:sp>
    </p:spTree>
    <p:extLst>
      <p:ext uri="{BB962C8B-B14F-4D97-AF65-F5344CB8AC3E}">
        <p14:creationId xmlns:p14="http://schemas.microsoft.com/office/powerpoint/2010/main" val="350085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Na forma clássica, a superelevação é expressa pela seguinte equação: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marL="114300" indent="0" algn="just">
              <a:buNone/>
            </a:pPr>
            <a:r>
              <a:rPr lang="pt-BR" dirty="0"/>
              <a:t>e = Superelevação (m/m)</a:t>
            </a:r>
          </a:p>
          <a:p>
            <a:pPr algn="just"/>
            <a:r>
              <a:rPr lang="pt-BR" dirty="0"/>
              <a:t>V = velocidade de projeto ou diretriz (km/h); </a:t>
            </a:r>
          </a:p>
          <a:p>
            <a:pPr algn="just"/>
            <a:r>
              <a:rPr lang="pt-BR" dirty="0"/>
              <a:t>R = raio da curva horizontal (m); </a:t>
            </a:r>
          </a:p>
          <a:p>
            <a:pPr algn="just"/>
            <a:r>
              <a:rPr lang="pt-BR" dirty="0"/>
              <a:t>f = coeficiente de atrito transversal pneu/pavimento; </a:t>
            </a:r>
          </a:p>
          <a:p>
            <a:pPr algn="just"/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48" y="2564904"/>
            <a:ext cx="2243117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626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26616" cy="4351337"/>
          </a:xfrm>
        </p:spPr>
        <p:txBody>
          <a:bodyPr/>
          <a:lstStyle/>
          <a:p>
            <a:pPr algn="just"/>
            <a:r>
              <a:rPr lang="pt-BR" dirty="0"/>
              <a:t>Valores do coeficiente de atrito máximo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 normas do DNER fixam como valores de coeficientes de atrito transversal máximos admissíveis para fins de projeto, para diferentes velocidades diretrizes.</a:t>
            </a:r>
          </a:p>
          <a:p>
            <a:pPr algn="just"/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288" y="4365104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517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1" dirty="0"/>
              <a:t>Valores máximos de superelevação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valor da superelevação a ser adotado deve ser limitado a um valor máximo por razões de segurança.</a:t>
            </a:r>
          </a:p>
          <a:p>
            <a:pPr algn="just"/>
            <a:r>
              <a:rPr lang="pt-BR" dirty="0"/>
              <a:t>Uma curva com superelevação muito alta pode provocar deslizamento do veículo para o interior da curva ou mesmo o tombamento.</a:t>
            </a:r>
          </a:p>
          <a:p>
            <a:pPr marL="114300" indent="0" algn="just">
              <a:buNone/>
            </a:pP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2613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CA6B4-195D-4DE8-A415-772D80FDB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B71C10-5081-434F-A7CB-98526697C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Valores máximos de superelevação</a:t>
            </a:r>
          </a:p>
          <a:p>
            <a:pPr algn="just"/>
            <a:r>
              <a:rPr lang="pt-BR" dirty="0"/>
              <a:t>A maior taxa de superelevação admitida para fins de projeto de rodovias no Brasil é de 12%, devendo seu emprego ser limitado a casos de melhorias de rodovias existentes ou de correção de problemas existentes que não permitam o aumento dos raios de curvatura.</a:t>
            </a:r>
          </a:p>
          <a:p>
            <a:pPr algn="just"/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D319C3D-010B-4A91-8F1C-E579C6CDE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3489889"/>
            <a:ext cx="6908158" cy="338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036881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1450</TotalTime>
  <Words>1917</Words>
  <Application>Microsoft Office PowerPoint</Application>
  <PresentationFormat>Widescreen</PresentationFormat>
  <Paragraphs>202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8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Estradas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 </vt:lpstr>
      <vt:lpstr>Superelevação</vt:lpstr>
      <vt:lpstr>Superelevação</vt:lpstr>
      <vt:lpstr>Exercício</vt:lpstr>
      <vt:lpstr>Exercício</vt:lpstr>
      <vt:lpstr>Exercício</vt:lpstr>
      <vt:lpstr>Exercício </vt:lpstr>
      <vt:lpstr>Superlargura</vt:lpstr>
      <vt:lpstr>Superlargura </vt:lpstr>
      <vt:lpstr>Superlargura </vt:lpstr>
      <vt:lpstr>Superlargura</vt:lpstr>
      <vt:lpstr>Superlargura</vt:lpstr>
      <vt:lpstr>Superlargura</vt:lpstr>
      <vt:lpstr>Superlargura</vt:lpstr>
      <vt:lpstr>Superlargura</vt:lpstr>
      <vt:lpstr>Superlargura</vt:lpstr>
      <vt:lpstr>Superlargura</vt:lpstr>
      <vt:lpstr>Superlargura</vt:lpstr>
      <vt:lpstr>Exercício</vt:lpstr>
      <vt:lpstr>Apresentação do PowerPoint</vt:lpstr>
      <vt:lpstr>Exercício</vt:lpstr>
      <vt:lpstr>Observação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tecnologia e ciências da Bahia Curso: Engenharia Civil Disciplina: Estradas</dc:title>
  <dc:creator>Juliane Santos Souza</dc:creator>
  <cp:lastModifiedBy>Juliane Santos Souza</cp:lastModifiedBy>
  <cp:revision>68</cp:revision>
  <dcterms:created xsi:type="dcterms:W3CDTF">2020-09-30T21:56:34Z</dcterms:created>
  <dcterms:modified xsi:type="dcterms:W3CDTF">2022-04-13T13:47:24Z</dcterms:modified>
</cp:coreProperties>
</file>