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0"/>
  </p:notesMasterIdLst>
  <p:sldIdLst>
    <p:sldId id="256" r:id="rId2"/>
    <p:sldId id="344" r:id="rId3"/>
    <p:sldId id="345" r:id="rId4"/>
    <p:sldId id="346" r:id="rId5"/>
    <p:sldId id="348" r:id="rId6"/>
    <p:sldId id="347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3" r:id="rId15"/>
    <p:sldId id="284" r:id="rId16"/>
    <p:sldId id="349" r:id="rId17"/>
    <p:sldId id="287" r:id="rId18"/>
    <p:sldId id="288" r:id="rId19"/>
    <p:sldId id="350" r:id="rId20"/>
    <p:sldId id="289" r:id="rId21"/>
    <p:sldId id="313" r:id="rId22"/>
    <p:sldId id="290" r:id="rId23"/>
    <p:sldId id="303" r:id="rId24"/>
    <p:sldId id="314" r:id="rId25"/>
    <p:sldId id="291" r:id="rId26"/>
    <p:sldId id="292" r:id="rId27"/>
    <p:sldId id="293" r:id="rId28"/>
    <p:sldId id="294" r:id="rId29"/>
    <p:sldId id="312" r:id="rId30"/>
    <p:sldId id="299" r:id="rId31"/>
    <p:sldId id="311" r:id="rId32"/>
    <p:sldId id="300" r:id="rId33"/>
    <p:sldId id="301" r:id="rId34"/>
    <p:sldId id="295" r:id="rId35"/>
    <p:sldId id="297" r:id="rId36"/>
    <p:sldId id="351" r:id="rId37"/>
    <p:sldId id="352" r:id="rId38"/>
    <p:sldId id="34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9751-355A-4668-B342-176C661FCA89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C6A96-3430-41E6-85B5-459AF73A2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84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C6A96-3430-41E6-85B5-459AF73A24B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99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69FC871-52AA-4EDC-98FD-7137410EAC2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477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0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7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37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0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94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8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05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81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C871-52AA-4EDC-98FD-7137410EAC2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7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69FC871-52AA-4EDC-98FD-7137410EAC2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5720203-05D5-46D4-B259-A0ED45182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1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31704" y="-226417"/>
            <a:ext cx="9827118" cy="1927225"/>
          </a:xfrm>
        </p:spPr>
        <p:txBody>
          <a:bodyPr>
            <a:normAutofit/>
          </a:bodyPr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</a:t>
            </a:r>
            <a:br>
              <a:rPr lang="pt-BR" sz="2800" dirty="0"/>
            </a:br>
            <a:r>
              <a:rPr lang="pt-BR" sz="2800" dirty="0"/>
              <a:t>Disciplina: Fundações</a:t>
            </a: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767408" y="3267814"/>
            <a:ext cx="10583202" cy="2897489"/>
          </a:xfrm>
        </p:spPr>
        <p:txBody>
          <a:bodyPr>
            <a:normAutofit/>
          </a:bodyPr>
          <a:lstStyle/>
          <a:p>
            <a:pPr algn="ctr"/>
            <a:r>
              <a:rPr lang="pt-BR" sz="4600" dirty="0">
                <a:solidFill>
                  <a:schemeClr val="tx1"/>
                </a:solidFill>
              </a:rPr>
              <a:t>Tipos de fundações</a:t>
            </a:r>
          </a:p>
          <a:p>
            <a:pPr algn="ctr"/>
            <a:endParaRPr lang="pt-BR" sz="3400" dirty="0">
              <a:solidFill>
                <a:schemeClr val="tx1"/>
              </a:solidFill>
            </a:endParaRPr>
          </a:p>
          <a:p>
            <a:pPr algn="r"/>
            <a:r>
              <a:rPr lang="pt-BR" sz="2800" dirty="0">
                <a:solidFill>
                  <a:schemeClr val="tx1"/>
                </a:solidFill>
              </a:rPr>
              <a:t>Professora: M. Sc.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04664"/>
            <a:ext cx="2664296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23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0"/>
            <a:ext cx="9692640" cy="1325562"/>
          </a:xfrm>
        </p:spPr>
        <p:txBody>
          <a:bodyPr/>
          <a:lstStyle/>
          <a:p>
            <a:r>
              <a:rPr lang="pt-BR" dirty="0"/>
              <a:t>Sapatas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628" y="1484784"/>
            <a:ext cx="10153128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As sapatas que resistem principalmente por resistência à flexão;</a:t>
            </a:r>
          </a:p>
          <a:p>
            <a:pPr algn="just"/>
            <a:r>
              <a:rPr lang="pt-BR" sz="2200" dirty="0"/>
              <a:t>As sapatas podem assumir praticamente qualquer forma em planta, sendo as mais frequentes as sapatas quadradas e retangulares.</a:t>
            </a:r>
          </a:p>
          <a:p>
            <a:pPr algn="just"/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88" y="2924944"/>
            <a:ext cx="3816424" cy="37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63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49100"/>
            <a:ext cx="9692640" cy="1325562"/>
          </a:xfrm>
        </p:spPr>
        <p:txBody>
          <a:bodyPr/>
          <a:lstStyle/>
          <a:p>
            <a:r>
              <a:rPr lang="pt-BR" dirty="0"/>
              <a:t>Sapatas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930584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Sapatas isoladas</a:t>
            </a:r>
          </a:p>
          <a:p>
            <a:pPr marL="114300" indent="0" algn="just">
              <a:buNone/>
            </a:pPr>
            <a:endParaRPr lang="pt-BR" sz="2200" b="1" dirty="0"/>
          </a:p>
          <a:p>
            <a:pPr algn="just"/>
            <a:r>
              <a:rPr lang="pt-BR" sz="2200" dirty="0"/>
              <a:t>Transmite </a:t>
            </a:r>
            <a:r>
              <a:rPr lang="pt-BR" sz="2200" dirty="0" err="1"/>
              <a:t>mao</a:t>
            </a:r>
            <a:r>
              <a:rPr lang="pt-BR" sz="2200" dirty="0"/>
              <a:t> solo as ações de um único pilar;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7" y="4614766"/>
            <a:ext cx="5455483" cy="224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17" y="2780928"/>
            <a:ext cx="339841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97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7617" y="53851"/>
            <a:ext cx="9692640" cy="1325562"/>
          </a:xfrm>
        </p:spPr>
        <p:txBody>
          <a:bodyPr/>
          <a:lstStyle/>
          <a:p>
            <a:r>
              <a:rPr lang="pt-BR" dirty="0"/>
              <a:t>Sapatas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556792"/>
            <a:ext cx="1008112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b="1" dirty="0"/>
              <a:t>Sapatas associadas ou combinadas</a:t>
            </a:r>
          </a:p>
          <a:p>
            <a:endParaRPr lang="pt-BR" sz="2200" dirty="0"/>
          </a:p>
          <a:p>
            <a:pPr algn="just"/>
            <a:r>
              <a:rPr lang="pt-BR" sz="2200" dirty="0"/>
              <a:t>São empregadas nos casos em que, devido à proximidade dos pilares, não é possível projetar-se uma sapata isolada para cada pilar. O que provocaria a superposição de suas bases (em planta) ou dos </a:t>
            </a:r>
            <a:r>
              <a:rPr lang="pt-BR" sz="2200" dirty="0">
                <a:solidFill>
                  <a:srgbClr val="FF0000"/>
                </a:solidFill>
              </a:rPr>
              <a:t>bulbos de pressões</a:t>
            </a:r>
            <a:r>
              <a:rPr lang="pt-BR" sz="2200" dirty="0"/>
              <a:t>. </a:t>
            </a:r>
          </a:p>
          <a:p>
            <a:pPr algn="just"/>
            <a:endParaRPr lang="pt-BR" sz="2200" dirty="0"/>
          </a:p>
          <a:p>
            <a:pPr marL="0" indent="0" algn="just">
              <a:buNone/>
            </a:pPr>
            <a:endParaRPr lang="pt-BR" sz="2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200" b="1" dirty="0">
                <a:solidFill>
                  <a:srgbClr val="FF0000"/>
                </a:solidFill>
              </a:rPr>
              <a:t>Neste caso, convém empregar uma única sapata </a:t>
            </a:r>
          </a:p>
          <a:p>
            <a:pPr marL="0" indent="0" algn="just">
              <a:buNone/>
            </a:pPr>
            <a:r>
              <a:rPr lang="pt-BR" sz="2200" b="1" dirty="0">
                <a:solidFill>
                  <a:srgbClr val="FF0000"/>
                </a:solidFill>
              </a:rPr>
              <a:t>para receber as ações de dois ou mais pilares</a:t>
            </a:r>
          </a:p>
          <a:p>
            <a:endParaRPr lang="pt-BR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595" y="4222874"/>
            <a:ext cx="26098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40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232" y="15082"/>
            <a:ext cx="9692640" cy="1325562"/>
          </a:xfrm>
        </p:spPr>
        <p:txBody>
          <a:bodyPr/>
          <a:lstStyle/>
          <a:p>
            <a:r>
              <a:rPr lang="pt-BR" dirty="0"/>
              <a:t>Sapatas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3232" y="1828800"/>
            <a:ext cx="914400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200" b="1" dirty="0"/>
              <a:t>Sapatas associadas ou combinadas </a:t>
            </a:r>
          </a:p>
          <a:p>
            <a:pPr marL="114300" indent="0">
              <a:buNone/>
            </a:pPr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928714"/>
            <a:ext cx="5181006" cy="32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66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35068"/>
            <a:ext cx="9692640" cy="1325562"/>
          </a:xfrm>
        </p:spPr>
        <p:txBody>
          <a:bodyPr/>
          <a:lstStyle/>
          <a:p>
            <a:r>
              <a:rPr lang="pt-BR" dirty="0" err="1"/>
              <a:t>Radier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8200" y="1772816"/>
            <a:ext cx="10418359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Recorre-se a esse tipo de fundação quando o terreno é de baixa resistência e a espessura da camada do solo de baixa resistência é relativamente profunda</a:t>
            </a:r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14" y="3259758"/>
            <a:ext cx="6467198" cy="30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2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37103"/>
            <a:ext cx="9692640" cy="1325562"/>
          </a:xfrm>
        </p:spPr>
        <p:txBody>
          <a:bodyPr/>
          <a:lstStyle/>
          <a:p>
            <a:r>
              <a:rPr lang="pt-BR" dirty="0" err="1"/>
              <a:t>Radier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726370"/>
            <a:ext cx="10297144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Também é utilizado quando a área das sapatas ocuparem cerca de 70 % da área coberta pela construção ou quando se deseja reduzir ao máximo os recalques diferenciais.</a:t>
            </a:r>
          </a:p>
          <a:p>
            <a:pPr algn="just"/>
            <a:endParaRPr lang="pt-BR" sz="2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A386948-3C91-4219-835B-07E1D72EC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140968"/>
            <a:ext cx="7139258" cy="33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B8EAB-6DA0-4534-B2F7-3E9EBAAA2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Fundações profundas</a:t>
            </a:r>
          </a:p>
        </p:txBody>
      </p:sp>
    </p:spTree>
    <p:extLst>
      <p:ext uri="{BB962C8B-B14F-4D97-AF65-F5344CB8AC3E}">
        <p14:creationId xmlns:p14="http://schemas.microsoft.com/office/powerpoint/2010/main" val="317535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5760"/>
            <a:ext cx="1033112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Normalmente as estacas são cravadas verticalmente e trabalham à compressão</a:t>
            </a:r>
          </a:p>
          <a:p>
            <a:pPr algn="just"/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0AF473D-7DD6-4020-84F9-A1BA391A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636912"/>
            <a:ext cx="3821435" cy="39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93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65760"/>
            <a:ext cx="10259112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9017816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 de aço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Vantagens: </a:t>
            </a:r>
          </a:p>
          <a:p>
            <a:pPr marL="0" indent="0" algn="just">
              <a:buNone/>
            </a:pPr>
            <a:r>
              <a:rPr lang="pt-BR" sz="2000" dirty="0"/>
              <a:t>a) facilidade de manuseio e transporte; </a:t>
            </a:r>
          </a:p>
          <a:p>
            <a:pPr marL="0" indent="0" algn="just">
              <a:buNone/>
            </a:pPr>
            <a:r>
              <a:rPr lang="pt-BR" sz="2000" dirty="0"/>
              <a:t>b) facilidade de cravação, dada a espessura reduzida das chapas, cortam facilmente o terreno;</a:t>
            </a:r>
          </a:p>
          <a:p>
            <a:pPr marL="0" indent="0" algn="just">
              <a:buNone/>
            </a:pPr>
            <a:r>
              <a:rPr lang="pt-BR" sz="2000" dirty="0"/>
              <a:t>c) são obtidas em qualquer comprimento;</a:t>
            </a:r>
          </a:p>
          <a:p>
            <a:pPr marL="0" indent="0" algn="just">
              <a:buNone/>
            </a:pPr>
            <a:r>
              <a:rPr lang="pt-BR" sz="2000" dirty="0"/>
              <a:t>d) facilidade de corte e de emenda por meio de solda elétrica; </a:t>
            </a:r>
          </a:p>
          <a:p>
            <a:pPr marL="0" indent="0" algn="just">
              <a:buNone/>
            </a:pPr>
            <a:r>
              <a:rPr lang="pt-BR" sz="2000" dirty="0"/>
              <a:t>e) o atrito que se manifesta na cravação não é muito acentuado;</a:t>
            </a:r>
          </a:p>
          <a:p>
            <a:pPr marL="0" indent="0" algn="just">
              <a:buNone/>
            </a:pPr>
            <a:r>
              <a:rPr lang="pt-BR" sz="2000" dirty="0"/>
              <a:t>f) Faixa de carga varia de 400 a 3000 </a:t>
            </a:r>
            <a:r>
              <a:rPr lang="pt-BR" sz="2000" dirty="0" err="1"/>
              <a:t>kN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7" y="404664"/>
            <a:ext cx="2900337" cy="209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3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9AA39-89DC-430D-8BD9-92C2E7AE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10" y="1828800"/>
            <a:ext cx="5774364" cy="4351337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/>
              <a:t>Estaca de aço</a:t>
            </a:r>
          </a:p>
          <a:p>
            <a:endParaRPr lang="pt-BR" dirty="0"/>
          </a:p>
          <a:p>
            <a:r>
              <a:rPr lang="pt-BR" dirty="0"/>
              <a:t>Desvantagens</a:t>
            </a:r>
          </a:p>
          <a:p>
            <a:pPr marL="0" indent="0">
              <a:buNone/>
            </a:pPr>
            <a:r>
              <a:rPr lang="pt-BR" dirty="0"/>
              <a:t>a) Alto custo se comparada aos demais tipos de estacas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52C8E36-FE65-416A-A5CF-1DFF6D12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9" y="365125"/>
            <a:ext cx="10186342" cy="1325563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8FEF8DD-272E-4BA8-B29A-3AD2081BC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99" y="2132856"/>
            <a:ext cx="5279901" cy="32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6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01EFD-C4CF-4836-81FB-A1931636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60" y="280517"/>
            <a:ext cx="10081120" cy="1325562"/>
          </a:xfrm>
        </p:spPr>
        <p:txBody>
          <a:bodyPr/>
          <a:lstStyle/>
          <a:p>
            <a:r>
              <a:rPr lang="pt-BR" dirty="0"/>
              <a:t>Fundação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17DE07-E101-406B-8D0A-66721A84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60" y="1828800"/>
            <a:ext cx="10275360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É um sistema formado pelo terreno (maciço de solo) e pelo elemento estrutural de fundação que transmite a carga ao terreno pela base ou fuste, ou combinação das duas</a:t>
            </a:r>
          </a:p>
          <a:p>
            <a:pPr algn="just"/>
            <a:endParaRPr lang="pt-BR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77E6C9-B422-496B-B80F-705B5ABF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12" y="2956661"/>
            <a:ext cx="6471375" cy="388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018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365760"/>
            <a:ext cx="10187104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828800"/>
            <a:ext cx="5976664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 pré-moldada de concreto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São cravadas por meio de um bate-estacas, após o concreto atingir resistência satisfatória;</a:t>
            </a:r>
          </a:p>
          <a:p>
            <a:pPr algn="just"/>
            <a:r>
              <a:rPr lang="pt-BR" sz="2000" dirty="0"/>
              <a:t>Faixa de carga de 200 a 1500 </a:t>
            </a:r>
            <a:r>
              <a:rPr lang="pt-BR" sz="2000" dirty="0" err="1"/>
              <a:t>kN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45" y="2132856"/>
            <a:ext cx="5220072" cy="298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91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98187-B937-48B8-A51F-EA40AB20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65760"/>
            <a:ext cx="10259112" cy="1325562"/>
          </a:xfrm>
        </p:spPr>
        <p:txBody>
          <a:bodyPr/>
          <a:lstStyle/>
          <a:p>
            <a:r>
              <a:rPr lang="pt-BR" dirty="0"/>
              <a:t>Estacas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27B72C-87F2-4B73-80ED-9E50A14B3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828800"/>
            <a:ext cx="916183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Estaca pré-moldada de concreto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4ADB10-5AB2-466E-91E2-4FD0111C2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539506"/>
            <a:ext cx="6369021" cy="42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5760"/>
            <a:ext cx="1033112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 pré-moldada de concreto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armação das estacas pré-moldadas de concreto armado, destina-se a absorver os momentos </a:t>
            </a:r>
            <a:r>
              <a:rPr lang="pt-BR" sz="2000" dirty="0" err="1"/>
              <a:t>fletores</a:t>
            </a:r>
            <a:r>
              <a:rPr lang="pt-BR" sz="2000" dirty="0"/>
              <a:t>, resultantes do levantamento da estaca, tanto para o </a:t>
            </a:r>
            <a:r>
              <a:rPr lang="pt-BR" sz="2000" dirty="0">
                <a:solidFill>
                  <a:srgbClr val="FF0000"/>
                </a:solidFill>
              </a:rPr>
              <a:t>transporte</a:t>
            </a:r>
            <a:r>
              <a:rPr lang="pt-BR" sz="2000" dirty="0"/>
              <a:t> como para </a:t>
            </a:r>
            <a:r>
              <a:rPr lang="pt-BR" sz="2000" dirty="0">
                <a:solidFill>
                  <a:srgbClr val="FF0000"/>
                </a:solidFill>
              </a:rPr>
              <a:t>alçar na cravação</a:t>
            </a:r>
            <a:r>
              <a:rPr lang="pt-BR" sz="2000" dirty="0"/>
              <a:t>, visto que o esforço de compressão é perfeitamente absorvido pelo concreto</a:t>
            </a:r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4177187"/>
            <a:ext cx="4864605" cy="265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376890"/>
            <a:ext cx="2304256" cy="229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770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65760"/>
            <a:ext cx="10259112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979308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 pré-moldada de concreto</a:t>
            </a:r>
          </a:p>
          <a:p>
            <a:pPr algn="just"/>
            <a:r>
              <a:rPr lang="pt-BR" sz="2000" dirty="0"/>
              <a:t>Desvantagens</a:t>
            </a:r>
          </a:p>
          <a:p>
            <a:pPr algn="just"/>
            <a:r>
              <a:rPr lang="pt-BR" sz="2000" dirty="0"/>
              <a:t>Pode causar danos a edificações vizinhas devido à vibração gerada no processo de cravação</a:t>
            </a:r>
          </a:p>
          <a:p>
            <a:pPr marL="0" indent="0" algn="just">
              <a:buNone/>
            </a:pPr>
            <a:endParaRPr lang="pt-BR" sz="2000" dirty="0"/>
          </a:p>
          <a:p>
            <a:pPr marL="457200" indent="-342900" algn="just"/>
            <a:r>
              <a:rPr lang="pt-BR" sz="2000" dirty="0"/>
              <a:t>Não são indicadas nos seguintes casos:</a:t>
            </a:r>
          </a:p>
          <a:p>
            <a:pPr lvl="1" algn="just"/>
            <a:r>
              <a:rPr lang="pt-BR" sz="2000" dirty="0"/>
              <a:t>Terrenos com presença de matacões ou pedregulhos;</a:t>
            </a:r>
          </a:p>
          <a:p>
            <a:pPr lvl="1" algn="just"/>
            <a:r>
              <a:rPr lang="pt-BR" sz="2000" dirty="0"/>
              <a:t>Quando as construções vizinhas se encontrarem em estado precário.</a:t>
            </a:r>
          </a:p>
        </p:txBody>
      </p:sp>
    </p:spTree>
    <p:extLst>
      <p:ext uri="{BB962C8B-B14F-4D97-AF65-F5344CB8AC3E}">
        <p14:creationId xmlns:p14="http://schemas.microsoft.com/office/powerpoint/2010/main" val="290325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4D266-AAAB-4142-87FD-1784AC1F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65760"/>
            <a:ext cx="10259112" cy="1325562"/>
          </a:xfrm>
        </p:spPr>
        <p:txBody>
          <a:bodyPr/>
          <a:lstStyle/>
          <a:p>
            <a:r>
              <a:rPr lang="pt-BR" dirty="0"/>
              <a:t>Estacas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953DE2-357D-4CA0-A2E7-7D2AC2CA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691322"/>
            <a:ext cx="1015312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Estaca pré-moldadas de concreto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Em uma obra com estacas pré-moldadas, pode haver a possibilidade de emenda de elementos;</a:t>
            </a:r>
          </a:p>
          <a:p>
            <a:pPr algn="just"/>
            <a:r>
              <a:rPr lang="pt-BR" sz="2000" dirty="0"/>
              <a:t>As emendas devem ser feitas de modo que as seções emendadas possam resistir a todas as solicitações que nelas ocorram durante a cravação e a utilização da estaca.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1B8DB4-85E2-49D5-B12F-FA7FD979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9" y="4398407"/>
            <a:ext cx="6412485" cy="19968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498F607-11D5-407E-9E8D-FC0628FF3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4420109"/>
            <a:ext cx="5516524" cy="197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63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916183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Estacas moldadas </a:t>
            </a:r>
            <a:r>
              <a:rPr lang="pt-BR" sz="2000" b="1" i="1" dirty="0"/>
              <a:t>in loco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Limitações devido ao nível do lençol freático</a:t>
            </a:r>
          </a:p>
          <a:p>
            <a:pPr algn="just"/>
            <a:endParaRPr lang="pt-BR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613210"/>
            <a:ext cx="7413290" cy="271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899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5760"/>
            <a:ext cx="1033112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772816"/>
            <a:ext cx="10331120" cy="4351337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sz="2000" b="1" dirty="0"/>
              <a:t>Estaca tipo Strauss</a:t>
            </a:r>
          </a:p>
          <a:p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Vantagens: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a) a estaca é executada com o comprimento estritamente necessário (vantagem comum a todas as estacas moldadas in loco);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b) não necessita do emprego de bate-estacas, o que elimina o aparecimento de vibrações, sempre prejudiciais aos prédios vizinhos;</a:t>
            </a:r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r>
              <a:rPr lang="pt-BR" sz="2000" dirty="0"/>
              <a:t>c) abrange a faixa de carga compreendida entre 200 e 800 </a:t>
            </a:r>
            <a:r>
              <a:rPr lang="pt-BR" sz="2000" dirty="0" err="1"/>
              <a:t>kN</a:t>
            </a:r>
            <a:r>
              <a:rPr lang="pt-BR" sz="2000" dirty="0"/>
              <a:t>.</a:t>
            </a:r>
          </a:p>
          <a:p>
            <a:pPr marL="11430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6194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5760"/>
            <a:ext cx="1033112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828800"/>
            <a:ext cx="10187104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Estaca tipo Strauss</a:t>
            </a:r>
          </a:p>
          <a:p>
            <a:endParaRPr lang="pt-BR" sz="2000" dirty="0"/>
          </a:p>
          <a:p>
            <a:pPr algn="just"/>
            <a:r>
              <a:rPr lang="pt-BR" sz="2000" dirty="0"/>
              <a:t>Desvantagens:</a:t>
            </a:r>
          </a:p>
          <a:p>
            <a:pPr marL="0" indent="0" algn="just">
              <a:buNone/>
            </a:pPr>
            <a:r>
              <a:rPr lang="pt-BR" sz="2000" dirty="0"/>
              <a:t>a) a pega do concreto dentro do solo não permite constatar a qualidade da execução; na hipótese da existência de águas agressivas temos o contato desta com o concreto ainda fresco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97" y="4434086"/>
            <a:ext cx="5010564" cy="24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757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404664"/>
            <a:ext cx="10259112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916183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Estaca tipo Strauss</a:t>
            </a:r>
          </a:p>
          <a:p>
            <a:endParaRPr lang="pt-BR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276872"/>
            <a:ext cx="751061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8B197-6339-4502-9009-7E284569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65760"/>
            <a:ext cx="1033112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239E07-4A67-4A19-8D13-F89F19EAE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28800"/>
            <a:ext cx="979308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Estaca raiz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“Estaca armada e preenchida com argamassa de cimento e areia, moldada in loco executada através de perfuração rotativa ou roto percussiva, revestida integralmente, no trecho em solo, por um conjunto de tubos metálicos recuperáveis.” NBR 6122:2010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3D3D0D-FB27-4704-AC17-787D0D5DA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977079"/>
            <a:ext cx="6168008" cy="288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6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75C1B-D602-40BF-AC1F-73206A23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86" y="188640"/>
            <a:ext cx="10009112" cy="1325562"/>
          </a:xfrm>
        </p:spPr>
        <p:txBody>
          <a:bodyPr/>
          <a:lstStyle/>
          <a:p>
            <a:r>
              <a:rPr lang="pt-BR" dirty="0"/>
              <a:t>Tipos de fundações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4D2F0-8408-4C18-845D-87E77A5B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86" y="1828800"/>
            <a:ext cx="10295634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Um dos critérios adotados para classificar os vários tipos de fundação é dividi-los em dois grandes grupos:</a:t>
            </a:r>
          </a:p>
          <a:p>
            <a:pPr lvl="1" algn="just"/>
            <a:r>
              <a:rPr lang="pt-BR" sz="2200" b="1" dirty="0">
                <a:solidFill>
                  <a:schemeClr val="tx1"/>
                </a:solidFill>
              </a:rPr>
              <a:t>Fundações diretas ou rasas</a:t>
            </a:r>
          </a:p>
          <a:p>
            <a:pPr lvl="1" algn="just"/>
            <a:r>
              <a:rPr lang="pt-BR" sz="2200" b="1" dirty="0">
                <a:solidFill>
                  <a:schemeClr val="tx1"/>
                </a:solidFill>
              </a:rPr>
              <a:t>Fundações indiretas ou profundas</a:t>
            </a:r>
          </a:p>
          <a:p>
            <a:endParaRPr lang="pt-BR" sz="2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DD83631-C6AF-4507-AD39-CC74F202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21" y="3429000"/>
            <a:ext cx="5655194" cy="339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41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65760"/>
            <a:ext cx="10259112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44824"/>
            <a:ext cx="8208912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 Raiz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0" indent="0" algn="just">
              <a:buNone/>
            </a:pPr>
            <a:r>
              <a:rPr lang="pt-BR" sz="2000" dirty="0"/>
              <a:t>O processo executivo é composto basicamente pelos seguintes passos: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i. Perfuração do solo: utiliza-se normalmente o processo rotativo, com circulação de água ou lama </a:t>
            </a:r>
            <a:r>
              <a:rPr lang="pt-BR" sz="2000" dirty="0" err="1"/>
              <a:t>bentonítica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 err="1"/>
              <a:t>ii</a:t>
            </a:r>
            <a:r>
              <a:rPr lang="pt-BR" sz="2000" dirty="0"/>
              <a:t>. Uso de revestimento (conjunto de tubos metálicos);</a:t>
            </a:r>
          </a:p>
          <a:p>
            <a:pPr algn="just"/>
            <a:r>
              <a:rPr lang="pt-BR" sz="2000" dirty="0" err="1"/>
              <a:t>iii</a:t>
            </a:r>
            <a:r>
              <a:rPr lang="pt-BR" sz="2000" dirty="0"/>
              <a:t>. instalação da armadura;</a:t>
            </a:r>
          </a:p>
          <a:p>
            <a:pPr algn="just"/>
            <a:r>
              <a:rPr lang="pt-BR" sz="2000" dirty="0" err="1"/>
              <a:t>iv</a:t>
            </a:r>
            <a:r>
              <a:rPr lang="pt-BR" sz="2000" dirty="0"/>
              <a:t>. Preenchimento.</a:t>
            </a:r>
          </a:p>
          <a:p>
            <a:pPr marL="114300" indent="0" algn="just">
              <a:buNone/>
            </a:pPr>
            <a:endParaRPr lang="pt-BR" sz="2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C790C8-1422-4858-BE20-88C79EE0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360" y="1196752"/>
            <a:ext cx="2855640" cy="52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7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65760"/>
            <a:ext cx="10259112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9017816" cy="4351337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/>
              <a:t>Estaca Raiz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56" y="2342199"/>
            <a:ext cx="9668256" cy="451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270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44824"/>
            <a:ext cx="5811578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Estaca tipo Hélice Contínua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É executada por meio de trado contínuo e injeção de concreto através da haste central do trado simultaneamente a sua retirada do terreno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C79713-D97C-4A8D-A0D2-5BAFD29B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706881"/>
            <a:ext cx="5334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75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977" y="260648"/>
            <a:ext cx="969264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916832"/>
            <a:ext cx="6058264" cy="4351337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sz="2000" b="1" dirty="0"/>
              <a:t>Estaca tipo Hélice Contínua</a:t>
            </a:r>
          </a:p>
          <a:p>
            <a:pPr marL="114300" indent="0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Concretagem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Alcançada a profundidade desejada, o concreto é bombeado através do tubo central, preenchendo simultaneamente a cavidade deixada pela hélice, que é extraída do terreno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concreto normalmente utilizado é bombeável</a:t>
            </a:r>
          </a:p>
          <a:p>
            <a:pPr lvl="1" algn="just"/>
            <a:r>
              <a:rPr lang="pt-BR" sz="2000" dirty="0"/>
              <a:t>O abatimento é mantido entre 200 e 240mm</a:t>
            </a:r>
          </a:p>
          <a:p>
            <a:pPr marL="114300" indent="0">
              <a:buNone/>
            </a:pPr>
            <a:endParaRPr lang="pt-BR" sz="2000" b="1" dirty="0"/>
          </a:p>
          <a:p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F069CC-5AB2-4911-A2F4-1471FDFF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492896"/>
            <a:ext cx="5334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85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817" y="332656"/>
            <a:ext cx="969264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352" y="1844824"/>
            <a:ext cx="6120680" cy="4824536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pt-BR" sz="2000" b="1" dirty="0"/>
              <a:t>Estaca </a:t>
            </a:r>
            <a:r>
              <a:rPr lang="pt-BR" sz="2000" b="1" dirty="0" err="1"/>
              <a:t>Franki</a:t>
            </a:r>
            <a:endParaRPr lang="pt-BR" sz="2000" b="1" dirty="0"/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Caracteriza-se pelo seu processo de cravar um tubo no solo:</a:t>
            </a:r>
          </a:p>
          <a:p>
            <a:pPr algn="just"/>
            <a:r>
              <a:rPr lang="pt-BR" sz="2000" dirty="0"/>
              <a:t>derrama-se uma certa quantidade de brita e areia, que é socada de encontro ao terreno, por um pilão de 1 a 4 toneladas (dependendo do diâmetro da estaca);</a:t>
            </a:r>
          </a:p>
          <a:p>
            <a:pPr algn="just"/>
            <a:r>
              <a:rPr lang="pt-BR" sz="2000" dirty="0"/>
              <a:t>Sob os golpes do pilão, o tubo penetra no solo e comprime fortemente;</a:t>
            </a:r>
          </a:p>
          <a:p>
            <a:pPr algn="just"/>
            <a:r>
              <a:rPr lang="pt-BR" sz="2000" dirty="0"/>
              <a:t>Chegando a profundidade desejada, prende-se o tubo e, sob os golpes de pilão, soca-se a bucha tanto quanto o terreno possa suportar, de modo a constituir uma base alargada.</a:t>
            </a:r>
          </a:p>
          <a:p>
            <a:pPr algn="just"/>
            <a:endParaRPr lang="pt-BR" sz="2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AE2420-6538-4771-AA35-284AFA74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080" y="2852936"/>
            <a:ext cx="5698920" cy="33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2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467" y="260648"/>
            <a:ext cx="9692640" cy="1325562"/>
          </a:xfrm>
        </p:spPr>
        <p:txBody>
          <a:bodyPr/>
          <a:lstStyle/>
          <a:p>
            <a:r>
              <a:rPr lang="pt-BR" dirty="0"/>
              <a:t>Estacas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146" y="1844824"/>
            <a:ext cx="6274288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Estaca </a:t>
            </a:r>
            <a:r>
              <a:rPr lang="pt-BR" sz="2000" b="1" dirty="0" err="1"/>
              <a:t>Franki</a:t>
            </a:r>
            <a:endParaRPr lang="pt-BR" sz="2000" b="1" dirty="0"/>
          </a:p>
          <a:p>
            <a:pPr marL="114300" indent="0">
              <a:buNone/>
            </a:pPr>
            <a:endParaRPr lang="pt-BR" sz="2000" b="1" dirty="0"/>
          </a:p>
          <a:p>
            <a:pPr marL="114300" indent="0">
              <a:buNone/>
            </a:pPr>
            <a:endParaRPr lang="pt-BR" sz="2000" b="1" dirty="0"/>
          </a:p>
          <a:p>
            <a:pPr algn="just"/>
            <a:r>
              <a:rPr lang="pt-BR" sz="2000" dirty="0"/>
              <a:t>Uma vez executada a base, inicia-se a execução do fuste da estaca, socando-se o concreto por camadas sucessivas; </a:t>
            </a:r>
          </a:p>
          <a:p>
            <a:pPr algn="just"/>
            <a:r>
              <a:rPr lang="pt-BR" sz="2000" dirty="0"/>
              <a:t>Desse modo, obtém-se uma estaca de grande diâmetro, de parede rugosa e fortemente ancorada no solo;</a:t>
            </a:r>
          </a:p>
          <a:p>
            <a:pPr marL="114300" indent="0">
              <a:buNone/>
            </a:pPr>
            <a:endParaRPr lang="pt-BR" sz="20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2430DD-D98B-464F-A29A-AED350E9C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026" y="2780928"/>
            <a:ext cx="5456973" cy="32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7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8757-AE97-4154-B701-18F2456E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24" y="260648"/>
            <a:ext cx="969264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EB0363-028A-4B78-91FA-042A686C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916832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>
                <a:latin typeface="+mj-lt"/>
              </a:rPr>
              <a:t>Estaca </a:t>
            </a:r>
            <a:r>
              <a:rPr lang="pt-BR" sz="2000" b="1" dirty="0" err="1">
                <a:latin typeface="+mj-lt"/>
              </a:rPr>
              <a:t>Franki</a:t>
            </a:r>
            <a:endParaRPr lang="pt-BR" sz="2000" b="1" dirty="0">
              <a:latin typeface="+mj-lt"/>
            </a:endParaRPr>
          </a:p>
          <a:p>
            <a:pPr marL="0" indent="0">
              <a:buNone/>
            </a:pPr>
            <a:endParaRPr lang="pt-BR" sz="2000" b="1" dirty="0">
              <a:latin typeface="+mj-lt"/>
            </a:endParaRPr>
          </a:p>
          <a:p>
            <a:r>
              <a:rPr lang="pt-BR" sz="1800" b="1" dirty="0">
                <a:latin typeface="+mj-lt"/>
              </a:rPr>
              <a:t>Vantagens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+mj-lt"/>
              </a:rPr>
              <a:t>Podem suportar grandes cargas;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+mj-lt"/>
              </a:rPr>
              <a:t>Apresentam boa resistência lateral e de ponta, contribuindo para a dissipação das cargas no solo;</a:t>
            </a:r>
          </a:p>
          <a:p>
            <a:r>
              <a:rPr lang="pt-BR" b="0" i="0" dirty="0">
                <a:effectLst/>
                <a:latin typeface="+mj-lt"/>
              </a:rPr>
              <a:t>Podem ser executadas com inclinações de até 25°.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b="0" i="0" dirty="0">
              <a:effectLst/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523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A9B6F-2F6C-444C-982A-C3E5200C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71" y="362421"/>
            <a:ext cx="9692640" cy="1325562"/>
          </a:xfrm>
        </p:spPr>
        <p:txBody>
          <a:bodyPr/>
          <a:lstStyle/>
          <a:p>
            <a:r>
              <a:rPr lang="pt-BR" dirty="0"/>
              <a:t>Estacas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6AA1DA-8C12-4242-9B15-66AA6698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2113054"/>
            <a:ext cx="10153128" cy="4351337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>
                <a:latin typeface="+mj-lt"/>
              </a:rPr>
              <a:t>Estaca </a:t>
            </a:r>
            <a:r>
              <a:rPr lang="pt-BR" sz="1800" b="1" dirty="0" err="1">
                <a:latin typeface="+mj-lt"/>
              </a:rPr>
              <a:t>Franki</a:t>
            </a:r>
            <a:endParaRPr lang="pt-BR" sz="1800" b="1" dirty="0">
              <a:latin typeface="+mj-lt"/>
            </a:endParaRPr>
          </a:p>
          <a:p>
            <a:pPr marL="0" indent="0">
              <a:buNone/>
            </a:pPr>
            <a:endParaRPr lang="pt-BR" sz="1800" b="1" dirty="0">
              <a:latin typeface="+mj-lt"/>
            </a:endParaRPr>
          </a:p>
          <a:p>
            <a:r>
              <a:rPr lang="pt-BR" sz="1600" b="1" dirty="0">
                <a:latin typeface="+mj-lt"/>
              </a:rPr>
              <a:t>Desvantagens</a:t>
            </a:r>
          </a:p>
          <a:p>
            <a:r>
              <a:rPr lang="pt-BR" b="0" i="0" dirty="0">
                <a:solidFill>
                  <a:srgbClr val="313131"/>
                </a:solidFill>
                <a:effectLst/>
                <a:latin typeface="+mj-lt"/>
              </a:rPr>
              <a:t>Causa muita vibração no terreno;</a:t>
            </a:r>
            <a:endParaRPr lang="pt-BR" b="1" i="0" dirty="0">
              <a:solidFill>
                <a:srgbClr val="313131"/>
              </a:solidFill>
              <a:effectLst/>
              <a:latin typeface="+mj-lt"/>
            </a:endParaRPr>
          </a:p>
          <a:p>
            <a:r>
              <a:rPr lang="pt-BR" b="0" i="0" dirty="0">
                <a:solidFill>
                  <a:srgbClr val="313131"/>
                </a:solidFill>
                <a:effectLst/>
                <a:latin typeface="+mj-lt"/>
              </a:rPr>
              <a:t>É necessário espaço amplo no canteiro de obras para o manuseio de seus equipamentos.</a:t>
            </a:r>
          </a:p>
          <a:p>
            <a:endParaRPr lang="pt-BR" b="1" dirty="0"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9970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9456" y="764704"/>
            <a:ext cx="6120680" cy="570810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200" b="1" dirty="0"/>
              <a:t>Apresentação de seminário sobre sondagem 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dirty="0"/>
              <a:t>Apresentar as vantagens e desvantagens de cada método e quando são mais indicados</a:t>
            </a:r>
          </a:p>
          <a:p>
            <a:pPr marL="0" indent="0" algn="just">
              <a:buNone/>
            </a:pPr>
            <a:endParaRPr lang="pt-BR" sz="2200" dirty="0"/>
          </a:p>
          <a:p>
            <a:pPr algn="just"/>
            <a:r>
              <a:rPr lang="pt-BR" sz="2200" dirty="0"/>
              <a:t>Sondagem SPT – </a:t>
            </a:r>
            <a:r>
              <a:rPr lang="pt-BR" sz="2200" dirty="0" err="1"/>
              <a:t>Ginoel</a:t>
            </a:r>
            <a:endParaRPr lang="pt-BR" sz="2200" dirty="0"/>
          </a:p>
          <a:p>
            <a:pPr algn="just"/>
            <a:r>
              <a:rPr lang="pt-BR" sz="2200" dirty="0"/>
              <a:t>Sondagem a trado</a:t>
            </a:r>
          </a:p>
          <a:p>
            <a:pPr algn="just"/>
            <a:r>
              <a:rPr lang="pt-BR" sz="2200" dirty="0"/>
              <a:t>Sondagem rotativa – Marcelo</a:t>
            </a:r>
          </a:p>
          <a:p>
            <a:pPr algn="just"/>
            <a:r>
              <a:rPr lang="pt-BR" sz="2200" dirty="0"/>
              <a:t>Sondagem geofísica – </a:t>
            </a:r>
            <a:r>
              <a:rPr lang="pt-BR" sz="2200" dirty="0" err="1"/>
              <a:t>Aila</a:t>
            </a:r>
            <a:r>
              <a:rPr lang="pt-BR" sz="2200" dirty="0"/>
              <a:t> </a:t>
            </a:r>
          </a:p>
          <a:p>
            <a:pPr algn="just"/>
            <a:r>
              <a:rPr lang="pt-BR" sz="2200" dirty="0"/>
              <a:t>Poços e trincheiras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0648E0-16B0-4581-B1CB-2DECFC289A82}"/>
              </a:ext>
            </a:extLst>
          </p:cNvPr>
          <p:cNvSpPr txBox="1"/>
          <p:nvPr/>
        </p:nvSpPr>
        <p:spPr>
          <a:xfrm>
            <a:off x="7608168" y="3519006"/>
            <a:ext cx="42484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Apresentação do seminário: 12/03 </a:t>
            </a:r>
          </a:p>
          <a:p>
            <a:endParaRPr lang="pt-BR" dirty="0"/>
          </a:p>
          <a:p>
            <a:r>
              <a:rPr lang="pt-BR" dirty="0"/>
              <a:t>Tempo: 15 </a:t>
            </a:r>
            <a:r>
              <a:rPr lang="pt-BR" dirty="0" err="1"/>
              <a:t>max</a:t>
            </a:r>
            <a:endParaRPr lang="pt-BR" dirty="0"/>
          </a:p>
          <a:p>
            <a:r>
              <a:rPr lang="pt-BR" dirty="0"/>
              <a:t>Apresentação do método</a:t>
            </a:r>
          </a:p>
          <a:p>
            <a:r>
              <a:rPr lang="pt-BR" dirty="0"/>
              <a:t>Apresentação das principais características</a:t>
            </a:r>
          </a:p>
          <a:p>
            <a:r>
              <a:rPr lang="pt-BR" dirty="0"/>
              <a:t>Vantagens </a:t>
            </a:r>
          </a:p>
          <a:p>
            <a:r>
              <a:rPr lang="pt-BR" dirty="0" err="1"/>
              <a:t>Desvantangens</a:t>
            </a:r>
            <a:endParaRPr lang="pt-BR" dirty="0"/>
          </a:p>
          <a:p>
            <a:endParaRPr lang="pt-BR" dirty="0"/>
          </a:p>
          <a:p>
            <a:r>
              <a:rPr lang="pt-BR" dirty="0"/>
              <a:t>Figuras</a:t>
            </a:r>
          </a:p>
        </p:txBody>
      </p:sp>
    </p:spTree>
    <p:extLst>
      <p:ext uri="{BB962C8B-B14F-4D97-AF65-F5344CB8AC3E}">
        <p14:creationId xmlns:p14="http://schemas.microsoft.com/office/powerpoint/2010/main" val="308935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1F510-6E8B-4B63-A5AF-F0E365BF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26" y="188640"/>
            <a:ext cx="10331119" cy="1325562"/>
          </a:xfrm>
        </p:spPr>
        <p:txBody>
          <a:bodyPr/>
          <a:lstStyle/>
          <a:p>
            <a:r>
              <a:rPr lang="pt-BR" dirty="0"/>
              <a:t>Tipos de fundações 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087C27A-AD10-4118-A40E-0A76BCE4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8800"/>
            <a:ext cx="101946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A NBR 6122 determina que fundações profundas são aquelas cujas bases estão implantadas a uma profundidade superior a duas vezes a menor dimensão, e a pelo menos 3 m de profundidade</a:t>
            </a:r>
          </a:p>
          <a:p>
            <a:pPr algn="just"/>
            <a:r>
              <a:rPr lang="pt-BR" dirty="0"/>
              <a:t>Profunda =&gt; H &gt; 2 x 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0D698C-03EA-4FA6-AD2F-A976C466E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52" y="2636912"/>
            <a:ext cx="1440160" cy="42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7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0BDD4-91C4-419B-8150-900CF8B4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sz="4400" dirty="0"/>
              <a:t>Fundações indiretas ou profundas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2414AA-D704-4492-BD5D-04A34F64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28800"/>
            <a:ext cx="10187104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São fundações que têm o </a:t>
            </a:r>
            <a:r>
              <a:rPr lang="pt-BR" sz="2200" b="1" dirty="0"/>
              <a:t>comprimento preponderante sobre a seção</a:t>
            </a:r>
            <a:r>
              <a:rPr lang="pt-BR" sz="2200" dirty="0"/>
              <a:t>;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Estacas e tubulões .</a:t>
            </a:r>
          </a:p>
          <a:p>
            <a:endParaRPr lang="pt-BR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56E94B-C15E-4513-8A26-75A09175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13" y="3068960"/>
            <a:ext cx="4805866" cy="374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28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0763B-88D0-4224-B564-D428BC05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16632"/>
            <a:ext cx="10153612" cy="1325562"/>
          </a:xfrm>
        </p:spPr>
        <p:txBody>
          <a:bodyPr/>
          <a:lstStyle/>
          <a:p>
            <a:r>
              <a:rPr lang="pt-BR" dirty="0"/>
              <a:t>Fundação rasa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C9AB9A-2815-43FE-A3D1-2E42D6AD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44824"/>
            <a:ext cx="10009112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É o primeiro tipo de fundação a ser pesquisada;</a:t>
            </a:r>
          </a:p>
          <a:p>
            <a:pPr algn="just"/>
            <a:r>
              <a:rPr lang="pt-BR" sz="2200" dirty="0"/>
              <a:t>Para as sapatas:</a:t>
            </a:r>
          </a:p>
          <a:p>
            <a:pPr lvl="1" algn="just"/>
            <a:r>
              <a:rPr lang="pt-BR" sz="2000" dirty="0"/>
              <a:t>Esse tipo de fundação só é vantajoso quando a área ocupada abranger no máximo 50 a 70 % da área disponível;</a:t>
            </a:r>
          </a:p>
          <a:p>
            <a:pPr algn="just"/>
            <a:endParaRPr lang="pt-BR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B595A2-2B2E-4020-870E-1DEABE152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97" y="3801751"/>
            <a:ext cx="5988405" cy="25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68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66857"/>
            <a:ext cx="9692640" cy="1325562"/>
          </a:xfrm>
        </p:spPr>
        <p:txBody>
          <a:bodyPr/>
          <a:lstStyle/>
          <a:p>
            <a:r>
              <a:rPr lang="pt-BR" dirty="0"/>
              <a:t>Bloco de fundação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9937104" cy="4351337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Fundação de concreto simples, dimensionado de maneira que as tensões de tração nele resultantes possam ser resistidas pelo concreto, sem necessidade de armadura;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Alturas relativamente grandes e resistem principalmente por compressão</a:t>
            </a:r>
          </a:p>
          <a:p>
            <a:endParaRPr lang="pt-BR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143960"/>
            <a:ext cx="4344169" cy="271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55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12685"/>
            <a:ext cx="9692640" cy="1325562"/>
          </a:xfrm>
        </p:spPr>
        <p:txBody>
          <a:bodyPr/>
          <a:lstStyle/>
          <a:p>
            <a:r>
              <a:rPr lang="pt-BR" dirty="0"/>
              <a:t>Bloco de fundação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1556793"/>
            <a:ext cx="5248093" cy="477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8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440" y="404664"/>
            <a:ext cx="9721080" cy="5996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>
                <a:solidFill>
                  <a:srgbClr val="FF0000"/>
                </a:solidFill>
              </a:rPr>
              <a:t>Importante: Não confundir com bloco de coroamento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b="1" dirty="0"/>
              <a:t>Blocos de coroamento</a:t>
            </a:r>
            <a:r>
              <a:rPr lang="pt-BR" sz="2200" dirty="0"/>
              <a:t> são estruturas usadas para transmitir as tensões às estacas e aos tubulões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  <a:p>
            <a:pPr algn="just"/>
            <a:endParaRPr lang="pt-BR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24" y="3543244"/>
            <a:ext cx="4608512" cy="19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98" y="2564905"/>
            <a:ext cx="27241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562300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4218</TotalTime>
  <Words>1258</Words>
  <Application>Microsoft Office PowerPoint</Application>
  <PresentationFormat>Widescreen</PresentationFormat>
  <Paragraphs>192</Paragraphs>
  <Slides>38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Fundações</vt:lpstr>
      <vt:lpstr>Fundação</vt:lpstr>
      <vt:lpstr>Tipos de fundações </vt:lpstr>
      <vt:lpstr>Tipos de fundações </vt:lpstr>
      <vt:lpstr>Fundações indiretas ou profundas</vt:lpstr>
      <vt:lpstr>Fundação rasa</vt:lpstr>
      <vt:lpstr>Bloco de fundação</vt:lpstr>
      <vt:lpstr>Bloco de fundação</vt:lpstr>
      <vt:lpstr>Apresentação do PowerPoint</vt:lpstr>
      <vt:lpstr>Sapatas</vt:lpstr>
      <vt:lpstr>Sapatas</vt:lpstr>
      <vt:lpstr>Sapatas</vt:lpstr>
      <vt:lpstr>Sapatas </vt:lpstr>
      <vt:lpstr>Radier</vt:lpstr>
      <vt:lpstr>Radier</vt:lpstr>
      <vt:lpstr>Fundações profundas</vt:lpstr>
      <vt:lpstr>Estacas</vt:lpstr>
      <vt:lpstr>Estacas</vt:lpstr>
      <vt:lpstr>Estacas</vt:lpstr>
      <vt:lpstr>Estacas</vt:lpstr>
      <vt:lpstr>Estacas </vt:lpstr>
      <vt:lpstr>Estacas</vt:lpstr>
      <vt:lpstr>Estacas</vt:lpstr>
      <vt:lpstr>Estacas </vt:lpstr>
      <vt:lpstr>Estacas</vt:lpstr>
      <vt:lpstr>Estacas</vt:lpstr>
      <vt:lpstr>Estacas</vt:lpstr>
      <vt:lpstr>Estacas</vt:lpstr>
      <vt:lpstr>Estacas</vt:lpstr>
      <vt:lpstr>Estacas</vt:lpstr>
      <vt:lpstr>Estacas</vt:lpstr>
      <vt:lpstr>Estacas</vt:lpstr>
      <vt:lpstr>Estacas</vt:lpstr>
      <vt:lpstr>Estacas</vt:lpstr>
      <vt:lpstr>Estacas </vt:lpstr>
      <vt:lpstr>Estacas</vt:lpstr>
      <vt:lpstr>Estacas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 da Bahia Disciplina: Fundações</dc:title>
  <dc:creator>Juliane Santos Souza</dc:creator>
  <cp:lastModifiedBy>Juliane Santos Souza</cp:lastModifiedBy>
  <cp:revision>101</cp:revision>
  <dcterms:created xsi:type="dcterms:W3CDTF">2020-03-10T12:32:48Z</dcterms:created>
  <dcterms:modified xsi:type="dcterms:W3CDTF">2022-03-07T13:09:37Z</dcterms:modified>
</cp:coreProperties>
</file>