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300" r:id="rId3"/>
    <p:sldId id="290" r:id="rId4"/>
    <p:sldId id="291" r:id="rId5"/>
    <p:sldId id="292" r:id="rId6"/>
    <p:sldId id="293" r:id="rId7"/>
    <p:sldId id="302" r:id="rId8"/>
    <p:sldId id="303" r:id="rId9"/>
    <p:sldId id="30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291" autoAdjust="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551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3EEB5DFB-82D0-4C1A-91DF-070E46800C02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36C48D91-8507-4B19-9A6F-9761E7CDDE77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006419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B5DFB-82D0-4C1A-91DF-070E46800C02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48D91-8507-4B19-9A6F-9761E7CDDE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3224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B5DFB-82D0-4C1A-91DF-070E46800C02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48D91-8507-4B19-9A6F-9761E7CDDE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1734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B5DFB-82D0-4C1A-91DF-070E46800C02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48D91-8507-4B19-9A6F-9761E7CDDE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7798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B5DFB-82D0-4C1A-91DF-070E46800C02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48D91-8507-4B19-9A6F-9761E7CDDE77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14204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B5DFB-82D0-4C1A-91DF-070E46800C02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48D91-8507-4B19-9A6F-9761E7CDDE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0846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B5DFB-82D0-4C1A-91DF-070E46800C02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48D91-8507-4B19-9A6F-9761E7CDDE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83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B5DFB-82D0-4C1A-91DF-070E46800C02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48D91-8507-4B19-9A6F-9761E7CDDE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7306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B5DFB-82D0-4C1A-91DF-070E46800C02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48D91-8507-4B19-9A6F-9761E7CDDE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354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B5DFB-82D0-4C1A-91DF-070E46800C02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48D91-8507-4B19-9A6F-9761E7CDDE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7774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B5DFB-82D0-4C1A-91DF-070E46800C02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48D91-8507-4B19-9A6F-9761E7CDDE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4441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EEB5DFB-82D0-4C1A-91DF-070E46800C02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36C48D91-8507-4B19-9A6F-9761E7CDDE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6350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575720" y="440055"/>
            <a:ext cx="7560840" cy="1129921"/>
          </a:xfrm>
        </p:spPr>
        <p:txBody>
          <a:bodyPr>
            <a:normAutofit/>
          </a:bodyPr>
          <a:lstStyle/>
          <a:p>
            <a:r>
              <a:rPr lang="pt-BR" sz="2600" dirty="0"/>
              <a:t>Faculdade de tecnologia e ciências da Bahia</a:t>
            </a:r>
            <a:br>
              <a:rPr lang="pt-BR" sz="2600" dirty="0"/>
            </a:br>
            <a:r>
              <a:rPr lang="pt-BR" sz="2600" dirty="0"/>
              <a:t>Curso: Engenharia Civil</a:t>
            </a:r>
            <a:br>
              <a:rPr lang="pt-BR" sz="2600" dirty="0"/>
            </a:br>
            <a:r>
              <a:rPr lang="pt-BR" sz="2600" dirty="0"/>
              <a:t>Disciplina: Estradas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67608" y="2924944"/>
            <a:ext cx="7272808" cy="1728192"/>
          </a:xfrm>
        </p:spPr>
        <p:txBody>
          <a:bodyPr>
            <a:noAutofit/>
          </a:bodyPr>
          <a:lstStyle/>
          <a:p>
            <a:pPr algn="ctr"/>
            <a:r>
              <a:rPr lang="pt-BR" sz="5000" dirty="0">
                <a:solidFill>
                  <a:schemeClr val="tx2"/>
                </a:solidFill>
              </a:rPr>
              <a:t>Revisão</a:t>
            </a:r>
          </a:p>
          <a:p>
            <a:pPr algn="ctr"/>
            <a:endParaRPr lang="pt-BR" sz="4000" dirty="0">
              <a:solidFill>
                <a:schemeClr val="tx2"/>
              </a:solidFill>
            </a:endParaRPr>
          </a:p>
          <a:p>
            <a:pPr algn="r"/>
            <a:endParaRPr lang="pt-BR" sz="4000" dirty="0">
              <a:solidFill>
                <a:schemeClr val="tx2"/>
              </a:solidFill>
            </a:endParaRPr>
          </a:p>
          <a:p>
            <a:pPr algn="r"/>
            <a:r>
              <a:rPr lang="pt-BR" sz="2300" dirty="0">
                <a:solidFill>
                  <a:schemeClr val="tx2"/>
                </a:solidFill>
              </a:rPr>
              <a:t>Professora: Juliane Souza</a:t>
            </a:r>
          </a:p>
          <a:p>
            <a:pPr algn="ctr"/>
            <a:endParaRPr lang="pt-BR" sz="4000" dirty="0">
              <a:solidFill>
                <a:schemeClr val="tx2"/>
              </a:solidFill>
            </a:endParaRPr>
          </a:p>
          <a:p>
            <a:pPr algn="ctr"/>
            <a:endParaRPr lang="pt-BR" sz="4000" dirty="0"/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440" y="428790"/>
            <a:ext cx="2376264" cy="11299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00862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5ED488-A8C3-4DB3-8590-89CD42978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Avaliação II Unidade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265C2DE-F63B-4F91-9A5F-67102DD7BA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3474" y="1916832"/>
            <a:ext cx="8772966" cy="4351337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Conteúdo</a:t>
            </a:r>
          </a:p>
          <a:p>
            <a:r>
              <a:rPr lang="pt-BR" dirty="0"/>
              <a:t>Locação da curva circular;</a:t>
            </a:r>
          </a:p>
          <a:p>
            <a:r>
              <a:rPr lang="pt-BR" dirty="0"/>
              <a:t>Superelevação</a:t>
            </a:r>
          </a:p>
          <a:p>
            <a:r>
              <a:rPr lang="pt-BR" dirty="0" err="1"/>
              <a:t>Superlargura</a:t>
            </a:r>
            <a:endParaRPr lang="pt-BR" dirty="0"/>
          </a:p>
          <a:p>
            <a:endParaRPr lang="pt-BR" dirty="0"/>
          </a:p>
          <a:p>
            <a:r>
              <a:rPr lang="pt-BR" dirty="0"/>
              <a:t>Data: 27/04/2022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3867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1DBA70-7BD9-4430-995E-7481EAC1D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Locação da curva circular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11023F8E-15BD-4EED-BFA2-20E933E08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3238" y="1916832"/>
            <a:ext cx="9395060" cy="4351337"/>
          </a:xfrm>
        </p:spPr>
        <p:txBody>
          <a:bodyPr/>
          <a:lstStyle/>
          <a:p>
            <a:r>
              <a:rPr lang="pt-BR" b="1" dirty="0"/>
              <a:t>Grau de uma curva (</a:t>
            </a:r>
            <a:r>
              <a:rPr lang="pt-BR" b="1" dirty="0" err="1"/>
              <a:t>Gc</a:t>
            </a:r>
            <a:r>
              <a:rPr lang="pt-BR" b="1" dirty="0"/>
              <a:t>) </a:t>
            </a:r>
          </a:p>
          <a:p>
            <a:pPr algn="just"/>
            <a:r>
              <a:rPr lang="pt-BR" dirty="0"/>
              <a:t>O Grau de uma curva (</a:t>
            </a:r>
            <a:r>
              <a:rPr lang="pt-BR" dirty="0" err="1"/>
              <a:t>Gc</a:t>
            </a:r>
            <a:r>
              <a:rPr lang="pt-BR" dirty="0"/>
              <a:t>) para uma determinada corda (c) é, por definição, o ângulo central que corresponde à corda considerada.</a:t>
            </a:r>
          </a:p>
          <a:p>
            <a:pPr algn="just"/>
            <a:r>
              <a:rPr lang="pt-BR" dirty="0"/>
              <a:t>Na figura está representada uma corda (c) de arco de círculo de raio R, a qual compreende um ângulo central (</a:t>
            </a:r>
            <a:r>
              <a:rPr lang="pt-BR" dirty="0" err="1"/>
              <a:t>Gc</a:t>
            </a:r>
            <a:r>
              <a:rPr lang="pt-BR" dirty="0"/>
              <a:t>), que é o grau da curva para a corda considerada</a:t>
            </a:r>
          </a:p>
          <a:p>
            <a:endParaRPr lang="pt-BR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8E28F116-F888-4007-A270-48A2567312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8388" y="3717032"/>
            <a:ext cx="4647612" cy="3140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7C368DAD-E991-4DF8-872D-E873F2A9AB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2235" y="4032967"/>
            <a:ext cx="1493887" cy="74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6E39E459-A139-4665-81EB-68EE3374E405}"/>
              </a:ext>
            </a:extLst>
          </p:cNvPr>
          <p:cNvSpPr txBox="1"/>
          <p:nvPr/>
        </p:nvSpPr>
        <p:spPr>
          <a:xfrm>
            <a:off x="6108192" y="5014912"/>
            <a:ext cx="503784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" indent="0" algn="just">
              <a:buNone/>
            </a:pPr>
            <a:r>
              <a:rPr lang="pt-BR" dirty="0"/>
              <a:t>Onde: </a:t>
            </a:r>
          </a:p>
          <a:p>
            <a:pPr algn="just"/>
            <a:r>
              <a:rPr lang="pt-BR" dirty="0"/>
              <a:t>G = grau da curva (ou ângulo que corresponde à corda c) (graus); </a:t>
            </a:r>
          </a:p>
          <a:p>
            <a:pPr algn="just"/>
            <a:r>
              <a:rPr lang="pt-BR" dirty="0"/>
              <a:t>c = corda (m); </a:t>
            </a:r>
          </a:p>
          <a:p>
            <a:pPr algn="just"/>
            <a:r>
              <a:rPr lang="pt-BR" dirty="0"/>
              <a:t>R = raio da curva circular (m).  </a:t>
            </a:r>
          </a:p>
        </p:txBody>
      </p:sp>
    </p:spTree>
    <p:extLst>
      <p:ext uri="{BB962C8B-B14F-4D97-AF65-F5344CB8AC3E}">
        <p14:creationId xmlns:p14="http://schemas.microsoft.com/office/powerpoint/2010/main" val="4222601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C08053-AD94-432B-B4F2-BF6454BA5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Locação da curva circular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0AEA6D43-2273-4556-B036-FF53ED85D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9680" y="1844824"/>
            <a:ext cx="9692640" cy="4351337"/>
          </a:xfrm>
        </p:spPr>
        <p:txBody>
          <a:bodyPr/>
          <a:lstStyle/>
          <a:p>
            <a:pPr algn="just"/>
            <a:r>
              <a:rPr lang="pt-BR" sz="2000" b="1" dirty="0"/>
              <a:t>Deflexões de uma curva circular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A deflexão (</a:t>
            </a:r>
            <a:r>
              <a:rPr lang="pt-BR" sz="2000" dirty="0" err="1"/>
              <a:t>dc</a:t>
            </a:r>
            <a:r>
              <a:rPr lang="pt-BR" sz="2000" dirty="0"/>
              <a:t>) de uma curva circular, para uma corda (c) é, por definição, o ângulo formado entre a corda e a tangente à curva em uma das extremidades da corda</a:t>
            </a:r>
          </a:p>
          <a:p>
            <a:endParaRPr lang="pt-BR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F7B4E122-8EB2-4A9C-87FA-FB4CB7FE342A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3224" y="3632839"/>
            <a:ext cx="4878776" cy="3297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ixaDeTexto 3">
                <a:extLst>
                  <a:ext uri="{FF2B5EF4-FFF2-40B4-BE49-F238E27FC236}">
                    <a16:creationId xmlns:a16="http://schemas.microsoft.com/office/drawing/2014/main" id="{C218B46E-91E4-4AA5-95A2-384C5C742BDF}"/>
                  </a:ext>
                </a:extLst>
              </p:cNvPr>
              <p:cNvSpPr txBox="1"/>
              <p:nvPr/>
            </p:nvSpPr>
            <p:spPr>
              <a:xfrm>
                <a:off x="3215680" y="4947178"/>
                <a:ext cx="1279640" cy="6685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000" b="0" i="1" smtClean="0">
                          <a:latin typeface="Cambria Math"/>
                        </a:rPr>
                        <m:t>𝑑𝑐</m:t>
                      </m:r>
                      <m:r>
                        <a:rPr lang="pt-BR" sz="200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BR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t-BR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sz="2000" b="0" i="1" smtClean="0">
                                  <a:latin typeface="Cambria Math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pt-BR" sz="2000" b="0" i="1" smtClean="0">
                                  <a:latin typeface="Cambria Math"/>
                                </a:rPr>
                                <m:t>𝑐</m:t>
                              </m:r>
                            </m:sub>
                          </m:sSub>
                        </m:num>
                        <m:den>
                          <m:r>
                            <a:rPr lang="pt-BR" sz="20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pt-BR" sz="2000" dirty="0"/>
              </a:p>
            </p:txBody>
          </p:sp>
        </mc:Choice>
        <mc:Fallback xmlns="">
          <p:sp>
            <p:nvSpPr>
              <p:cNvPr id="6" name="CaixaDeTexto 3">
                <a:extLst>
                  <a:ext uri="{FF2B5EF4-FFF2-40B4-BE49-F238E27FC236}">
                    <a16:creationId xmlns:a16="http://schemas.microsoft.com/office/drawing/2014/main" id="{C218B46E-91E4-4AA5-95A2-384C5C742B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5680" y="4947178"/>
                <a:ext cx="1279640" cy="66851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812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54C130-DEA6-41CF-A158-5E35C3630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Locação da curva circular 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54EA941D-CB88-4101-ABBE-F9C666506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7448" y="1916832"/>
            <a:ext cx="9692640" cy="4351337"/>
          </a:xfrm>
        </p:spPr>
        <p:txBody>
          <a:bodyPr/>
          <a:lstStyle/>
          <a:p>
            <a:pPr marL="400050" indent="-285750" algn="just"/>
            <a:r>
              <a:rPr lang="pt-BR" b="1" dirty="0"/>
              <a:t>Deflexão por metro</a:t>
            </a:r>
          </a:p>
          <a:p>
            <a:pPr algn="just"/>
            <a:r>
              <a:rPr lang="pt-BR" dirty="0"/>
              <a:t>Define-se a deflexão por metro (dm) como sendo o valor da deflexão correspondente ao arco (ou à corda) de 1,00 m, calculando o seu valor, de forma simplificada, em proporção direta ao da deflexão correspondente à corda inteira.</a:t>
            </a:r>
          </a:p>
          <a:p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ixaDeTexto 5">
                <a:extLst>
                  <a:ext uri="{FF2B5EF4-FFF2-40B4-BE49-F238E27FC236}">
                    <a16:creationId xmlns:a16="http://schemas.microsoft.com/office/drawing/2014/main" id="{D7D060F8-2CB5-4007-825F-DEFEF6A3945F}"/>
                  </a:ext>
                </a:extLst>
              </p:cNvPr>
              <p:cNvSpPr txBox="1"/>
              <p:nvPr/>
            </p:nvSpPr>
            <p:spPr>
              <a:xfrm>
                <a:off x="5015880" y="4092500"/>
                <a:ext cx="1440160" cy="58451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sz="20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pt-BR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pt-BR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t-BR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sz="20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pt-BR" sz="20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</m:sSub>
                        </m:num>
                        <m:den>
                          <m:r>
                            <a:rPr lang="pt-BR" sz="20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</m:oMath>
                  </m:oMathPara>
                </a14:m>
                <a:endParaRPr lang="pt-BR" sz="2000" dirty="0"/>
              </a:p>
            </p:txBody>
          </p:sp>
        </mc:Choice>
        <mc:Fallback xmlns="">
          <p:sp>
            <p:nvSpPr>
              <p:cNvPr id="6" name="CaixaDeTexto 5">
                <a:extLst>
                  <a:ext uri="{FF2B5EF4-FFF2-40B4-BE49-F238E27FC236}">
                    <a16:creationId xmlns:a16="http://schemas.microsoft.com/office/drawing/2014/main" id="{D7D060F8-2CB5-4007-825F-DEFEF6A394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5880" y="4092500"/>
                <a:ext cx="1440160" cy="58451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ixaDeTexto 7">
                <a:extLst>
                  <a:ext uri="{FF2B5EF4-FFF2-40B4-BE49-F238E27FC236}">
                    <a16:creationId xmlns:a16="http://schemas.microsoft.com/office/drawing/2014/main" id="{E332DE89-39B5-4C64-8432-14E3737F61AC}"/>
                  </a:ext>
                </a:extLst>
              </p:cNvPr>
              <p:cNvSpPr txBox="1"/>
              <p:nvPr/>
            </p:nvSpPr>
            <p:spPr>
              <a:xfrm>
                <a:off x="1559496" y="5102722"/>
                <a:ext cx="6105378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114300" indent="0">
                  <a:buNone/>
                </a:pPr>
                <a:r>
                  <a:rPr lang="pt-BR" dirty="0"/>
                  <a:t>Onde: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/>
                  <a:t>= deflexão da curva;</a:t>
                </a:r>
              </a:p>
              <a:p>
                <a:r>
                  <a:rPr lang="pt-BR" dirty="0"/>
                  <a:t>c = corda.</a:t>
                </a:r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8" name="CaixaDeTexto 7">
                <a:extLst>
                  <a:ext uri="{FF2B5EF4-FFF2-40B4-BE49-F238E27FC236}">
                    <a16:creationId xmlns:a16="http://schemas.microsoft.com/office/drawing/2014/main" id="{E332DE89-39B5-4C64-8432-14E3737F61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9496" y="5102722"/>
                <a:ext cx="6105378" cy="1200329"/>
              </a:xfrm>
              <a:prstGeom prst="rect">
                <a:avLst/>
              </a:prstGeom>
              <a:blipFill>
                <a:blip r:embed="rId3"/>
                <a:stretch>
                  <a:fillRect l="-899" t="-2538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2">
            <a:extLst>
              <a:ext uri="{FF2B5EF4-FFF2-40B4-BE49-F238E27FC236}">
                <a16:creationId xmlns:a16="http://schemas.microsoft.com/office/drawing/2014/main" id="{E1FC2B8D-34FC-4676-981E-DED6704B92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4873" y="3341724"/>
            <a:ext cx="4732821" cy="319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0058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F65BA9-7BFF-4B38-AF16-8D9F3A264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Locação da curva circular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E3BE3B9-E8EA-4DA7-813E-C2759CBC3C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Exemplo:</a:t>
            </a:r>
          </a:p>
          <a:p>
            <a:pPr marL="0" indent="0">
              <a:buNone/>
            </a:pPr>
            <a:r>
              <a:rPr lang="pt-BR" dirty="0"/>
              <a:t>Calcular a deflexão para a locação de uma curva com raio de 300 m. </a:t>
            </a:r>
          </a:p>
          <a:p>
            <a:endParaRPr lang="pt-BR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8FE25841-6B40-49EE-A6AC-3CC0AEFAD8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349" y="2996952"/>
            <a:ext cx="5372112" cy="3630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>
            <a:extLst>
              <a:ext uri="{FF2B5EF4-FFF2-40B4-BE49-F238E27FC236}">
                <a16:creationId xmlns:a16="http://schemas.microsoft.com/office/drawing/2014/main" id="{41B14F77-8140-4718-BCA4-4A575A357A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3984" y="3789040"/>
            <a:ext cx="5174014" cy="1529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6722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906529-7539-41FC-A638-C207D5678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Locação da curva circular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9EB0E15-9794-446B-BE13-05FC42EB0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Calcular o valor da deflexão por metro para a curva circular com raio R = 	300,00 m utilizado na concordância projetada anteriormente.</a:t>
            </a:r>
          </a:p>
          <a:p>
            <a:endParaRPr lang="pt-BR" dirty="0"/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3D5452E6-D472-4CCA-80BD-1F93A25B8B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7728" y="3429000"/>
            <a:ext cx="5959596" cy="1761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449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481469-F2EC-4539-B6F9-EE8E7A91C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Locação da curva circular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5D7A49E-DB7F-4107-98FC-D37797AFD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Preenchimento da caderneta de locação</a:t>
            </a:r>
          </a:p>
          <a:p>
            <a:endParaRPr lang="pt-BR" dirty="0"/>
          </a:p>
          <a:p>
            <a:endParaRPr lang="pt-BR" dirty="0"/>
          </a:p>
        </p:txBody>
      </p:sp>
      <p:graphicFrame>
        <p:nvGraphicFramePr>
          <p:cNvPr id="7" name="Tabela 7">
            <a:extLst>
              <a:ext uri="{FF2B5EF4-FFF2-40B4-BE49-F238E27FC236}">
                <a16:creationId xmlns:a16="http://schemas.microsoft.com/office/drawing/2014/main" id="{04095479-D701-4592-8673-1BE5275169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4117287"/>
              </p:ext>
            </p:extLst>
          </p:nvPr>
        </p:nvGraphicFramePr>
        <p:xfrm>
          <a:off x="1576832" y="3212976"/>
          <a:ext cx="8632825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6305">
                  <a:extLst>
                    <a:ext uri="{9D8B030D-6E8A-4147-A177-3AD203B41FA5}">
                      <a16:colId xmlns:a16="http://schemas.microsoft.com/office/drawing/2014/main" val="4171849195"/>
                    </a:ext>
                  </a:extLst>
                </a:gridCol>
                <a:gridCol w="2148840">
                  <a:extLst>
                    <a:ext uri="{9D8B030D-6E8A-4147-A177-3AD203B41FA5}">
                      <a16:colId xmlns:a16="http://schemas.microsoft.com/office/drawing/2014/main" val="4063449500"/>
                    </a:ext>
                  </a:extLst>
                </a:gridCol>
                <a:gridCol w="2148840">
                  <a:extLst>
                    <a:ext uri="{9D8B030D-6E8A-4147-A177-3AD203B41FA5}">
                      <a16:colId xmlns:a16="http://schemas.microsoft.com/office/drawing/2014/main" val="336580486"/>
                    </a:ext>
                  </a:extLst>
                </a:gridCol>
                <a:gridCol w="2148840">
                  <a:extLst>
                    <a:ext uri="{9D8B030D-6E8A-4147-A177-3AD203B41FA5}">
                      <a16:colId xmlns:a16="http://schemas.microsoft.com/office/drawing/2014/main" val="19887036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Estaca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Arco (m)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Deflexão simples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Deflexão acumulada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62626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PC = 90 + 15,00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8108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91 + 0,00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2241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91 + 10,00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398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92 + 0,00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0235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PT = 92 + 9,00 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453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7894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913499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Dois veículos trafegam em sentidos contrários em uma rodovia com velocidade de 80 km/h. É uma região de relevo ondulado, as inclinações são dadas na ilustração abaixo. Em uma ultrapassagem qual a distância de parada segura para que não ocorra uma colisão? 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F072C5BF-658F-40B7-A2F9-AD3730EBBF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832" y="4889560"/>
            <a:ext cx="3600399" cy="983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0E828426-AEA5-4E9C-8F0C-7132D3F483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1092" y="3317642"/>
            <a:ext cx="6934200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853828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3228</TotalTime>
  <Words>403</Words>
  <Application>Microsoft Office PowerPoint</Application>
  <PresentationFormat>Widescreen</PresentationFormat>
  <Paragraphs>50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Arial</vt:lpstr>
      <vt:lpstr>Cambria Math</vt:lpstr>
      <vt:lpstr>Century Schoolbook</vt:lpstr>
      <vt:lpstr>Wingdings 2</vt:lpstr>
      <vt:lpstr>Exibir</vt:lpstr>
      <vt:lpstr>Faculdade de tecnologia e ciências da Bahia Curso: Engenharia Civil Disciplina: Estradas</vt:lpstr>
      <vt:lpstr>Avaliação II Unidade</vt:lpstr>
      <vt:lpstr>Locação da curva circular</vt:lpstr>
      <vt:lpstr>Locação da curva circular</vt:lpstr>
      <vt:lpstr>Locação da curva circular </vt:lpstr>
      <vt:lpstr>Locação da curva circular </vt:lpstr>
      <vt:lpstr>Locação da curva circular</vt:lpstr>
      <vt:lpstr>Locação da curva circular</vt:lpstr>
      <vt:lpstr>Exemplo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107</cp:revision>
  <dcterms:created xsi:type="dcterms:W3CDTF">2020-10-07T17:19:32Z</dcterms:created>
  <dcterms:modified xsi:type="dcterms:W3CDTF">2022-04-21T00:09:45Z</dcterms:modified>
</cp:coreProperties>
</file>