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9" r:id="rId3"/>
    <p:sldId id="260" r:id="rId4"/>
    <p:sldId id="293" r:id="rId5"/>
    <p:sldId id="257" r:id="rId6"/>
    <p:sldId id="294" r:id="rId7"/>
    <p:sldId id="264" r:id="rId8"/>
    <p:sldId id="263" r:id="rId9"/>
    <p:sldId id="271" r:id="rId10"/>
    <p:sldId id="277" r:id="rId11"/>
    <p:sldId id="265" r:id="rId12"/>
    <p:sldId id="295" r:id="rId13"/>
    <p:sldId id="266" r:id="rId14"/>
    <p:sldId id="267" r:id="rId15"/>
    <p:sldId id="261" r:id="rId16"/>
    <p:sldId id="262" r:id="rId17"/>
    <p:sldId id="258" r:id="rId18"/>
    <p:sldId id="296" r:id="rId19"/>
    <p:sldId id="268" r:id="rId20"/>
    <p:sldId id="286" r:id="rId21"/>
    <p:sldId id="269" r:id="rId22"/>
    <p:sldId id="270" r:id="rId23"/>
    <p:sldId id="288" r:id="rId24"/>
    <p:sldId id="272" r:id="rId25"/>
    <p:sldId id="273" r:id="rId26"/>
    <p:sldId id="274" r:id="rId27"/>
    <p:sldId id="297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e Santos Souza" initials="JSS" lastIdx="1" clrIdx="0">
    <p:extLst>
      <p:ext uri="{19B8F6BF-5375-455C-9EA6-DF929625EA0E}">
        <p15:presenceInfo xmlns:p15="http://schemas.microsoft.com/office/powerpoint/2012/main" userId="b0147deb16f3c8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>
      <p:cViewPr varScale="1">
        <p:scale>
          <a:sx n="68" d="100"/>
          <a:sy n="68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908DC-77A5-489D-A101-39D58F2A0AE0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6345C-0CB5-4960-9D46-74CB3F71E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93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345C-0CB5-4960-9D46-74CB3F71E48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345C-0CB5-4960-9D46-74CB3F71E48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10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345C-0CB5-4960-9D46-74CB3F71E48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55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6345C-0CB5-4960-9D46-74CB3F71E48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70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FD4F649-15ED-4563-828C-C74A0C4DAE5A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6054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38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38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32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55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57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44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01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18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FD4F649-15ED-4563-828C-C74A0C4DAE5A}" type="datetimeFigureOut">
              <a:rPr lang="pt-BR" smtClean="0"/>
              <a:t>02/04/2022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60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39816" y="-414933"/>
            <a:ext cx="6534858" cy="1927225"/>
          </a:xfrm>
        </p:spPr>
        <p:txBody>
          <a:bodyPr>
            <a:normAutofit/>
          </a:bodyPr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fundações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1624" y="3068960"/>
            <a:ext cx="7918648" cy="2804120"/>
          </a:xfrm>
        </p:spPr>
        <p:txBody>
          <a:bodyPr>
            <a:normAutofit/>
          </a:bodyPr>
          <a:lstStyle/>
          <a:p>
            <a:pPr algn="ctr"/>
            <a:r>
              <a:rPr lang="pt-BR" sz="3500" dirty="0">
                <a:solidFill>
                  <a:schemeClr val="tx2">
                    <a:lumMod val="75000"/>
                  </a:schemeClr>
                </a:solidFill>
              </a:rPr>
              <a:t>Dimensionamento de sapatas: Método das bielas</a:t>
            </a:r>
          </a:p>
          <a:p>
            <a:pPr algn="ctr"/>
            <a:endParaRPr lang="pt-BR" sz="3500" dirty="0"/>
          </a:p>
          <a:p>
            <a:pPr algn="ctr"/>
            <a:r>
              <a:rPr lang="pt-BR" sz="3500" dirty="0"/>
              <a:t>				  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10" y="332656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490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9194" y="1988840"/>
            <a:ext cx="6446520" cy="4351337"/>
          </a:xfrm>
        </p:spPr>
        <p:txBody>
          <a:bodyPr/>
          <a:lstStyle/>
          <a:p>
            <a:r>
              <a:rPr lang="pt-BR" sz="2000" dirty="0"/>
              <a:t>O que seria esse gancho?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27" y="2780929"/>
            <a:ext cx="6607046" cy="310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27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988840"/>
                <a:ext cx="9692640" cy="4351337"/>
              </a:xfrm>
            </p:spPr>
            <p:txBody>
              <a:bodyPr/>
              <a:lstStyle/>
              <a:p>
                <a:pPr algn="just"/>
                <a:r>
                  <a:rPr lang="pt-BR" dirty="0"/>
                  <a:t>Verificar se o concreto utilizado na sapata resiste as diagonais de compressão atuando na sapata para que não venha a puncionar</a:t>
                </a:r>
              </a:p>
              <a:p>
                <a:pPr algn="just"/>
                <a:endParaRPr lang="pt-B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</m:oMath>
                </a14:m>
                <a:r>
                  <a:rPr lang="pt-BR" dirty="0"/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Onde: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  <m:r>
                      <a:rPr lang="pt-BR" i="1" dirty="0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é a tensão de cisalhamento solicitante no contorno do pilar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r>
                  <a:rPr lang="pt-BR" dirty="0"/>
                  <a:t>é a tensão de cisalhamento resistente de cálculo</a:t>
                </a:r>
              </a:p>
              <a:p>
                <a:pPr marL="0" indent="0" algn="just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988840"/>
                <a:ext cx="9692640" cy="4351337"/>
              </a:xfrm>
              <a:blipFill>
                <a:blip r:embed="rId2"/>
                <a:stretch>
                  <a:fillRect l="-503" t="-980" r="-5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0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O que é o efeito punção?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00" y="3140968"/>
            <a:ext cx="5802599" cy="280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28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415480" y="1976193"/>
                <a:ext cx="9539032" cy="4800600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pt-BR" dirty="0"/>
                  <a:t>Verificar se o concreto utilizado na sapata resiste as diagonais de compressão atuando na sapata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</m:oMath>
                </a14:m>
                <a:r>
                  <a:rPr lang="pt-BR" dirty="0"/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r>
                  <a:rPr lang="pt-BR" dirty="0"/>
                  <a:t>= 0,27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pt-BR" b="0" i="0" dirty="0" smtClean="0">
                            <a:latin typeface="Cambria Math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dirty="0"/>
                          <m:t> </m:t>
                        </m:r>
                      </m:sub>
                    </m:sSub>
                  </m:oMath>
                </a14:m>
                <a:r>
                  <a:rPr lang="pt-BR" dirty="0"/>
                  <a:t>x </a:t>
                </a:r>
                <a:r>
                  <a:rPr lang="pt-BR" dirty="0" err="1"/>
                  <a:t>fcd</a:t>
                </a:r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/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pt-BR" b="1" dirty="0">
                            <a:latin typeface="Cambria Math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b="1" dirty="0"/>
                          <m:t> </m:t>
                        </m:r>
                      </m:sub>
                    </m:sSub>
                    <m:r>
                      <a:rPr lang="pt-BR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pt-BR" b="1" dirty="0"/>
                  <a:t>é um adimensional determinado por: </a:t>
                </a:r>
                <a:endParaRPr lang="pt-BR" b="1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>
                            <a:latin typeface="Cambria Math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dirty="0"/>
                          <m:t> </m:t>
                        </m:r>
                      </m:sub>
                    </m:sSub>
                    <m:r>
                      <a:rPr lang="pt-BR" i="1" dirty="0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𝑓𝑐𝑘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250</m:t>
                        </m:r>
                      </m:den>
                    </m:f>
                  </m:oMath>
                </a14:m>
                <a:r>
                  <a:rPr lang="pt-BR" dirty="0"/>
                  <a:t>  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b="1" dirty="0" err="1"/>
                  <a:t>fcd</a:t>
                </a:r>
                <a:r>
                  <a:rPr lang="pt-BR" b="1" dirty="0"/>
                  <a:t> é a resistência de cálculo à compressão do concreto, determinado por: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</a:rPr>
                      <m:t>𝑓𝑐𝑑</m:t>
                    </m:r>
                    <m:r>
                      <a:rPr lang="pt-BR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pt-BR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𝑓𝑐𝑘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/>
                          <m:t>ɣ</m:t>
                        </m:r>
                        <m:r>
                          <a:rPr lang="pt-BR" sz="2400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pt-BR" sz="24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/>
                      <m:t>ɣ</m:t>
                    </m:r>
                    <m:r>
                      <a:rPr lang="pt-BR" sz="2400" i="1">
                        <a:latin typeface="Cambria Math"/>
                      </a:rPr>
                      <m:t>𝑐</m:t>
                    </m:r>
                    <m:r>
                      <a:rPr lang="pt-BR" sz="2400" i="1">
                        <a:latin typeface="Cambria Math"/>
                      </a:rPr>
                      <m:t> </m:t>
                    </m:r>
                  </m:oMath>
                </a14:m>
                <a:r>
                  <a:rPr lang="pt-BR" sz="2400" dirty="0"/>
                  <a:t>= coeficiente de ponderação do concreto =&gt;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/>
                      <m:t>ɣ</m:t>
                    </m:r>
                    <m:r>
                      <a:rPr lang="pt-BR" sz="2400" i="1">
                        <a:latin typeface="Cambria Math"/>
                      </a:rPr>
                      <m:t>𝑐</m:t>
                    </m:r>
                    <m:r>
                      <a:rPr lang="pt-BR" sz="2400" i="1">
                        <a:latin typeface="Cambria Math"/>
                      </a:rPr>
                      <m:t> </m:t>
                    </m:r>
                  </m:oMath>
                </a14:m>
                <a:r>
                  <a:rPr lang="pt-BR" sz="2400" dirty="0"/>
                  <a:t> = 1,4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480" y="1976193"/>
                <a:ext cx="9539032" cy="4800600"/>
              </a:xfrm>
              <a:blipFill>
                <a:blip r:embed="rId2"/>
                <a:stretch>
                  <a:fillRect l="-256" t="-8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94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343802" y="1939715"/>
                <a:ext cx="9610709" cy="4552525"/>
              </a:xfrm>
            </p:spPr>
            <p:txBody>
              <a:bodyPr/>
              <a:lstStyle/>
              <a:p>
                <a:pPr algn="just"/>
                <a:r>
                  <a:rPr lang="pt-BR" dirty="0"/>
                  <a:t>Verificar se o concreto utilizado na sapata resiste as diagonais de compressão atuando na sapata</a:t>
                </a:r>
              </a:p>
              <a:p>
                <a:pPr algn="just"/>
                <a:endParaRPr lang="pt-B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</m:oMath>
                </a14:m>
                <a:r>
                  <a:rPr lang="pt-BR" dirty="0"/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dirty="0">
                              <a:latin typeface="+mj-lt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 dirty="0">
                              <a:latin typeface="+mj-lt"/>
                            </a:rPr>
                            <m:t>Sd</m:t>
                          </m:r>
                        </m:sub>
                      </m:sSub>
                      <m:r>
                        <a:rPr lang="pt-BR" b="0" i="0" dirty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dirty="0" smtClean="0">
                              <a:latin typeface="Cambria Math"/>
                            </a:rPr>
                            <m:t>𝐹𝑠𝑑</m:t>
                          </m:r>
                        </m:num>
                        <m:den>
                          <m:r>
                            <a:rPr lang="pt-BR" b="0" i="1" dirty="0" smtClean="0">
                              <a:latin typeface="Cambria Math"/>
                            </a:rPr>
                            <m:t>𝑢</m:t>
                          </m:r>
                          <m:r>
                            <a:rPr lang="pt-BR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b="0" dirty="0">
                  <a:latin typeface="+mj-lt"/>
                </a:endParaRPr>
              </a:p>
              <a:p>
                <a:pPr marL="0" indent="0">
                  <a:buNone/>
                </a:pPr>
                <a:endParaRPr lang="pt-BR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pt-BR" dirty="0">
                    <a:latin typeface="+mj-lt"/>
                  </a:rPr>
                  <a:t>Onde: </a:t>
                </a:r>
              </a:p>
              <a:p>
                <a:pPr marL="0" indent="0">
                  <a:buNone/>
                </a:pPr>
                <a:r>
                  <a:rPr lang="pt-BR" dirty="0" err="1">
                    <a:latin typeface="+mj-lt"/>
                  </a:rPr>
                  <a:t>Fsd</a:t>
                </a:r>
                <a:r>
                  <a:rPr lang="pt-BR" dirty="0">
                    <a:latin typeface="+mj-lt"/>
                  </a:rPr>
                  <a:t> </a:t>
                </a:r>
                <a:r>
                  <a:rPr lang="pt-BR" dirty="0"/>
                  <a:t>é a força ou reação concentrada de cálculo</a:t>
                </a:r>
              </a:p>
              <a:p>
                <a:pPr marL="0" indent="0">
                  <a:buNone/>
                </a:pPr>
                <a:r>
                  <a:rPr lang="pt-BR" dirty="0">
                    <a:latin typeface="+mj-lt"/>
                  </a:rPr>
                  <a:t>u </a:t>
                </a:r>
                <a:r>
                  <a:rPr lang="pt-BR" dirty="0"/>
                  <a:t>é o perímetro do pilar </a:t>
                </a:r>
                <a:endParaRPr lang="pt-BR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3802" y="1939715"/>
                <a:ext cx="9610709" cy="4552525"/>
              </a:xfrm>
              <a:blipFill>
                <a:blip r:embed="rId2"/>
                <a:stretch>
                  <a:fillRect l="-507" t="-937" r="-5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2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BR" dirty="0">
                    <a:latin typeface="+mj-lt"/>
                  </a:rPr>
                  <a:t>Cálculo da tensão de tração </a:t>
                </a:r>
              </a:p>
              <a:p>
                <a:pPr marL="0" indent="0">
                  <a:buNone/>
                </a:pPr>
                <a:r>
                  <a:rPr lang="pt-BR" dirty="0">
                    <a:latin typeface="+mj-lt"/>
                  </a:rPr>
                  <a:t>atuando na base da sapata:</a:t>
                </a:r>
              </a:p>
              <a:p>
                <a:pPr marL="0" indent="0">
                  <a:buNone/>
                </a:pPr>
                <a:endParaRPr lang="pt-BR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8 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𝑃</m:t>
                          </m:r>
                          <m:r>
                            <a:rPr lang="pt-BR" i="1">
                              <a:latin typeface="Cambria Math"/>
                            </a:rPr>
                            <m:t> 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pt-BR" i="1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8 </m:t>
                          </m:r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9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78" y="1602419"/>
            <a:ext cx="4257675" cy="255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04" y="4157590"/>
            <a:ext cx="3946818" cy="212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081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+mj-lt"/>
              </a:rPr>
              <a:t>Cálculo  das armaduras:</a:t>
            </a:r>
          </a:p>
          <a:p>
            <a:pPr marL="0" indent="0">
              <a:buNone/>
            </a:pPr>
            <a:endParaRPr lang="pt-BR" i="1" dirty="0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342336" y="3547396"/>
                <a:ext cx="5544616" cy="125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1,61 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𝑦𝑘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336" y="3547396"/>
                <a:ext cx="5544616" cy="1259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342336" y="4811620"/>
                <a:ext cx="5544616" cy="1269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1,61 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𝑦𝑘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336" y="4811620"/>
                <a:ext cx="5544616" cy="12692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6578814" y="3752429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Armadura paralela ao lado 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17235" y="5076917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Armadura paralela ao lado b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47" y="13728"/>
            <a:ext cx="4062751" cy="34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30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4496" y="1931417"/>
            <a:ext cx="9530016" cy="49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Calcular a armação de uma sapata, que serve de apoio a um pilar de 0,45 x 0,45 m e carga de 1000 </a:t>
            </a:r>
            <a:r>
              <a:rPr lang="pt-BR" dirty="0" err="1"/>
              <a:t>kN</a:t>
            </a:r>
            <a:r>
              <a:rPr lang="pt-BR" dirty="0"/>
              <a:t>. </a:t>
            </a:r>
            <a:r>
              <a:rPr lang="pt-BR" dirty="0">
                <a:latin typeface="+mj-lt"/>
              </a:rPr>
              <a:t>A tensão admissível do solo é igual a 0,5 Mpa.</a:t>
            </a:r>
            <a:r>
              <a:rPr lang="pt-BR" dirty="0"/>
              <a:t> Adotar aço CA 50 e </a:t>
            </a:r>
            <a:r>
              <a:rPr lang="pt-BR" i="1" dirty="0" err="1"/>
              <a:t>fck</a:t>
            </a:r>
            <a:r>
              <a:rPr lang="pt-BR" i="1" dirty="0"/>
              <a:t> </a:t>
            </a:r>
            <a:r>
              <a:rPr lang="pt-BR" dirty="0"/>
              <a:t>= 25 MPa. Para o pilar foi adotado uma armadura de Ø = 16 mm. </a:t>
            </a:r>
          </a:p>
          <a:p>
            <a:pPr marL="0" indent="0" algn="just">
              <a:buNone/>
            </a:pPr>
            <a:r>
              <a:rPr lang="pt-BR" dirty="0"/>
              <a:t>Considerar o peso próprio da sapata.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81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34E5022-6CA1-48F2-B7B6-703BAECE3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9456" y="908720"/>
                <a:ext cx="9649072" cy="4351337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σ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t-BR" sz="2000" dirty="0"/>
                  <a:t> = 0,5 MPa = 0,5 x 10³ </a:t>
                </a:r>
                <a:r>
                  <a:rPr lang="pt-BR" sz="2000" dirty="0" err="1"/>
                  <a:t>kN</a:t>
                </a:r>
                <a:r>
                  <a:rPr lang="pt-BR" sz="2000" dirty="0"/>
                  <a:t>/m² = ? </a:t>
                </a:r>
                <a:r>
                  <a:rPr lang="pt-BR" sz="2000" dirty="0" err="1"/>
                  <a:t>kN</a:t>
                </a:r>
                <a:r>
                  <a:rPr lang="pt-BR" sz="2000" dirty="0"/>
                  <a:t>/m²</a:t>
                </a:r>
              </a:p>
              <a:p>
                <a:pPr algn="ctr"/>
                <a:endParaRPr lang="pt-BR" sz="2000" dirty="0"/>
              </a:p>
              <a:p>
                <a:pPr algn="ctr"/>
                <a:r>
                  <a:rPr lang="pt-BR" sz="2200" dirty="0"/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b="0" i="1" smtClean="0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sz="2200" dirty="0"/>
                                  <m:t>σ</m:t>
                                </m:r>
                              </m:e>
                              <m:sub>
                                <m:r>
                                  <a:rPr lang="pt-BR" sz="2200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pt-BR" sz="2200" dirty="0"/>
                      <m:t>a</m:t>
                    </m:r>
                    <m:r>
                      <m:rPr>
                        <m:nor/>
                      </m:rPr>
                      <a:rPr lang="pt-BR" sz="2200" dirty="0"/>
                      <m:t> = </m:t>
                    </m:r>
                    <m:rad>
                      <m:radPr>
                        <m:degHide m:val="on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1,05 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1000 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𝑘𝑁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500 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𝑘𝑁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²</m:t>
                            </m:r>
                          </m:den>
                        </m:f>
                      </m:e>
                    </m:rad>
                  </m:oMath>
                </a14:m>
                <a:r>
                  <a:rPr lang="pt-BR" sz="2200" dirty="0"/>
                  <a:t>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pt-BR" sz="2200" dirty="0"/>
                  <a:t>a = ? m</a:t>
                </a:r>
              </a:p>
              <a:p>
                <a:pPr marL="0" indent="0" algn="ctr">
                  <a:buNone/>
                </a:pPr>
                <a:r>
                  <a:rPr lang="pt-BR" sz="2200" dirty="0"/>
                  <a:t> </a:t>
                </a:r>
              </a:p>
              <a:p>
                <a:pPr algn="ctr"/>
                <a:r>
                  <a:rPr lang="pt-BR" sz="2200" dirty="0"/>
                  <a:t>Adota a = ? m</a:t>
                </a:r>
                <a:endParaRPr lang="pt-BR" sz="2200" dirty="0">
                  <a:highlight>
                    <a:srgbClr val="FFFF00"/>
                  </a:highlight>
                </a:endParaRPr>
              </a:p>
              <a:p>
                <a:pPr algn="ctr"/>
                <a:endParaRPr lang="pt-BR" sz="2000" dirty="0"/>
              </a:p>
              <a:p>
                <a:pPr algn="ctr"/>
                <a:endParaRPr lang="pt-BR" dirty="0"/>
              </a:p>
              <a:p>
                <a:pPr algn="ctr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34E5022-6CA1-48F2-B7B6-703BAECE3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9456" y="908720"/>
                <a:ext cx="9649072" cy="4351337"/>
              </a:xfrm>
              <a:blipFill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39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1544" y="710073"/>
            <a:ext cx="7620000" cy="4800600"/>
          </a:xfrm>
        </p:spPr>
        <p:txBody>
          <a:bodyPr/>
          <a:lstStyle/>
          <a:p>
            <a:r>
              <a:rPr lang="pt-BR" b="1" dirty="0"/>
              <a:t>1° passo: Calcular o valor de d: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133997" y="1775073"/>
                <a:ext cx="5335094" cy="1209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</a:rPr>
                      <m:t>𝑑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000" i="1">
                        <a:latin typeface="Cambria Math"/>
                      </a:rPr>
                      <m:t> ≥ 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000" dirty="0"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1,45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0,45</m:t>
                        </m:r>
                      </m:num>
                      <m:den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000" dirty="0">
                    <a:ea typeface="Cambria Math"/>
                  </a:rPr>
                  <a:t> = ? m</a:t>
                </a:r>
              </a:p>
              <a:p>
                <a:pPr algn="ctr"/>
                <a:r>
                  <a:rPr lang="pt-BR" sz="2000" dirty="0">
                    <a:ea typeface="Cambria Math"/>
                  </a:rPr>
                  <a:t> </a:t>
                </a:r>
              </a:p>
              <a:p>
                <a:pPr algn="ctr"/>
                <a:endParaRPr lang="pt-BR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997" y="1775073"/>
                <a:ext cx="5335094" cy="12091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647461" y="2752943"/>
                <a:ext cx="8568952" cy="3271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pt-BR" sz="2200" i="1" dirty="0">
                  <a:latin typeface="Cambria Math"/>
                </a:endParaRPr>
              </a:p>
              <a:p>
                <a:pPr algn="ctr"/>
                <a:endParaRPr lang="pt-BR" sz="2200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=0,85 </m:t>
                    </m:r>
                    <m:r>
                      <a:rPr lang="pt-BR" sz="2000" i="1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25 </m:t>
                        </m:r>
                        <m:r>
                          <a:rPr lang="pt-BR" sz="2000" i="1">
                            <a:latin typeface="Cambria Math"/>
                          </a:rPr>
                          <m:t> </m:t>
                        </m:r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  <m:r>
                          <a:rPr lang="pt-BR" sz="20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pt-BR" sz="2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𝑘𝑁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sz="2000" i="1">
                            <a:latin typeface="Cambria Math"/>
                          </a:rPr>
                          <m:t>1,96</m:t>
                        </m:r>
                      </m:den>
                    </m:f>
                    <m:r>
                      <a:rPr lang="pt-BR" sz="2000" i="1">
                        <a:latin typeface="Cambria Math"/>
                      </a:rPr>
                      <m:t> 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pt-BR" sz="2000" dirty="0"/>
                  <a:t> kN/m²</a:t>
                </a:r>
              </a:p>
              <a:p>
                <a:pPr algn="ctr"/>
                <a:endParaRPr lang="pt-BR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𝑑</m:t>
                    </m:r>
                    <m:r>
                      <a:rPr lang="pt-BR" sz="2000" i="1">
                        <a:latin typeface="Cambria Math"/>
                      </a:rPr>
                      <m:t> ≥</m:t>
                    </m:r>
                  </m:oMath>
                </a14:m>
                <a:r>
                  <a:rPr lang="pt-BR" sz="2000" dirty="0"/>
                  <a:t> 1,44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</a:rPr>
                              <m:t>1000 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𝑘𝑁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𝑘𝑁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²</m:t>
                            </m:r>
                          </m:den>
                        </m:f>
                        <m:r>
                          <a:rPr lang="pt-BR" sz="2000" i="1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pt-BR" sz="2000" i="1">
                        <a:latin typeface="Cambria Math"/>
                      </a:rPr>
                      <m:t>=  </m:t>
                    </m:r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  <m:r>
                      <m:rPr>
                        <m:sty m:val="p"/>
                      </m:rP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pt-BR" sz="2000" dirty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:endParaRPr lang="pt-BR" sz="2000" dirty="0"/>
              </a:p>
              <a:p>
                <a:pPr algn="ctr"/>
                <a:endParaRPr lang="pt-BR" sz="22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pt-BR" sz="2000" b="1" dirty="0"/>
                  <a:t>Adota o maior valor de “d” obtido</a:t>
                </a: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461" y="2752943"/>
                <a:ext cx="8568952" cy="3271408"/>
              </a:xfrm>
              <a:prstGeom prst="rect">
                <a:avLst/>
              </a:prstGeom>
              <a:blipFill>
                <a:blip r:embed="rId4"/>
                <a:stretch>
                  <a:fillRect b="-24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552102" y="2624858"/>
                <a:ext cx="4525150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𝑑</m:t>
                    </m:r>
                    <m:r>
                      <a:rPr lang="pt-BR" sz="2000" i="1">
                        <a:latin typeface="Cambria Math"/>
                      </a:rPr>
                      <m:t> ≥</m:t>
                    </m:r>
                  </m:oMath>
                </a14:m>
                <a:r>
                  <a:rPr lang="pt-BR" sz="2000" dirty="0"/>
                  <a:t> 1,44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000" i="1">
                        <a:latin typeface="Cambria Math"/>
                      </a:rPr>
                      <m:t>, </m:t>
                    </m:r>
                    <m:r>
                      <a:rPr lang="pt-BR" sz="2000" i="1">
                        <a:latin typeface="Cambria Math"/>
                      </a:rPr>
                      <m:t>𝑒𝑚</m:t>
                    </m:r>
                    <m:r>
                      <a:rPr lang="pt-BR" sz="2000" i="1">
                        <a:latin typeface="Cambria Math"/>
                      </a:rPr>
                      <m:t> </m:t>
                    </m:r>
                    <m:r>
                      <a:rPr lang="pt-BR" sz="2000" i="1">
                        <a:latin typeface="Cambria Math"/>
                      </a:rPr>
                      <m:t>𝑞𝑢𝑒</m:t>
                    </m:r>
                    <m:r>
                      <a:rPr lang="pt-BR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/>
                      </a:rPr>
                      <m:t>=0,85 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𝑓𝑐𝑘</m:t>
                        </m:r>
                      </m:num>
                      <m:den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1,96</m:t>
                        </m:r>
                      </m:den>
                    </m:f>
                    <m:r>
                      <a:rPr lang="pt-BR" sz="20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pt-BR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102" y="2624858"/>
                <a:ext cx="4525150" cy="718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3925AC17-1ECC-4E68-917D-E77212E34845}"/>
              </a:ext>
            </a:extLst>
          </p:cNvPr>
          <p:cNvSpPr txBox="1"/>
          <p:nvPr/>
        </p:nvSpPr>
        <p:spPr>
          <a:xfrm>
            <a:off x="8469091" y="1506687"/>
            <a:ext cx="2858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Onde </a:t>
            </a:r>
          </a:p>
          <a:p>
            <a:r>
              <a:rPr lang="pt-BR" dirty="0"/>
              <a:t>a = maior lado da sapata</a:t>
            </a:r>
          </a:p>
          <a:p>
            <a:r>
              <a:rPr lang="pt-BR" dirty="0"/>
              <a:t>a0 = maior lado do pilar  </a:t>
            </a:r>
          </a:p>
        </p:txBody>
      </p:sp>
    </p:spTree>
    <p:extLst>
      <p:ext uri="{BB962C8B-B14F-4D97-AF65-F5344CB8AC3E}">
        <p14:creationId xmlns:p14="http://schemas.microsoft.com/office/powerpoint/2010/main" val="57318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1916832"/>
            <a:ext cx="9539032" cy="4351337"/>
          </a:xfrm>
        </p:spPr>
        <p:txBody>
          <a:bodyPr/>
          <a:lstStyle/>
          <a:p>
            <a:pPr algn="just"/>
            <a:r>
              <a:rPr lang="pt-BR" dirty="0"/>
              <a:t>A carga do pilar é transferida para a base da sapata por meio de bielas de concreto comprimido que induzem tensões de tração na base da sapata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6" y="2996952"/>
            <a:ext cx="5497097" cy="35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35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813048"/>
            <a:ext cx="9145016" cy="5712296"/>
          </a:xfrm>
        </p:spPr>
        <p:txBody>
          <a:bodyPr/>
          <a:lstStyle/>
          <a:p>
            <a:pPr algn="just"/>
            <a:r>
              <a:rPr lang="pt-BR" dirty="0"/>
              <a:t>Cálculo da altura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h = d + c</a:t>
            </a:r>
          </a:p>
          <a:p>
            <a:pPr marL="0" indent="0" algn="just">
              <a:buNone/>
            </a:pPr>
            <a:r>
              <a:rPr lang="pt-BR" dirty="0"/>
              <a:t>Onde c é o cobrimento.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OBS: O menor cobrimento para elementos enterrados é de 4,5 cm. Para facilitar os cálculos adotamos cobrimento de 5 cm.</a:t>
            </a:r>
          </a:p>
          <a:p>
            <a:pPr marL="0" indent="0" algn="just">
              <a:buNone/>
            </a:pPr>
            <a:r>
              <a:rPr lang="pt-BR" dirty="0"/>
              <a:t>h = 0,45 m + 0,05 m </a:t>
            </a:r>
          </a:p>
          <a:p>
            <a:pPr marL="0" indent="0" algn="just">
              <a:buNone/>
            </a:pPr>
            <a:r>
              <a:rPr lang="pt-BR" dirty="0"/>
              <a:t>h = 0,5 m = 50  cm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72" y="4077072"/>
            <a:ext cx="5572940" cy="26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661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415480" y="620688"/>
                <a:ext cx="9289032" cy="4800600"/>
              </a:xfrm>
            </p:spPr>
            <p:txBody>
              <a:bodyPr/>
              <a:lstStyle/>
              <a:p>
                <a:pPr algn="just"/>
                <a:r>
                  <a:rPr lang="pt-BR" b="1" dirty="0"/>
                  <a:t>2° passo: Verificação da altura quanto à rigidez da sapata</a:t>
                </a:r>
              </a:p>
              <a:p>
                <a:pPr algn="just"/>
                <a:endParaRPr lang="pt-B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/>
                      </a:rPr>
                      <m:t> ≥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=&gt; 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≥ </m:t>
                    </m:r>
                    <m:r>
                      <a:rPr lang="pt-BR" sz="200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pt-BR" sz="2000" dirty="0"/>
                  <a:t> m</a:t>
                </a:r>
              </a:p>
              <a:p>
                <a:pPr marL="0" indent="0" algn="ctr">
                  <a:buNone/>
                </a:pPr>
                <a:endParaRPr lang="pt-BR" sz="2000" dirty="0"/>
              </a:p>
              <a:p>
                <a:pPr algn="just"/>
                <a:r>
                  <a:rPr lang="pt-BR" dirty="0"/>
                  <a:t>Para a sapata ser considerada rígida, precisa ter uma altura mínima de 33 cm. </a:t>
                </a:r>
              </a:p>
              <a:p>
                <a:pPr marL="114300" indent="0" algn="just">
                  <a:buNone/>
                </a:pPr>
                <a:endParaRPr lang="pt-BR" dirty="0"/>
              </a:p>
              <a:p>
                <a:pPr algn="just"/>
                <a:r>
                  <a:rPr lang="pt-BR" dirty="0"/>
                  <a:t>Altura da sapata calculada anteriormente: </a:t>
                </a:r>
                <a:r>
                  <a:rPr lang="pt-BR" dirty="0">
                    <a:solidFill>
                      <a:srgbClr val="FF0000"/>
                    </a:solidFill>
                  </a:rPr>
                  <a:t>h = 50 cm 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marL="0" indent="0" algn="ctr">
                  <a:buNone/>
                </a:pPr>
                <a:r>
                  <a:rPr lang="pt-BR" dirty="0"/>
                  <a:t>A sapata é rígida!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480" y="620688"/>
                <a:ext cx="9289032" cy="4800600"/>
              </a:xfrm>
              <a:blipFill>
                <a:blip r:embed="rId2"/>
                <a:stretch>
                  <a:fillRect l="-131" t="-10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52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476672"/>
            <a:ext cx="7908032" cy="4800600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3° passo: Cálculo do comprimento de ancoragem básico</a:t>
            </a:r>
            <a:r>
              <a:rPr lang="pt-BR" dirty="0"/>
              <a:t>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Condições: Armadura do pilar com gancho</a:t>
            </a:r>
          </a:p>
          <a:p>
            <a:pPr algn="just"/>
            <a:r>
              <a:rPr lang="pt-BR" b="1" dirty="0" err="1"/>
              <a:t>Obs</a:t>
            </a:r>
            <a:r>
              <a:rPr lang="pt-BR" b="1" dirty="0"/>
              <a:t>: Transforma o diâmetro da armadura para m</a:t>
            </a:r>
          </a:p>
          <a:p>
            <a:pPr algn="just"/>
            <a:r>
              <a:rPr lang="pt-BR" dirty="0"/>
              <a:t>16 mm </a:t>
            </a:r>
          </a:p>
          <a:p>
            <a:pPr marL="114300" indent="0" algn="just">
              <a:buNone/>
            </a:pPr>
            <a:r>
              <a:rPr lang="pt-BR" b="1" dirty="0" err="1"/>
              <a:t>Lb</a:t>
            </a:r>
            <a:r>
              <a:rPr lang="pt-BR" b="1" dirty="0"/>
              <a:t> = 26 x </a:t>
            </a:r>
            <a:r>
              <a:rPr lang="pt-BR" sz="2000" b="1" dirty="0"/>
              <a:t>Ø</a:t>
            </a:r>
            <a:r>
              <a:rPr lang="pt-BR" b="1" dirty="0"/>
              <a:t> </a:t>
            </a:r>
            <a:r>
              <a:rPr lang="pt-BR" dirty="0"/>
              <a:t>=&gt; </a:t>
            </a:r>
            <a:r>
              <a:rPr lang="pt-BR" dirty="0" err="1"/>
              <a:t>Lb</a:t>
            </a:r>
            <a:r>
              <a:rPr lang="pt-BR" dirty="0"/>
              <a:t> = 26 x 0,016 m = </a:t>
            </a:r>
            <a:r>
              <a:rPr lang="pt-BR" dirty="0">
                <a:solidFill>
                  <a:srgbClr val="FF0000"/>
                </a:solidFill>
              </a:rPr>
              <a:t>? m = ? cm</a:t>
            </a:r>
          </a:p>
          <a:p>
            <a:pPr marL="114300" indent="0" algn="just">
              <a:buNone/>
            </a:pPr>
            <a:r>
              <a:rPr lang="pt-BR" dirty="0"/>
              <a:t>d foi calculado anteriormente: d = 45 cm </a:t>
            </a:r>
          </a:p>
          <a:p>
            <a:pPr marL="114300" indent="0" algn="just">
              <a:buNone/>
            </a:pPr>
            <a:r>
              <a:rPr lang="pt-BR" dirty="0" err="1">
                <a:solidFill>
                  <a:srgbClr val="FF0000"/>
                </a:solidFill>
              </a:rPr>
              <a:t>Lb</a:t>
            </a:r>
            <a:r>
              <a:rPr lang="pt-BR" dirty="0">
                <a:solidFill>
                  <a:srgbClr val="FF0000"/>
                </a:solidFill>
              </a:rPr>
              <a:t> ≤ d ?</a:t>
            </a:r>
          </a:p>
          <a:p>
            <a:pPr marL="11430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25" y="4382753"/>
            <a:ext cx="7050807" cy="235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63" y="1916832"/>
            <a:ext cx="4146237" cy="218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AC3293E-9B97-4014-ACC9-D9C116A34601}"/>
              </a:ext>
            </a:extLst>
          </p:cNvPr>
          <p:cNvSpPr/>
          <p:nvPr/>
        </p:nvSpPr>
        <p:spPr>
          <a:xfrm>
            <a:off x="3497941" y="5277272"/>
            <a:ext cx="6036930" cy="167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041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95400" y="620688"/>
                <a:ext cx="10369152" cy="59766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114300" indent="0" algn="just">
                  <a:buNone/>
                </a:pPr>
                <a:r>
                  <a:rPr lang="pt-BR" b="1" dirty="0"/>
                  <a:t>4° passo: Verificar se o concreto utilizado na sapata resiste as diagonais de compressão atuando na sapata para que não venha a puncionar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</m:oMath>
                </a14:m>
                <a:r>
                  <a:rPr lang="pt-BR" dirty="0"/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Onde: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  <m:r>
                      <a:rPr lang="pt-BR" i="1" dirty="0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é a tensão de cisalhamento solicitante no contorno do pilar (tensão atuante)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r>
                  <a:rPr lang="pt-BR" dirty="0"/>
                  <a:t>é a tensão de cisalhamento resistente de cálculo (tensão resistente)</a:t>
                </a:r>
              </a:p>
              <a:p>
                <a:pPr marL="114300" indent="0" algn="just">
                  <a:buNone/>
                </a:pPr>
                <a:endParaRPr lang="pt-BR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𝐹𝑠𝑑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𝑢</m:t>
                        </m:r>
                        <m:r>
                          <a:rPr lang="pt-BR" i="1"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1000 (</m:t>
                        </m:r>
                        <m:r>
                          <a:rPr lang="pt-BR" i="1">
                            <a:latin typeface="Cambria Math"/>
                          </a:rPr>
                          <m:t>𝑘𝑁</m:t>
                        </m:r>
                        <m:r>
                          <a:rPr lang="pt-BR" i="1">
                            <a:latin typeface="Cambria Math"/>
                          </a:rPr>
                          <m:t>) 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 1,4</m:t>
                        </m:r>
                      </m:num>
                      <m:den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45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4</m:t>
                                </m:r>
                              </m:e>
                            </m:d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i="1">
                                <a:latin typeface="Cambria Math"/>
                              </a:rPr>
                              <m:t> 45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𝑐𝑚</m:t>
                        </m:r>
                        <m:r>
                          <a:rPr lang="pt-BR" i="1">
                            <a:latin typeface="Cambria Math"/>
                          </a:rPr>
                          <m:t>²</m:t>
                        </m:r>
                      </m:den>
                    </m:f>
                  </m:oMath>
                </a14:m>
                <a:r>
                  <a:rPr lang="pt-BR" dirty="0"/>
                  <a:t> = </a:t>
                </a:r>
                <a:r>
                  <a:rPr lang="pt-BR" b="1" dirty="0"/>
                  <a:t>? </a:t>
                </a:r>
                <a:r>
                  <a:rPr lang="pt-BR" b="1" dirty="0" err="1"/>
                  <a:t>kN</a:t>
                </a:r>
                <a:r>
                  <a:rPr lang="pt-BR" b="1" dirty="0"/>
                  <a:t>/cm² </a:t>
                </a:r>
                <a:r>
                  <a:rPr lang="pt-BR" dirty="0"/>
                  <a:t>=&gt; atuante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Onde u = perímetro do pilar</a:t>
                </a:r>
              </a:p>
              <a:p>
                <a:pPr marL="0" indent="0" algn="just">
                  <a:buNone/>
                </a:pPr>
                <a:r>
                  <a:rPr lang="pt-BR" dirty="0" err="1">
                    <a:solidFill>
                      <a:srgbClr val="FF0000"/>
                    </a:solidFill>
                  </a:rPr>
                  <a:t>Fsd</a:t>
                </a:r>
                <a:r>
                  <a:rPr lang="pt-BR" dirty="0">
                    <a:solidFill>
                      <a:srgbClr val="FF0000"/>
                    </a:solidFill>
                  </a:rPr>
                  <a:t> = P x 1,4 = 1000 </a:t>
                </a:r>
                <a:r>
                  <a:rPr lang="pt-BR" dirty="0" err="1">
                    <a:solidFill>
                      <a:srgbClr val="FF0000"/>
                    </a:solidFill>
                  </a:rPr>
                  <a:t>kN</a:t>
                </a:r>
                <a:r>
                  <a:rPr lang="pt-BR" dirty="0">
                    <a:solidFill>
                      <a:srgbClr val="FF0000"/>
                    </a:solidFill>
                  </a:rPr>
                  <a:t> x 1,4 = 1400 </a:t>
                </a:r>
                <a:r>
                  <a:rPr lang="pt-BR" dirty="0" err="1">
                    <a:solidFill>
                      <a:srgbClr val="FF0000"/>
                    </a:solidFill>
                  </a:rPr>
                  <a:t>kN</a:t>
                </a:r>
                <a:endParaRPr lang="pt-BR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620688"/>
                <a:ext cx="10369152" cy="5976664"/>
              </a:xfrm>
              <a:blipFill>
                <a:blip r:embed="rId2"/>
                <a:stretch>
                  <a:fillRect l="-470" r="-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8472264" y="5517232"/>
            <a:ext cx="15121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048328" y="5985284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13012" y="55493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0,45 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328251" y="597816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0,45 m</a:t>
            </a:r>
          </a:p>
        </p:txBody>
      </p:sp>
    </p:spTree>
    <p:extLst>
      <p:ext uri="{BB962C8B-B14F-4D97-AF65-F5344CB8AC3E}">
        <p14:creationId xmlns:p14="http://schemas.microsoft.com/office/powerpoint/2010/main" val="1762917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487488" y="188640"/>
                <a:ext cx="9433048" cy="611223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chemeClr val="tx2"/>
                            </a:solidFill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chemeClr val="tx2"/>
                            </a:solidFill>
                          </a:rPr>
                          <m:t>Rd</m:t>
                        </m:r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chemeClr val="tx2"/>
                            </a:solidFill>
                          </a:rPr>
                          <m:t>2 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2"/>
                    </a:solidFill>
                  </a:rPr>
                  <a:t>= 0,27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rgbClr val="FF0000"/>
                            </a:solidFill>
                          </a:rPr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rgbClr val="FF0000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2"/>
                    </a:solidFill>
                  </a:rPr>
                  <a:t>x </a:t>
                </a:r>
                <a:r>
                  <a:rPr lang="pt-BR" sz="2000" dirty="0" err="1">
                    <a:solidFill>
                      <a:srgbClr val="00B050"/>
                    </a:solidFill>
                  </a:rPr>
                  <a:t>fcd</a:t>
                </a:r>
                <a:endParaRPr lang="pt-BR" sz="20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pt-BR" sz="2000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chemeClr val="tx1"/>
                            </a:solidFill>
                          </a:rPr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chemeClr val="tx1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sub>
                    </m:sSub>
                    <m:r>
                      <a:rPr lang="pt-BR" sz="2000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𝑓𝑐𝑘</m:t>
                        </m:r>
                      </m:num>
                      <m:den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250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rgbClr val="FF0000"/>
                            </a:solidFill>
                          </a:rPr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rgbClr val="FF0000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FF0000"/>
                    </a:solidFill>
                  </a:rPr>
                  <a:t>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250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rgbClr val="FF0000"/>
                    </a:solidFill>
                  </a:rPr>
                  <a:t> = 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rgbClr val="00B050"/>
                        </a:solidFill>
                        <a:latin typeface="Cambria Math"/>
                      </a:rPr>
                      <m:t>𝑓𝑐𝑑</m:t>
                    </m:r>
                    <m:r>
                      <a:rPr lang="pt-BR" sz="20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sz="2000" dirty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𝑓𝑐𝑘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000">
                            <a:solidFill>
                              <a:srgbClr val="00B050"/>
                            </a:solidFill>
                          </a:rPr>
                          <m:t>ɣ</m:t>
                        </m:r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rgbClr val="00B05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pt-BR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pt-BR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10</m:t>
                            </m:r>
                          </m:den>
                        </m:f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1,4</m:t>
                        </m:r>
                      </m:den>
                    </m:f>
                    <m:r>
                      <a:rPr lang="pt-B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=? 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𝑘𝑁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𝑐𝑚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²</m:t>
                    </m:r>
                  </m:oMath>
                </a14:m>
                <a:endParaRPr lang="pt-BR" sz="20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pt-B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/>
                          <m:t>Rd</m:t>
                        </m:r>
                        <m:r>
                          <m:rPr>
                            <m:nor/>
                          </m:rPr>
                          <a:rPr lang="pt-BR" sz="2000" dirty="0"/>
                          <m:t>2 </m:t>
                        </m:r>
                      </m:sub>
                    </m:sSub>
                  </m:oMath>
                </a14:m>
                <a:r>
                  <a:rPr lang="pt-BR" sz="2000" dirty="0"/>
                  <a:t>= ?</a:t>
                </a:r>
                <a:r>
                  <a:rPr lang="pt-BR" sz="2000" dirty="0">
                    <a:solidFill>
                      <a:schemeClr val="tx1"/>
                    </a:solidFill>
                  </a:rPr>
                  <a:t> </a:t>
                </a:r>
                <a:r>
                  <a:rPr lang="pt-BR" sz="2000" dirty="0" err="1">
                    <a:solidFill>
                      <a:schemeClr val="tx1"/>
                    </a:solidFill>
                  </a:rPr>
                  <a:t>kN</a:t>
                </a:r>
                <a:r>
                  <a:rPr lang="pt-BR" sz="2000" dirty="0">
                    <a:solidFill>
                      <a:schemeClr val="tx1"/>
                    </a:solidFill>
                  </a:rPr>
                  <a:t>/ cm² =&gt; resistente </a:t>
                </a:r>
                <a:endParaRPr lang="pt-BR" sz="2000" dirty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 algn="just">
                  <a:buNone/>
                </a:pPr>
                <a:r>
                  <a:rPr lang="pt-BR" sz="2000" dirty="0" err="1"/>
                  <a:t>Obs</a:t>
                </a:r>
                <a:r>
                  <a:rPr lang="pt-BR" sz="2000" dirty="0"/>
                  <a:t>: Para o cálculo da tensão atuante, deve-se calcular o </a:t>
                </a:r>
                <a:r>
                  <a:rPr lang="pt-BR" sz="2000" dirty="0" err="1"/>
                  <a:t>fcd</a:t>
                </a:r>
                <a:r>
                  <a:rPr lang="pt-BR" sz="2000" dirty="0"/>
                  <a:t> do concreto (resistência de cálculo do concreto)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/>
                          <m:t>Rd</m:t>
                        </m:r>
                        <m:r>
                          <m:rPr>
                            <m:nor/>
                          </m:rPr>
                          <a:rPr lang="pt-BR" sz="2000" dirty="0"/>
                          <m:t>2 </m:t>
                        </m:r>
                      </m:sub>
                    </m:sSub>
                  </m:oMath>
                </a14:m>
                <a:r>
                  <a:rPr lang="pt-BR" sz="2000" dirty="0"/>
                  <a:t>= </a:t>
                </a:r>
                <a:r>
                  <a:rPr lang="pt-BR" sz="2000" dirty="0">
                    <a:solidFill>
                      <a:srgbClr val="FF0000"/>
                    </a:solidFill>
                  </a:rPr>
                  <a:t>? </a:t>
                </a:r>
                <a:r>
                  <a:rPr lang="pt-BR" sz="2000" dirty="0" err="1">
                    <a:solidFill>
                      <a:srgbClr val="FF0000"/>
                    </a:solidFill>
                  </a:rPr>
                  <a:t>kN</a:t>
                </a:r>
                <a:r>
                  <a:rPr lang="pt-BR" sz="2000" dirty="0">
                    <a:solidFill>
                      <a:srgbClr val="FF0000"/>
                    </a:solidFill>
                  </a:rPr>
                  <a:t>/ cm² =&gt; Resistente</a:t>
                </a:r>
                <a:endParaRPr lang="pt-B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/>
                          <m:t>Sd</m:t>
                        </m:r>
                      </m:sub>
                    </m:sSub>
                  </m:oMath>
                </a14:m>
                <a:r>
                  <a:rPr lang="pt-BR" sz="2000" dirty="0"/>
                  <a:t> = </a:t>
                </a:r>
                <a:r>
                  <a:rPr lang="pt-BR" sz="2000" dirty="0">
                    <a:solidFill>
                      <a:srgbClr val="FF0000"/>
                    </a:solidFill>
                  </a:rPr>
                  <a:t>? </a:t>
                </a:r>
                <a:r>
                  <a:rPr lang="pt-BR" sz="2000" dirty="0" err="1">
                    <a:solidFill>
                      <a:srgbClr val="FF0000"/>
                    </a:solidFill>
                  </a:rPr>
                  <a:t>kN</a:t>
                </a:r>
                <a:r>
                  <a:rPr lang="pt-BR" sz="2000" dirty="0">
                    <a:solidFill>
                      <a:srgbClr val="FF0000"/>
                    </a:solidFill>
                  </a:rPr>
                  <a:t>/cm²  =&gt; Atuante</a:t>
                </a:r>
                <a:endParaRPr lang="pt-B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/>
                          <m:t>Sd</m:t>
                        </m:r>
                      </m:sub>
                    </m:sSub>
                  </m:oMath>
                </a14:m>
                <a:r>
                  <a:rPr lang="pt-BR" sz="2000" dirty="0"/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/>
                          <m:t>Rd</m:t>
                        </m:r>
                        <m:r>
                          <m:rPr>
                            <m:nor/>
                          </m:rPr>
                          <a:rPr lang="pt-BR" sz="2000" dirty="0"/>
                          <m:t>2? </m:t>
                        </m:r>
                      </m:sub>
                    </m:sSub>
                    <m:r>
                      <a:rPr lang="pt-B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000" dirty="0"/>
              </a:p>
              <a:p>
                <a:pPr marL="0" indent="0" algn="ctr">
                  <a:buNone/>
                </a:pPr>
                <a:r>
                  <a:rPr lang="pt-BR" sz="2000" dirty="0"/>
                  <a:t>A sapata não vai puncionar!</a:t>
                </a:r>
              </a:p>
              <a:p>
                <a:pPr marL="0" indent="0" algn="just">
                  <a:buNone/>
                </a:pPr>
                <a:endParaRPr lang="pt-B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7488" y="188640"/>
                <a:ext cx="9433048" cy="6112231"/>
              </a:xfrm>
              <a:blipFill>
                <a:blip r:embed="rId2"/>
                <a:stretch>
                  <a:fillRect l="-646" t="-897" r="-711" b="-103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151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919536" y="548680"/>
                <a:ext cx="7848872" cy="4800600"/>
              </a:xfrm>
            </p:spPr>
            <p:txBody>
              <a:bodyPr/>
              <a:lstStyle/>
              <a:p>
                <a:pPr algn="just"/>
                <a:r>
                  <a:rPr lang="pt-BR" b="1" dirty="0"/>
                  <a:t>5° passo: Cálculo da tração atuando na base da sapata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𝑃</m:t>
                        </m:r>
                        <m:r>
                          <a:rPr lang="pt-BR" i="1">
                            <a:latin typeface="Cambria Math"/>
                          </a:rPr>
                          <m:t> (</m:t>
                        </m:r>
                        <m:r>
                          <a:rPr lang="pt-BR" i="1">
                            <a:latin typeface="Cambria Math"/>
                          </a:rPr>
                          <m:t>𝑎</m:t>
                        </m:r>
                        <m:r>
                          <a:rPr lang="pt-BR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8 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pt-BR" dirty="0"/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1000 </m:t>
                        </m:r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 1,05 (1,45 −0,45)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8 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 0,45</m:t>
                        </m:r>
                      </m:den>
                    </m:f>
                  </m:oMath>
                </a14:m>
                <a:r>
                  <a:rPr lang="pt-BR" dirty="0"/>
                  <a:t> = ?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9536" y="548680"/>
                <a:ext cx="7848872" cy="4800600"/>
              </a:xfrm>
              <a:blipFill>
                <a:blip r:embed="rId2"/>
                <a:stretch>
                  <a:fillRect l="-155" t="-8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61" y="3429003"/>
            <a:ext cx="4560993" cy="296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37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9315" y="481085"/>
            <a:ext cx="8181833" cy="5828237"/>
          </a:xfrm>
        </p:spPr>
        <p:txBody>
          <a:bodyPr>
            <a:normAutofit/>
          </a:bodyPr>
          <a:lstStyle/>
          <a:p>
            <a:r>
              <a:rPr lang="pt-BR" b="1" dirty="0"/>
              <a:t>6° passo: Cálculo das armaduras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pPr marL="114300" indent="0">
              <a:buNone/>
            </a:pPr>
            <a:r>
              <a:rPr lang="pt-BR" dirty="0"/>
              <a:t>Onde:</a:t>
            </a:r>
          </a:p>
          <a:p>
            <a:pPr marL="114300" indent="0">
              <a:buNone/>
            </a:pPr>
            <a:r>
              <a:rPr lang="pt-BR" dirty="0" err="1"/>
              <a:t>Fyk</a:t>
            </a:r>
            <a:r>
              <a:rPr lang="pt-BR" dirty="0"/>
              <a:t> = resistência característica do aço à tração </a:t>
            </a:r>
          </a:p>
          <a:p>
            <a:pPr marL="114300" indent="0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É necessário uma área de aço de ? cm³ para resistir a tração atuante na base da sapata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359696" y="2151658"/>
                <a:ext cx="5544616" cy="110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t-BR" sz="2200" i="1">
                            <a:latin typeface="Cambria Math"/>
                          </a:rPr>
                          <m:t>𝑠𝑥</m:t>
                        </m:r>
                      </m:sub>
                    </m:sSub>
                    <m:r>
                      <a:rPr lang="pt-BR" sz="22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/>
                          </a:rPr>
                          <m:t>1,61 </m:t>
                        </m:r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t-BR" sz="22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sz="2200" i="1">
                                <a:latin typeface="Cambria Math"/>
                              </a:rPr>
                              <m:t>𝑦𝑘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1,61 </m:t>
                        </m:r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291,66 </m:t>
                        </m:r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50 </m:t>
                        </m:r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𝑘𝑁</m:t>
                            </m:r>
                          </m:num>
                          <m:den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2200" dirty="0">
                    <a:solidFill>
                      <a:schemeClr val="tx1"/>
                    </a:solidFill>
                  </a:rPr>
                  <a:t> = ? cm² </a:t>
                </a:r>
                <a:endParaRPr lang="pt-BR" sz="2200" dirty="0">
                  <a:solidFill>
                    <a:srgbClr val="FF0000"/>
                  </a:solidFill>
                </a:endParaRPr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151658"/>
                <a:ext cx="5544616" cy="11084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780" y="2975224"/>
            <a:ext cx="2982223" cy="19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465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F2AE501-19E8-4D05-BB70-43F7C8E7A8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9456" y="1253331"/>
                <a:ext cx="8595360" cy="4351337"/>
              </a:xfrm>
            </p:spPr>
            <p:txBody>
              <a:bodyPr/>
              <a:lstStyle/>
              <a:p>
                <a:r>
                  <a:rPr lang="pt-BR" dirty="0"/>
                  <a:t>As = 9,39 cm²</a:t>
                </a:r>
              </a:p>
              <a:p>
                <a:endParaRPr lang="pt-BR" dirty="0"/>
              </a:p>
              <a:p>
                <a:r>
                  <a:rPr lang="pt-BR" sz="1600" dirty="0" err="1"/>
                  <a:t>nØ</a:t>
                </a:r>
                <a:r>
                  <a:rPr lang="pt-BR" sz="16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1600" dirty="0"/>
                          <m:t>As</m:t>
                        </m:r>
                      </m:num>
                      <m:den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pt-BR" sz="1600" dirty="0"/>
                                  <m:t>Ø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1600" dirty="0"/>
                  <a:t> =&gt; n</a:t>
                </a:r>
                <a:r>
                  <a:rPr lang="pt-BR" sz="1600" dirty="0" err="1"/>
                  <a:t>Ø</a:t>
                </a:r>
                <a:r>
                  <a:rPr lang="pt-BR" sz="16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1600" b="0" i="0" dirty="0" smtClean="0"/>
                          <m:t>9,39</m:t>
                        </m:r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1600" dirty="0"/>
                  <a:t> = 12,04 barras =&gt; 13 barras</a:t>
                </a:r>
              </a:p>
              <a:p>
                <a:r>
                  <a:rPr lang="pt-BR" sz="2000" dirty="0"/>
                  <a:t>Onde: </a:t>
                </a:r>
              </a:p>
              <a:p>
                <a:r>
                  <a:rPr lang="pt-BR" sz="2000" dirty="0"/>
                  <a:t>Ø é o diâmetro da barra de aço</a:t>
                </a:r>
              </a:p>
              <a:p>
                <a:endParaRPr lang="pt-BR" sz="2000" dirty="0"/>
              </a:p>
              <a:p>
                <a:endParaRPr lang="pt-BR" sz="2000" dirty="0"/>
              </a:p>
              <a:p>
                <a:r>
                  <a:rPr lang="pt-BR" sz="2000" dirty="0"/>
                  <a:t>Serão necessárias 13 barras de aço Ø de 10 mm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F2AE501-19E8-4D05-BB70-43F7C8E7A8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9456" y="1253331"/>
                <a:ext cx="8595360" cy="4351337"/>
              </a:xfrm>
              <a:blipFill>
                <a:blip r:embed="rId2"/>
                <a:stretch>
                  <a:fillRect l="-284" t="-11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3789BF60-C62F-48FA-BC60-952F535BBCBA}"/>
              </a:ext>
            </a:extLst>
          </p:cNvPr>
          <p:cNvSpPr/>
          <p:nvPr/>
        </p:nvSpPr>
        <p:spPr>
          <a:xfrm>
            <a:off x="8472264" y="3284984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9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332656"/>
                <a:ext cx="7620000" cy="5852120"/>
              </a:xfrm>
            </p:spPr>
            <p:txBody>
              <a:bodyPr>
                <a:noAutofit/>
              </a:bodyPr>
              <a:lstStyle/>
              <a:p>
                <a:pPr marL="114300" indent="0" algn="just">
                  <a:buNone/>
                </a:pPr>
                <a:r>
                  <a:rPr lang="pt-BR" dirty="0"/>
                  <a:t>É necessário uma área de aço de 13,03 cm³ para resistir a tração atuante na base da sapata</a:t>
                </a:r>
              </a:p>
              <a:p>
                <a:r>
                  <a:rPr lang="pt-BR" sz="1800" dirty="0"/>
                  <a:t>Serão necessárias 13 barras de aço Ø de 10 mm</a:t>
                </a:r>
              </a:p>
              <a:p>
                <a:endParaRPr lang="pt-BR" dirty="0"/>
              </a:p>
              <a:p>
                <a:r>
                  <a:rPr lang="pt-BR" dirty="0"/>
                  <a:t>Cálculo do espaçamento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pPr marL="0" indent="0" algn="ctr">
                  <a:buNone/>
                </a:pPr>
                <a:r>
                  <a:rPr lang="pt-BR" dirty="0"/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>
                            <a:latin typeface="Cambria Math"/>
                          </a:rPr>
                          <m:t> −10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ϕ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145</m:t>
                        </m:r>
                        <m:r>
                          <a:rPr lang="pt-BR" i="1">
                            <a:latin typeface="Cambria Math"/>
                          </a:rPr>
                          <m:t> −</m:t>
                        </m:r>
                        <m:r>
                          <a:rPr lang="pt-BR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pt-BR" i="1">
                            <a:latin typeface="Cambria Math"/>
                          </a:rPr>
                          <m:t> −1</m:t>
                        </m:r>
                      </m:den>
                    </m:f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= 11,45 cm</a:t>
                </a:r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Onde: </a:t>
                </a:r>
              </a:p>
              <a:p>
                <a:pPr marL="0" indent="0" algn="just">
                  <a:buNone/>
                </a:pPr>
                <a:r>
                  <a:rPr lang="pt-BR" dirty="0"/>
                  <a:t>a = dimensão da sapata;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𝑛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ϕ</m:t>
                    </m:r>
                  </m:oMath>
                </a14:m>
                <a:r>
                  <a:rPr lang="pt-BR" dirty="0"/>
                  <a:t> = número de barras.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Para essa sapata serão necessárias ? barras de ? mm.</a:t>
                </a:r>
              </a:p>
              <a:p>
                <a:pPr marL="0" indent="0" algn="ctr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332656"/>
                <a:ext cx="7620000" cy="5852120"/>
              </a:xfrm>
              <a:blipFill>
                <a:blip r:embed="rId2"/>
                <a:stretch>
                  <a:fillRect l="-640" t="-833" r="-640" b="-9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E1E59ACA-B3EF-49CA-98D8-A6E8AC893C4B}"/>
              </a:ext>
            </a:extLst>
          </p:cNvPr>
          <p:cNvSpPr/>
          <p:nvPr/>
        </p:nvSpPr>
        <p:spPr>
          <a:xfrm>
            <a:off x="8688288" y="3429000"/>
            <a:ext cx="180020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953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476672"/>
            <a:ext cx="7620000" cy="5924128"/>
          </a:xfrm>
        </p:spPr>
        <p:txBody>
          <a:bodyPr/>
          <a:lstStyle/>
          <a:p>
            <a:r>
              <a:rPr lang="pt-BR" dirty="0"/>
              <a:t>Detalhamento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72" y="1700808"/>
            <a:ext cx="36766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888091" y="2448294"/>
                <a:ext cx="1075872" cy="13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dirty="0"/>
                  <a:t> h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91" y="2448294"/>
                <a:ext cx="1075872" cy="1315873"/>
              </a:xfrm>
              <a:prstGeom prst="rect">
                <a:avLst/>
              </a:prstGeom>
              <a:blipFill>
                <a:blip r:embed="rId3"/>
                <a:stretch>
                  <a:fillRect r="-34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38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4202" y="1916832"/>
            <a:ext cx="9660309" cy="4800600"/>
          </a:xfrm>
        </p:spPr>
        <p:txBody>
          <a:bodyPr>
            <a:normAutofit/>
          </a:bodyPr>
          <a:lstStyle/>
          <a:p>
            <a:pPr marL="411480" lvl="1" indent="0" algn="just">
              <a:buNone/>
            </a:pPr>
            <a:r>
              <a:rPr lang="pt-BR" sz="2000" dirty="0"/>
              <a:t>As tensões de tração são resistidas por armaduras localizadas na base da sapata.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875554"/>
            <a:ext cx="5556861" cy="360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1E73DB4-648B-4D9C-A594-387CBC1F4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132" y="2875554"/>
            <a:ext cx="5461180" cy="30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11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404664"/>
            <a:ext cx="7620000" cy="5996136"/>
          </a:xfrm>
        </p:spPr>
        <p:txBody>
          <a:bodyPr/>
          <a:lstStyle/>
          <a:p>
            <a:r>
              <a:rPr lang="pt-BR" dirty="0"/>
              <a:t>Detalhamento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4F5AC1-7F5C-4E53-B83C-58222BD14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556792"/>
            <a:ext cx="6061353" cy="40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182" y="1844824"/>
            <a:ext cx="5515635" cy="474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02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04" y="4157590"/>
            <a:ext cx="3946818" cy="212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231007" y="2082558"/>
                <a:ext cx="2200200" cy="841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𝑑</m:t>
                      </m:r>
                      <m:r>
                        <a:rPr lang="pt-BR" i="1">
                          <a:latin typeface="Cambria Math"/>
                        </a:rPr>
                        <m:t> ≥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dirty="0">
                  <a:ea typeface="Cambria Math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07" y="2082558"/>
                <a:ext cx="2200200" cy="841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593469" y="3174525"/>
                <a:ext cx="147527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𝑑</m:t>
                      </m:r>
                      <m:r>
                        <a:rPr lang="pt-BR" i="1">
                          <a:latin typeface="Cambria Math"/>
                        </a:rPr>
                        <m:t> ≥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 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69" y="3174525"/>
                <a:ext cx="1475276" cy="616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593468" y="4207414"/>
                <a:ext cx="4502531" cy="2318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</a:rPr>
                      <m:t>𝑑</m:t>
                    </m:r>
                    <m:r>
                      <a:rPr lang="pt-BR" i="1" smtClean="0">
                        <a:latin typeface="Cambria Math"/>
                      </a:rPr>
                      <m:t> ≥</m:t>
                    </m:r>
                  </m:oMath>
                </a14:m>
                <a:r>
                  <a:rPr lang="pt-BR" dirty="0"/>
                  <a:t> 1,44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i="1">
                        <a:latin typeface="Cambria Math"/>
                      </a:rPr>
                      <m:t>, </m:t>
                    </m:r>
                    <m:r>
                      <a:rPr lang="pt-BR" i="1">
                        <a:latin typeface="Cambria Math"/>
                      </a:rPr>
                      <m:t>𝑒𝑚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𝑞𝑢𝑒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=0,85 </m:t>
                    </m:r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𝑓𝑐𝑘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1,96</m:t>
                        </m:r>
                      </m:den>
                    </m:f>
                  </m:oMath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endParaRPr lang="pt-BR" i="1" dirty="0">
                  <a:latin typeface="Cambria Math"/>
                </a:endParaRPr>
              </a:p>
              <a:p>
                <a:endParaRPr lang="pt-BR" i="1" dirty="0">
                  <a:latin typeface="Cambria Math"/>
                </a:endParaRPr>
              </a:p>
              <a:p>
                <a:endParaRPr lang="pt-BR" i="1" dirty="0">
                  <a:latin typeface="Cambria Math"/>
                </a:endParaRPr>
              </a:p>
              <a:p>
                <a:endParaRPr lang="pt-BR" i="1" dirty="0">
                  <a:latin typeface="Cambria Math"/>
                </a:endParaRPr>
              </a:p>
              <a:p>
                <a:endParaRPr lang="pt-BR" i="1" dirty="0">
                  <a:latin typeface="Cambria Math"/>
                </a:endParaRPr>
              </a:p>
              <a:p>
                <a:r>
                  <a:rPr lang="pt-BR" dirty="0">
                    <a:latin typeface="Cambria Math"/>
                  </a:rPr>
                  <a:t>Onde d é altura útil da sapata</a:t>
                </a:r>
                <a14:m>
                  <m:oMath xmlns:m="http://schemas.openxmlformats.org/officeDocument/2006/math">
                    <m:r>
                      <a:rPr lang="pt-BR" i="0">
                        <a:latin typeface="Cambria Math"/>
                      </a:rPr>
                      <m:t> 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68" y="4207414"/>
                <a:ext cx="4502531" cy="2318007"/>
              </a:xfrm>
              <a:prstGeom prst="rect">
                <a:avLst/>
              </a:prstGeom>
              <a:blipFill>
                <a:blip r:embed="rId5"/>
                <a:stretch>
                  <a:fillRect l="-1083" b="-31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17" y="1563636"/>
            <a:ext cx="3667112" cy="222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76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2306" y="1916829"/>
            <a:ext cx="9692640" cy="4800600"/>
          </a:xfrm>
        </p:spPr>
        <p:txBody>
          <a:bodyPr/>
          <a:lstStyle/>
          <a:p>
            <a:pPr algn="just"/>
            <a:r>
              <a:rPr lang="pt-BR" b="1" dirty="0"/>
              <a:t>Dimensionamento de sapatas rígidas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Sapatas perfeitamente </a:t>
            </a:r>
            <a:r>
              <a:rPr lang="pt-BR" b="1" dirty="0"/>
              <a:t>flexíveis</a:t>
            </a:r>
            <a:r>
              <a:rPr lang="pt-BR" dirty="0"/>
              <a:t> possuem um comportamento estrutural é de uma peça fletida</a:t>
            </a:r>
          </a:p>
          <a:p>
            <a:pPr marL="114300" indent="0" algn="just">
              <a:buNone/>
            </a:pPr>
            <a:endParaRPr lang="pt-BR" dirty="0"/>
          </a:p>
          <a:p>
            <a:pPr algn="just"/>
            <a:r>
              <a:rPr lang="pt-BR" dirty="0"/>
              <a:t>Sapatas perfeitamente </a:t>
            </a:r>
            <a:r>
              <a:rPr lang="pt-BR" b="1" dirty="0"/>
              <a:t>rígidas</a:t>
            </a:r>
            <a:r>
              <a:rPr lang="pt-BR" dirty="0"/>
              <a:t> não se curvam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5" y="4941171"/>
            <a:ext cx="1952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7ABC65C-88C9-4704-A6B4-B5585FC73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1" y="4371212"/>
            <a:ext cx="4305049" cy="24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5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415480" y="2060848"/>
                <a:ext cx="9539032" cy="460851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dirty="0"/>
                  <a:t>Verificação da altura da sapata quanto à rigidez </a:t>
                </a:r>
              </a:p>
              <a:p>
                <a:pPr lvl="1" algn="just"/>
                <a:r>
                  <a:rPr lang="pt-BR" sz="1800" dirty="0"/>
                  <a:t>A sapatas dimensionadas pelo método das bielas são calculadas para serem  rígidas, portanto devem atender a seguinte condição:</a:t>
                </a:r>
              </a:p>
              <a:p>
                <a:pPr algn="just"/>
                <a:endParaRPr lang="pt-BR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h</m:t>
                      </m:r>
                      <m:r>
                        <a:rPr lang="pt-BR" b="0" i="1" smtClean="0">
                          <a:latin typeface="Cambria Math"/>
                        </a:rPr>
                        <m:t> ≥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algn="just"/>
                <a:endParaRPr lang="pt-BR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a:rPr lang="pt-BR" i="1">
                          <a:latin typeface="Cambria Math"/>
                        </a:rPr>
                        <m:t> ≥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pt-BR" i="1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pt-BR" b="1" dirty="0"/>
                  <a:t>Sapata rígida!</a:t>
                </a:r>
              </a:p>
              <a:p>
                <a:pPr marL="0" indent="0" algn="just">
                  <a:buNone/>
                </a:pPr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480" y="2060848"/>
                <a:ext cx="9539032" cy="4608512"/>
              </a:xfrm>
              <a:blipFill>
                <a:blip r:embed="rId2"/>
                <a:stretch>
                  <a:fillRect l="-128" t="-926" r="-5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16" y="2996952"/>
            <a:ext cx="582086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6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das bielas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672" y="3629919"/>
            <a:ext cx="6088937" cy="286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59748" y="1997839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Cálculo do comprimento de ancoragem básico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 err="1"/>
              <a:t>Lb</a:t>
            </a:r>
            <a:r>
              <a:rPr lang="pt-BR" sz="2000" dirty="0"/>
              <a:t> ≤ d</a:t>
            </a:r>
          </a:p>
          <a:p>
            <a:pPr algn="ctr"/>
            <a:r>
              <a:rPr lang="pt-BR" sz="2000" dirty="0" err="1"/>
              <a:t>Lb</a:t>
            </a:r>
            <a:r>
              <a:rPr lang="pt-BR" sz="2000" dirty="0"/>
              <a:t> é tabelado</a:t>
            </a:r>
          </a:p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2403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81" y="2436506"/>
            <a:ext cx="6893439" cy="290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70404" y="182886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Comprimento de ancoragem de barras de aço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67608" y="5360953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Ex</a:t>
            </a:r>
            <a:r>
              <a:rPr lang="pt-BR" dirty="0"/>
              <a:t>: Para um concreto de 20 MPa o comprimento de ancoragem é:</a:t>
            </a:r>
          </a:p>
          <a:p>
            <a:pPr algn="ctr"/>
            <a:r>
              <a:rPr lang="pt-BR" dirty="0" err="1"/>
              <a:t>Lb</a:t>
            </a:r>
            <a:r>
              <a:rPr lang="pt-BR" dirty="0"/>
              <a:t> = 31 </a:t>
            </a:r>
            <a:r>
              <a:rPr lang="pt-BR" sz="1800" dirty="0"/>
              <a:t>Ø</a:t>
            </a:r>
            <a:r>
              <a:rPr lang="pt-BR" dirty="0"/>
              <a:t> =&gt; com gancho</a:t>
            </a:r>
          </a:p>
          <a:p>
            <a:pPr algn="ctr"/>
            <a:r>
              <a:rPr lang="pt-BR" dirty="0"/>
              <a:t>Onde </a:t>
            </a:r>
            <a:r>
              <a:rPr lang="pt-BR" sz="1800" dirty="0"/>
              <a:t>Ø</a:t>
            </a:r>
            <a:r>
              <a:rPr lang="pt-BR" dirty="0"/>
              <a:t> = diâmetro da armadura do pilar</a:t>
            </a:r>
          </a:p>
        </p:txBody>
      </p:sp>
    </p:spTree>
    <p:extLst>
      <p:ext uri="{BB962C8B-B14F-4D97-AF65-F5344CB8AC3E}">
        <p14:creationId xmlns:p14="http://schemas.microsoft.com/office/powerpoint/2010/main" val="2656769488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7138</TotalTime>
  <Words>1138</Words>
  <Application>Microsoft Office PowerPoint</Application>
  <PresentationFormat>Widescreen</PresentationFormat>
  <Paragraphs>218</Paragraphs>
  <Slides>30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Century Schoolbook</vt:lpstr>
      <vt:lpstr>Wingdings 2</vt:lpstr>
      <vt:lpstr>Exibir</vt:lpstr>
      <vt:lpstr>Faculdade de tecnologia e ciências da Bahia Curso: Engenharia Civil Disciplina: fundações</vt:lpstr>
      <vt:lpstr>Método das bielas </vt:lpstr>
      <vt:lpstr>Método das bielas </vt:lpstr>
      <vt:lpstr>Método das bielas</vt:lpstr>
      <vt:lpstr>Método das bielas</vt:lpstr>
      <vt:lpstr>Método das bielas</vt:lpstr>
      <vt:lpstr>Método das bielas</vt:lpstr>
      <vt:lpstr>Métodos das bielas</vt:lpstr>
      <vt:lpstr>Método das bielas</vt:lpstr>
      <vt:lpstr>Método das bielas</vt:lpstr>
      <vt:lpstr>Método das bielas</vt:lpstr>
      <vt:lpstr>Método das bielas</vt:lpstr>
      <vt:lpstr>Método das bielas</vt:lpstr>
      <vt:lpstr>Método das bielas</vt:lpstr>
      <vt:lpstr>Método das bielas </vt:lpstr>
      <vt:lpstr>Método das bielas </vt:lpstr>
      <vt:lpstr>Exemplo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122</cp:revision>
  <dcterms:created xsi:type="dcterms:W3CDTF">2020-05-12T03:39:15Z</dcterms:created>
  <dcterms:modified xsi:type="dcterms:W3CDTF">2022-04-02T11:26:44Z</dcterms:modified>
</cp:coreProperties>
</file>