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1" r:id="rId3"/>
    <p:sldId id="262" r:id="rId4"/>
    <p:sldId id="257" r:id="rId5"/>
    <p:sldId id="275" r:id="rId6"/>
    <p:sldId id="281" r:id="rId7"/>
    <p:sldId id="274" r:id="rId8"/>
    <p:sldId id="276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7719-5202-4A6A-9680-C083DB52B633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FE488-5EB0-4D40-8887-0E4B157234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2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FE488-5EB0-4D40-8887-0E4B157234D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3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880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7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5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4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4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2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8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91744" y="-1288600"/>
            <a:ext cx="6840760" cy="259397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Fundações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9576" y="2852936"/>
            <a:ext cx="8496944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Dimensionamento de blocos de coroamento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5454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6A6E901B-F476-40AC-A4CC-C410EC21A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7448" y="620688"/>
                <a:ext cx="8928992" cy="57801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Para levar em conta o peso próprio do bloco, majora-se a carga em 5%: 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1,05× 876 </a:t>
                </a:r>
                <a:r>
                  <a:rPr lang="pt-BR" dirty="0" err="1"/>
                  <a:t>kN</a:t>
                </a:r>
                <a:r>
                  <a:rPr lang="pt-BR" dirty="0"/>
                  <a:t> = </a:t>
                </a:r>
                <a:r>
                  <a:rPr lang="pt-BR" dirty="0" smtClean="0"/>
                  <a:t>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Número de estacas: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920 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pt-BR" dirty="0"/>
                  <a:t> =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?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estacas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Onde </a:t>
                </a:r>
              </a:p>
              <a:p>
                <a:pPr algn="just"/>
                <a:r>
                  <a:rPr lang="pt-BR" dirty="0"/>
                  <a:t>Pp = carga do pilar </a:t>
                </a:r>
              </a:p>
              <a:p>
                <a:pPr algn="just"/>
                <a:r>
                  <a:rPr lang="pt-BR" dirty="0" err="1"/>
                  <a:t>Qadm</a:t>
                </a:r>
                <a:r>
                  <a:rPr lang="pt-BR" dirty="0"/>
                  <a:t> = capacidade de carga admissível da estaca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6E901B-F476-40AC-A4CC-C410EC21A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448" y="620688"/>
                <a:ext cx="8928992" cy="5780112"/>
              </a:xfrm>
              <a:blipFill rotWithShape="0">
                <a:blip r:embed="rId2"/>
                <a:stretch>
                  <a:fillRect l="-614" t="-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5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3F747FD-BFAF-4C3C-96EF-E5B20DF7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548680"/>
            <a:ext cx="8689776" cy="58521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Distância entre as estacas:</a:t>
            </a:r>
          </a:p>
          <a:p>
            <a:endParaRPr lang="pt-BR" dirty="0"/>
          </a:p>
          <a:p>
            <a:r>
              <a:rPr lang="pt-BR" dirty="0"/>
              <a:t>Como trata-se de estacas escavadas que possuem diâmetro de 40 cm então: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L = 3 Ø</a:t>
            </a:r>
          </a:p>
          <a:p>
            <a:r>
              <a:rPr lang="pt-BR" dirty="0"/>
              <a:t>L = 3 x 40 cm = </a:t>
            </a:r>
            <a:r>
              <a:rPr lang="pt-BR" dirty="0" smtClean="0"/>
              <a:t>? </a:t>
            </a:r>
            <a:r>
              <a:rPr lang="pt-BR" dirty="0"/>
              <a:t>cm 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Onde: </a:t>
            </a:r>
          </a:p>
          <a:p>
            <a:r>
              <a:rPr lang="pt-BR" dirty="0"/>
              <a:t>L = distância entre pilares de eixo a eixo</a:t>
            </a:r>
          </a:p>
          <a:p>
            <a:r>
              <a:rPr lang="pt-BR" dirty="0"/>
              <a:t>Ø = diâmetro da estaca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ACD137B-CD16-42E2-AE26-80EF6CCE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934" y="1817896"/>
            <a:ext cx="4041610" cy="35553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6CCF1D-607F-4BDA-AC68-E8716BBF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64" y="1988840"/>
            <a:ext cx="5591578" cy="10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BB82808D-5F0C-4136-84B5-0B958A0AE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32656"/>
                <a:ext cx="7620000" cy="6068144"/>
              </a:xfrm>
            </p:spPr>
            <p:txBody>
              <a:bodyPr/>
              <a:lstStyle/>
              <a:p>
                <a:r>
                  <a:rPr lang="pt-BR" dirty="0"/>
                  <a:t>Para definição da geometria do bloco de coroamento:</a:t>
                </a:r>
              </a:p>
              <a:p>
                <a:endParaRPr lang="pt-BR" dirty="0"/>
              </a:p>
              <a:p>
                <a:r>
                  <a:rPr lang="pt-BR" dirty="0"/>
                  <a:t>a = L + Ø/2+ Ø/2 + (2 x S)</a:t>
                </a:r>
              </a:p>
              <a:p>
                <a:r>
                  <a:rPr lang="pt-BR" dirty="0"/>
                  <a:t>a = 120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 + (2 x  15)</a:t>
                </a:r>
              </a:p>
              <a:p>
                <a:r>
                  <a:rPr lang="pt-BR" dirty="0"/>
                  <a:t>a =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  <a:p>
                <a:r>
                  <a:rPr lang="pt-BR" dirty="0"/>
                  <a:t>OBS.: </a:t>
                </a:r>
                <a:r>
                  <a:rPr lang="pt-BR" b="1" dirty="0"/>
                  <a:t>S</a:t>
                </a:r>
                <a:r>
                  <a:rPr lang="pt-BR" dirty="0"/>
                  <a:t> não pode ser inferior a 15 cm</a:t>
                </a:r>
              </a:p>
              <a:p>
                <a:r>
                  <a:rPr lang="pt-BR" b="1" dirty="0"/>
                  <a:t>L </a:t>
                </a:r>
                <a:r>
                  <a:rPr lang="pt-BR" dirty="0"/>
                  <a:t>é a distância entre estacas de eixo a eixo.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82808D-5F0C-4136-84B5-0B958A0AE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32656"/>
                <a:ext cx="7620000" cy="6068144"/>
              </a:xfrm>
              <a:blipFill rotWithShape="0">
                <a:blip r:embed="rId2"/>
                <a:stretch>
                  <a:fillRect l="-160" t="-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AEFA1F5-B301-4FF6-A21F-7AF68D97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37" y="3267075"/>
            <a:ext cx="3562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3D586370-5CCE-4E3F-B58F-1BC77D2C7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1464" y="332656"/>
                <a:ext cx="9577064" cy="606814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Cálculo da reação nas estacas mais solicitadas: 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 err="1"/>
                  <a:t>Mx</a:t>
                </a:r>
                <a:r>
                  <a:rPr lang="pt-BR" dirty="0"/>
                  <a:t> = 30 </a:t>
                </a:r>
                <a:r>
                  <a:rPr lang="pt-BR" dirty="0" err="1"/>
                  <a:t>kN.m</a:t>
                </a:r>
                <a:r>
                  <a:rPr lang="pt-BR" dirty="0"/>
                  <a:t> e </a:t>
                </a:r>
                <a:r>
                  <a:rPr lang="pt-BR" dirty="0" err="1"/>
                  <a:t>My</a:t>
                </a:r>
                <a:r>
                  <a:rPr lang="pt-BR" dirty="0"/>
                  <a:t> =40 </a:t>
                </a:r>
                <a:r>
                  <a:rPr lang="pt-BR" dirty="0" err="1"/>
                  <a:t>kN.m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A situação mais crítica é para o momento </a:t>
                </a:r>
                <a:r>
                  <a:rPr lang="pt-BR" dirty="0" err="1"/>
                  <a:t>My</a:t>
                </a:r>
                <a:r>
                  <a:rPr lang="pt-BR" dirty="0"/>
                  <a:t> produzindo um acréscimo de reação nas estacas, conforme calculado abaixo: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∆R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𝑀𝑦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 smtClean="0"/>
                  <a:t>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r>
                  <a:rPr lang="pt-BR" dirty="0"/>
                  <a:t>para duas estacas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Para cada estaca haverá um acréscimo de 33,3/2 = </a:t>
                </a:r>
                <a:r>
                  <a:rPr lang="pt-BR" dirty="0" smtClean="0"/>
                  <a:t>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586370-5CCE-4E3F-B58F-1BC77D2C7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1464" y="332656"/>
                <a:ext cx="9577064" cy="6068144"/>
              </a:xfrm>
              <a:blipFill rotWithShape="0">
                <a:blip r:embed="rId2"/>
                <a:stretch>
                  <a:fillRect l="-127" t="-804" r="-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9EF1726-2B9D-41DD-8FAA-919F7E5A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636913"/>
            <a:ext cx="2379012" cy="26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A200C01D-9350-406F-9DBE-D972CAE0A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416" y="457200"/>
                <a:ext cx="9361040" cy="5924128"/>
              </a:xfrm>
            </p:spPr>
            <p:txBody>
              <a:bodyPr/>
              <a:lstStyle/>
              <a:p>
                <a:pPr algn="just"/>
                <a:r>
                  <a:rPr lang="pt-BR" dirty="0" smtClean="0"/>
                  <a:t>Logo, a reação nominal na(s) estaca(s) mais carregada(s) é dada por: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 err="1"/>
                  <a:t>Rest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/>
                          <m:t>918,8 </m:t>
                        </m:r>
                        <m:r>
                          <m:rPr>
                            <m:nor/>
                          </m:rPr>
                          <a:rPr lang="pt-BR" dirty="0"/>
                          <m:t>kN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+16,7=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?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pt-BR" dirty="0"/>
                  <a:t> &lt; que a carga admissível da estaca = 250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Podemos prosseguir com o dimensionamento!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00C01D-9350-406F-9DBE-D972CAE0A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457200"/>
                <a:ext cx="9361040" cy="5924128"/>
              </a:xfrm>
              <a:blipFill rotWithShape="0">
                <a:blip r:embed="rId2"/>
                <a:stretch>
                  <a:fillRect l="-130" t="-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B929BF16-451F-43DA-B38D-6E65A50D2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</p:spPr>
            <p:txBody>
              <a:bodyPr/>
              <a:lstStyle/>
              <a:p>
                <a:r>
                  <a:rPr lang="pt-BR" dirty="0"/>
                  <a:t>Determinação da altura do bloco:</a:t>
                </a:r>
              </a:p>
              <a:p>
                <a:endParaRPr lang="pt-BR" dirty="0"/>
              </a:p>
              <a:p>
                <a:r>
                  <a:rPr lang="pt-BR" dirty="0"/>
                  <a:t>h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190 −40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h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190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h ≥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29BF16-451F-43DA-B38D-6E65A50D2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  <a:blipFill rotWithShape="0">
                <a:blip r:embed="rId2"/>
                <a:stretch>
                  <a:fillRect l="-160" t="-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868B112-5AAC-4F94-9E1E-2880F82B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484784"/>
            <a:ext cx="4041610" cy="35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0C90FC3F-E8CE-449C-8B04-FD49F78F1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60648"/>
                <a:ext cx="7620000" cy="6140152"/>
              </a:xfrm>
            </p:spPr>
            <p:txBody>
              <a:bodyPr/>
              <a:lstStyle/>
              <a:p>
                <a:r>
                  <a:rPr lang="pt-BR" dirty="0"/>
                  <a:t>O ângulo de inclinação das bielas deve estar limitado à:</a:t>
                </a:r>
              </a:p>
              <a:p>
                <a:endParaRPr lang="pt-BR" dirty="0"/>
              </a:p>
              <a:p>
                <a:r>
                  <a:rPr lang="el-GR" dirty="0"/>
                  <a:t>45° &lt; θ &lt; 55°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Para um bloco com 4 estacas o ângulo θ é determinado por: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 </a:t>
                </a:r>
                <a:r>
                  <a:rPr lang="pt-BR" dirty="0" err="1"/>
                  <a:t>am</a:t>
                </a:r>
                <a:r>
                  <a:rPr lang="pt-BR" dirty="0"/>
                  <a:t> = h/2 =&gt; </a:t>
                </a:r>
                <a:r>
                  <a:rPr lang="pt-BR" dirty="0" err="1"/>
                  <a:t>am</a:t>
                </a:r>
                <a:r>
                  <a:rPr lang="pt-BR" dirty="0"/>
                  <a:t> = 55/2 =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sz="2400" dirty="0" err="1"/>
                  <a:t>tg</a:t>
                </a:r>
                <a:r>
                  <a:rPr lang="pt-BR" sz="2400" dirty="0"/>
                  <a:t> 45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sz="2400" dirty="0"/>
                  <a:t> =&gt; d = </a:t>
                </a:r>
                <a:r>
                  <a:rPr lang="pt-BR" sz="2400" dirty="0" smtClean="0"/>
                  <a:t>? </a:t>
                </a:r>
                <a:r>
                  <a:rPr lang="pt-BR" sz="2400" dirty="0"/>
                  <a:t>cm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90FC3F-E8CE-449C-8B04-FD49F78F1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60648"/>
                <a:ext cx="7620000" cy="6140152"/>
              </a:xfrm>
              <a:blipFill rotWithShape="0">
                <a:blip r:embed="rId2"/>
                <a:stretch>
                  <a:fillRect l="-160" t="-7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72FB187-0F8B-45E3-A8FC-AA7E9DDB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676934"/>
            <a:ext cx="2849852" cy="13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46E9E3EA-DB47-4C72-A764-79B8BB25B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76672"/>
                <a:ext cx="7620000" cy="5924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Onde </a:t>
                </a:r>
                <a:r>
                  <a:rPr lang="pt-BR" dirty="0" err="1"/>
                  <a:t>am</a:t>
                </a:r>
                <a:r>
                  <a:rPr lang="pt-BR" dirty="0"/>
                  <a:t> = h/2 =&gt; </a:t>
                </a:r>
                <a:r>
                  <a:rPr lang="pt-BR" dirty="0" err="1"/>
                  <a:t>am</a:t>
                </a:r>
                <a:r>
                  <a:rPr lang="pt-BR" dirty="0"/>
                  <a:t> = 55/2 = </a:t>
                </a:r>
                <a:r>
                  <a:rPr lang="pt-BR" dirty="0" smtClean="0"/>
                  <a:t>? </a:t>
                </a:r>
                <a:r>
                  <a:rPr lang="pt-BR" dirty="0"/>
                  <a:t>cm</a:t>
                </a:r>
              </a:p>
              <a:p>
                <a:endParaRPr lang="pt-BR" dirty="0"/>
              </a:p>
              <a:p>
                <a:r>
                  <a:rPr lang="pt-BR" sz="2000" dirty="0" err="1"/>
                  <a:t>tg</a:t>
                </a:r>
                <a:r>
                  <a:rPr lang="pt-BR" sz="2000" dirty="0"/>
                  <a:t> 55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sz="2000" dirty="0"/>
                  <a:t> =&gt; d = </a:t>
                </a:r>
                <a:r>
                  <a:rPr lang="pt-BR" sz="2000" dirty="0" smtClean="0"/>
                  <a:t>? </a:t>
                </a:r>
                <a:r>
                  <a:rPr lang="pt-BR" sz="2000" dirty="0"/>
                  <a:t>cm</a:t>
                </a:r>
              </a:p>
              <a:p>
                <a:endParaRPr lang="pt-BR" sz="2600" dirty="0"/>
              </a:p>
              <a:p>
                <a:endParaRPr lang="pt-BR" sz="2600" dirty="0"/>
              </a:p>
              <a:p>
                <a:r>
                  <a:rPr lang="pt-BR" dirty="0"/>
                  <a:t> 75,13 cm &lt; d &lt; 107,30 cm </a:t>
                </a:r>
              </a:p>
              <a:p>
                <a:endParaRPr lang="pt-BR" sz="2600" dirty="0"/>
              </a:p>
              <a:p>
                <a:r>
                  <a:rPr lang="pt-BR" dirty="0"/>
                  <a:t>Mas h = d + d’</a:t>
                </a:r>
              </a:p>
              <a:p>
                <a:endParaRPr lang="pt-BR" dirty="0"/>
              </a:p>
              <a:p>
                <a:r>
                  <a:rPr lang="pt-BR" dirty="0"/>
                  <a:t>Considerando d’ = 5 cm</a:t>
                </a:r>
              </a:p>
              <a:p>
                <a:endParaRPr lang="pt-BR" dirty="0"/>
              </a:p>
              <a:p>
                <a:r>
                  <a:rPr lang="pt-BR" dirty="0"/>
                  <a:t>80,13 cm &lt; h &lt; 112,30 cm </a:t>
                </a:r>
              </a:p>
              <a:p>
                <a:endParaRPr lang="pt-BR" sz="26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E9E3EA-DB47-4C72-A764-79B8BB25B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76672"/>
                <a:ext cx="7620000" cy="5924128"/>
              </a:xfrm>
              <a:blipFill rotWithShape="0">
                <a:blip r:embed="rId2"/>
                <a:stretch>
                  <a:fillRect l="-320" t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5C8C63AE-0EE1-4CCE-ABBC-4D851B605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4364" y="692696"/>
                <a:ext cx="8363272" cy="57081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Analisando os intervalos obtidos, será adotado </a:t>
                </a:r>
              </a:p>
              <a:p>
                <a:r>
                  <a:rPr lang="pt-BR" dirty="0"/>
                  <a:t>75,13 cm &lt; d &lt; 107,3 cm </a:t>
                </a:r>
              </a:p>
              <a:p>
                <a:r>
                  <a:rPr lang="pt-BR" dirty="0"/>
                  <a:t>80,13 cm &lt; h &lt; 112,3 cm </a:t>
                </a:r>
              </a:p>
              <a:p>
                <a:endParaRPr lang="pt-BR" dirty="0"/>
              </a:p>
              <a:p>
                <a:r>
                  <a:rPr lang="pt-BR" dirty="0"/>
                  <a:t>h = 112 cm ; </a:t>
                </a:r>
              </a:p>
              <a:p>
                <a:r>
                  <a:rPr lang="pt-BR" dirty="0"/>
                  <a:t>d = 107 cm </a:t>
                </a:r>
              </a:p>
              <a:p>
                <a:endParaRPr lang="pt-BR" dirty="0"/>
              </a:p>
              <a:p>
                <a:r>
                  <a:rPr lang="pt-BR" dirty="0"/>
                  <a:t>Recalculando o ângulo de inclinação das bielas:</a:t>
                </a:r>
              </a:p>
              <a:p>
                <a:endParaRPr lang="pt-BR" dirty="0"/>
              </a:p>
              <a:p>
                <a:r>
                  <a:rPr lang="el-GR" dirty="0"/>
                  <a:t>45° &lt; θ &lt; 55°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tg</a:t>
                </a:r>
                <a:r>
                  <a:rPr lang="pt-BR" dirty="0"/>
                  <a:t> </a:t>
                </a:r>
                <a:r>
                  <a:rPr lang="el-GR" dirty="0"/>
                  <a:t>θ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dirty="0"/>
                  <a:t> =&gt; </a:t>
                </a:r>
                <a:r>
                  <a:rPr lang="el-GR" dirty="0"/>
                  <a:t>θ = </a:t>
                </a:r>
                <a:r>
                  <a:rPr lang="pt-BR" dirty="0"/>
                  <a:t>54,92°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C8C63AE-0EE1-4CCE-ABBC-4D851B605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4364" y="692696"/>
                <a:ext cx="8363272" cy="5708104"/>
              </a:xfrm>
              <a:blipFill>
                <a:blip r:embed="rId2"/>
                <a:stretch>
                  <a:fillRect l="-146" t="-1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3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C6235382-A4FA-4C2C-A00C-9FF6796E6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24" y="260648"/>
                <a:ext cx="8689776" cy="61401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Verificação das tensões de compressão nas bielas:</a:t>
                </a:r>
              </a:p>
              <a:p>
                <a:endParaRPr lang="pt-BR" dirty="0"/>
              </a:p>
              <a:p>
                <a:r>
                  <a:rPr lang="pt-BR" dirty="0"/>
                  <a:t>Junto ao pilar:</a:t>
                </a:r>
              </a:p>
              <a:p>
                <a:endParaRPr lang="pt-BR" dirty="0"/>
              </a:p>
              <a:p>
                <a:r>
                  <a:rPr lang="pt-BR" dirty="0" err="1"/>
                  <a:t>Rest</a:t>
                </a:r>
                <a:r>
                  <a:rPr lang="pt-BR" dirty="0"/>
                  <a:t> = 246,4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Ap</a:t>
                </a:r>
                <a:r>
                  <a:rPr lang="pt-BR" dirty="0"/>
                  <a:t> = 25 x 40 = 1000 cm²</a:t>
                </a:r>
              </a:p>
              <a:p>
                <a:endParaRPr lang="pt-BR" dirty="0"/>
              </a:p>
              <a:p>
                <a:r>
                  <a:rPr lang="el-GR" sz="2400" dirty="0"/>
                  <a:t>σ</a:t>
                </a:r>
                <a:r>
                  <a:rPr lang="pt-BR" sz="2400" dirty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246,4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𝑠𝑒𝑛</m:t>
                            </m:r>
                          </m:e>
                          <m:sup>
                            <m:r>
                              <a:rPr lang="pt-B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54,92</m:t>
                        </m:r>
                      </m:den>
                    </m:f>
                  </m:oMath>
                </a14:m>
                <a:r>
                  <a:rPr lang="pt-BR" dirty="0"/>
                  <a:t> =  1,47 </a:t>
                </a:r>
                <a:r>
                  <a:rPr lang="pt-BR" dirty="0" err="1"/>
                  <a:t>kN</a:t>
                </a:r>
                <a:r>
                  <a:rPr lang="pt-BR" dirty="0"/>
                  <a:t>/cm² </a:t>
                </a:r>
                <a:r>
                  <a:rPr lang="el-GR" sz="2400" dirty="0">
                    <a:solidFill>
                      <a:srgbClr val="FF0000"/>
                    </a:solidFill>
                  </a:rPr>
                  <a:t>≤ </a:t>
                </a:r>
                <a:r>
                  <a:rPr lang="pt-BR" sz="2400" dirty="0">
                    <a:solidFill>
                      <a:srgbClr val="FF0000"/>
                    </a:solidFill>
                  </a:rPr>
                  <a:t>2,1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𝑓𝑐𝑘</m:t>
                        </m:r>
                      </m:num>
                      <m:den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</m:oMath>
                </a14:m>
                <a:endParaRPr lang="pt-BR" sz="2400" dirty="0">
                  <a:solidFill>
                    <a:srgbClr val="FF0000"/>
                  </a:solidFill>
                </a:endParaRPr>
              </a:p>
              <a:p>
                <a:endParaRPr lang="pt-BR" sz="2400" dirty="0">
                  <a:solidFill>
                    <a:srgbClr val="FF0000"/>
                  </a:solidFill>
                </a:endParaRPr>
              </a:p>
              <a:p>
                <a:r>
                  <a:rPr lang="pt-BR" sz="2400" dirty="0">
                    <a:solidFill>
                      <a:srgbClr val="FF0000"/>
                    </a:solidFill>
                  </a:rPr>
                  <a:t>2,1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 3,0 KN/cm²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235382-A4FA-4C2C-A00C-9FF6796E6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260648"/>
                <a:ext cx="8689776" cy="6140152"/>
              </a:xfrm>
              <a:blipFill>
                <a:blip r:embed="rId2"/>
                <a:stretch>
                  <a:fillRect l="-421" t="-1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A89798B-E42B-418D-9295-E5301EF9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420888"/>
            <a:ext cx="2087636" cy="9242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B42E8A-174A-4B08-8549-F4E92495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564" y="398835"/>
            <a:ext cx="2379012" cy="26955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A3504E4-1010-4931-BA94-4DD0D20B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583533"/>
            <a:ext cx="3359696" cy="29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E09AAE-A763-46A5-82D3-11239D00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de coroamento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AF05A80-68CF-466F-B7DF-03D75531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são blocos de coroamento?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BCAA664-C93C-4735-A7F2-0D9B1BF4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08" y="2699789"/>
            <a:ext cx="3456384" cy="36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A90F39C-13E1-4DAB-A9EA-46E1CC83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06" y="3388258"/>
            <a:ext cx="3096344" cy="26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2F13991B-AE12-47DD-BBAF-28ECE609A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5480" y="287140"/>
                <a:ext cx="8856984" cy="5924128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pt-BR" dirty="0"/>
                  <a:t>Verificação das tensões de compressão nas bielas:</a:t>
                </a:r>
              </a:p>
              <a:p>
                <a:endParaRPr lang="pt-BR" dirty="0"/>
              </a:p>
              <a:p>
                <a:r>
                  <a:rPr lang="pt-BR" dirty="0"/>
                  <a:t>junto à estaca:</a:t>
                </a:r>
              </a:p>
              <a:p>
                <a:endParaRPr lang="pt-BR" dirty="0"/>
              </a:p>
              <a:p>
                <a:r>
                  <a:rPr lang="pt-BR" dirty="0" err="1"/>
                  <a:t>Rest</a:t>
                </a:r>
                <a:r>
                  <a:rPr lang="pt-BR" dirty="0"/>
                  <a:t> = 246,4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diâmetro da estaca = </a:t>
                </a:r>
                <a:r>
                  <a:rPr lang="pt-BR" b="1" dirty="0"/>
                  <a:t>40 cm</a:t>
                </a:r>
              </a:p>
              <a:p>
                <a:r>
                  <a:rPr lang="pt-BR" dirty="0" err="1"/>
                  <a:t>Ae</a:t>
                </a:r>
                <a:r>
                  <a:rPr lang="pt-BR" dirty="0"/>
                  <a:t> = 1256,64 cm²</a:t>
                </a:r>
              </a:p>
              <a:p>
                <a:r>
                  <a:rPr lang="el-GR" sz="2400" dirty="0"/>
                  <a:t>σ</a:t>
                </a:r>
                <a:r>
                  <a:rPr lang="pt-BR" sz="2400" dirty="0"/>
                  <a:t>c </a:t>
                </a:r>
                <a14:m>
                  <m:oMath xmlns:m="http://schemas.openxmlformats.org/officeDocument/2006/math">
                    <m:r>
                      <a:rPr lang="pt-BR" sz="2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246,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1256,64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𝑠𝑒𝑛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54,92</m:t>
                        </m:r>
                        <m:r>
                          <m:rPr>
                            <m:nor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0,29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dirty="0" err="1"/>
                  <a:t>kN</a:t>
                </a:r>
                <a:r>
                  <a:rPr lang="pt-BR" dirty="0"/>
                  <a:t>/cm² </a:t>
                </a:r>
                <a:r>
                  <a:rPr lang="el-GR" sz="2400" dirty="0">
                    <a:solidFill>
                      <a:srgbClr val="FF0000"/>
                    </a:solidFill>
                  </a:rPr>
                  <a:t>≤ </a:t>
                </a:r>
                <a:r>
                  <a:rPr lang="pt-BR" sz="2400" dirty="0">
                    <a:solidFill>
                      <a:srgbClr val="FF0000"/>
                    </a:solidFill>
                  </a:rPr>
                  <a:t>   </a:t>
                </a:r>
                <a:r>
                  <a:rPr lang="el-GR" sz="2400" dirty="0">
                    <a:solidFill>
                      <a:srgbClr val="FF0000"/>
                    </a:solidFill>
                  </a:rPr>
                  <a:t>0,85 . </a:t>
                </a:r>
                <a:r>
                  <a:rPr lang="pt-BR" sz="2400" dirty="0" err="1">
                    <a:solidFill>
                      <a:srgbClr val="FF0000"/>
                    </a:solidFill>
                  </a:rPr>
                  <a:t>fck</a:t>
                </a:r>
                <a:r>
                  <a:rPr lang="pt-BR" sz="2400" dirty="0">
                    <a:solidFill>
                      <a:srgbClr val="FF0000"/>
                    </a:solidFill>
                  </a:rPr>
                  <a:t>/1,4 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13991B-AE12-47DD-BBAF-28ECE609A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287140"/>
                <a:ext cx="8856984" cy="5924128"/>
              </a:xfrm>
              <a:blipFill>
                <a:blip r:embed="rId2"/>
                <a:stretch>
                  <a:fillRect l="-482" t="-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DA52E2-13C7-4E75-962E-31C7CB33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739777"/>
            <a:ext cx="2313409" cy="9052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2ABE2B9-2BD5-4B7D-A1E7-6298A7265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00" y="1484784"/>
            <a:ext cx="2379012" cy="2695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xmlns="" id="{04DA6411-8677-4B25-B291-9AF82999A6A3}"/>
                  </a:ext>
                </a:extLst>
              </p:cNvPr>
              <p:cNvSpPr txBox="1"/>
              <p:nvPr/>
            </p:nvSpPr>
            <p:spPr>
              <a:xfrm>
                <a:off x="2207568" y="5949280"/>
                <a:ext cx="5976664" cy="621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0,85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 1,21 KN/cm²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4DA6411-8677-4B25-B291-9AF82999A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949280"/>
                <a:ext cx="5976664" cy="621580"/>
              </a:xfrm>
              <a:prstGeom prst="rect">
                <a:avLst/>
              </a:prstGeom>
              <a:blipFill>
                <a:blip r:embed="rId5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4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84F34514-ACFD-475A-9431-DDDF8A795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</p:spPr>
            <p:txBody>
              <a:bodyPr/>
              <a:lstStyle/>
              <a:p>
                <a:r>
                  <a:rPr lang="pt-BR" dirty="0"/>
                  <a:t>Armaduras principais de tração: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am</a:t>
                </a:r>
                <a:r>
                  <a:rPr lang="pt-BR" dirty="0"/>
                  <a:t> = h/2 = 55/2 = 27,5 cm</a:t>
                </a:r>
              </a:p>
              <a:p>
                <a:r>
                  <a:rPr lang="pt-BR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246,4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den>
                    </m:f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  <m:rad>
                              <m:radPr>
                                <m:degHide m:val="on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27,5</m:t>
                        </m:r>
                      </m:e>
                    </m:d>
                  </m:oMath>
                </a14:m>
                <a:r>
                  <a:rPr lang="pt-BR" dirty="0"/>
                  <a:t> = 173 </a:t>
                </a:r>
                <a:r>
                  <a:rPr lang="pt-BR" dirty="0" err="1"/>
                  <a:t>kN</a:t>
                </a:r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r>
                  <a:rPr lang="pt-BR" dirty="0"/>
                  <a:t>As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𝑓𝑦𝑑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173 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43,48</m:t>
                        </m:r>
                      </m:den>
                    </m:f>
                  </m:oMath>
                </a14:m>
                <a:r>
                  <a:rPr lang="pt-BR" dirty="0"/>
                  <a:t> = 3,98 cm²</a:t>
                </a:r>
              </a:p>
              <a:p>
                <a:endParaRPr lang="pt-BR" dirty="0"/>
              </a:p>
              <a:p>
                <a:r>
                  <a:rPr lang="pt-BR" dirty="0"/>
                  <a:t>Onde </a:t>
                </a:r>
                <a:r>
                  <a:rPr lang="pt-BR" dirty="0" err="1"/>
                  <a:t>fyd</a:t>
                </a:r>
                <a:r>
                  <a:rPr lang="pt-BR" dirty="0"/>
                  <a:t> = 50/1,15 = 43,48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4F34514-ACFD-475A-9431-DDDF8A795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  <a:blipFill>
                <a:blip r:embed="rId2"/>
                <a:stretch>
                  <a:fillRect l="-160" t="-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238F5ED-E57D-4B7B-A47E-C9F1E59F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" t="6306" r="2147" b="7925"/>
          <a:stretch/>
        </p:blipFill>
        <p:spPr>
          <a:xfrm>
            <a:off x="4653566" y="1772816"/>
            <a:ext cx="2884868" cy="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="" id="{70C02964-69C9-495B-9305-ADDC24578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472" y="476672"/>
                <a:ext cx="9577064" cy="6381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Armadura de suspensão:</a:t>
                </a:r>
              </a:p>
              <a:p>
                <a:r>
                  <a:rPr lang="pt-BR" dirty="0"/>
                  <a:t>A armadura de suspensão evita o surgimento de fissuras na região entre as estacas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Onde:</a:t>
                </a:r>
              </a:p>
              <a:p>
                <a:r>
                  <a:rPr lang="pt-BR" dirty="0"/>
                  <a:t>P = carga do pilar</a:t>
                </a:r>
              </a:p>
              <a:p>
                <a:r>
                  <a:rPr lang="pt-BR" dirty="0"/>
                  <a:t>n = Número de estacas</a:t>
                </a:r>
              </a:p>
              <a:p>
                <a:r>
                  <a:rPr lang="pt-BR" dirty="0" err="1"/>
                  <a:t>fyd</a:t>
                </a:r>
                <a:r>
                  <a:rPr lang="pt-BR" dirty="0"/>
                  <a:t> = 50/1,15</a:t>
                </a:r>
              </a:p>
              <a:p>
                <a:endParaRPr lang="pt-BR" sz="2300" dirty="0"/>
              </a:p>
              <a:p>
                <a:pPr marL="0" indent="0">
                  <a:buNone/>
                </a:pPr>
                <a:r>
                  <a:rPr lang="pt-BR" sz="2300" dirty="0" err="1"/>
                  <a:t>Asusp</a:t>
                </a:r>
                <a:r>
                  <a:rPr lang="pt-BR" sz="2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876 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1,4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1,05</m:t>
                        </m:r>
                      </m:num>
                      <m:den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1,5 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4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300" dirty="0"/>
                  <a:t> = &gt; </a:t>
                </a:r>
                <a:r>
                  <a:rPr lang="pt-BR" sz="2300" dirty="0" err="1"/>
                  <a:t>Asusp</a:t>
                </a:r>
                <a:r>
                  <a:rPr lang="pt-BR" sz="2300" dirty="0"/>
                  <a:t> = 4,93 cm²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C02964-69C9-495B-9305-ADDC24578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472" y="476672"/>
                <a:ext cx="9577064" cy="6381328"/>
              </a:xfrm>
              <a:blipFill>
                <a:blip r:embed="rId2"/>
                <a:stretch>
                  <a:fillRect l="-891" t="-6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8AB3940-C990-45DB-B711-1C72D83A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700808"/>
            <a:ext cx="249627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DFF3AD-EB83-4521-8791-535056352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48680"/>
            <a:ext cx="9370632" cy="5631457"/>
          </a:xfrm>
        </p:spPr>
        <p:txBody>
          <a:bodyPr/>
          <a:lstStyle/>
          <a:p>
            <a:r>
              <a:rPr lang="pt-BR" dirty="0"/>
              <a:t>Armadura de pele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b = menor lado do bloco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 err="1"/>
              <a:t>Asl</a:t>
            </a:r>
            <a:r>
              <a:rPr lang="pt-BR" dirty="0"/>
              <a:t> = 0,001 x 190 x 112 = 21,28 cm²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4EBCF6E-780B-4796-9F86-9B1B46E4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916832"/>
            <a:ext cx="2731388" cy="7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E2B465-D4E5-4C8C-9F4A-0A408163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Distância entre as estacas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DDE10F5F-EEA2-4CC1-A803-4AF975A9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8" y="1556793"/>
            <a:ext cx="4505325" cy="27146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2AC27633-9FC2-47D1-B544-71914FFD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78669"/>
            <a:ext cx="8023075" cy="14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2E3698-846D-4E95-9AEF-E1F5A897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e tirantes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4825B26B-9482-45F6-ABF2-9A33922C6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4" t="28301" r="27961" b="40362"/>
          <a:stretch/>
        </p:blipFill>
        <p:spPr>
          <a:xfrm>
            <a:off x="1487487" y="2132856"/>
            <a:ext cx="869055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7DA8D7-E983-4CB2-BEAE-EF26651A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sobre 2 estacas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2A49F5-E580-4345-8A7A-BA5CFB5C0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7" t="23900" r="27366" b="37016"/>
          <a:stretch/>
        </p:blipFill>
        <p:spPr>
          <a:xfrm>
            <a:off x="2844298" y="2492896"/>
            <a:ext cx="6120680" cy="292213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D373A83-E53C-4398-B823-C37D0C69728A}"/>
              </a:ext>
            </a:extLst>
          </p:cNvPr>
          <p:cNvSpPr/>
          <p:nvPr/>
        </p:nvSpPr>
        <p:spPr>
          <a:xfrm>
            <a:off x="6982372" y="5624582"/>
            <a:ext cx="199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6DEB397-7823-48F7-8867-0AE5204D9A47}"/>
              </a:ext>
            </a:extLst>
          </p:cNvPr>
          <p:cNvSpPr txBox="1"/>
          <p:nvPr/>
        </p:nvSpPr>
        <p:spPr>
          <a:xfrm>
            <a:off x="1241736" y="184350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Ângulo de inclinação da biela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F1A16D2-7CA4-4934-9042-9637D4A9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64" y="5624582"/>
            <a:ext cx="1908365" cy="11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FEEC2A-FCDC-4B80-AEB5-57B62C0B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sobre 3 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F73DE5-D3D4-44CA-A2FF-F10355EB9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Ângulo de inclinação da biela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D3852ED-D6BD-4783-8FA7-446B6B5D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276872"/>
            <a:ext cx="5761484" cy="26391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79526E7-205C-4502-A09E-365B143F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5582801"/>
            <a:ext cx="1961790" cy="90943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4A035D3-743E-4DBC-A54C-C3D03E72A5F1}"/>
              </a:ext>
            </a:extLst>
          </p:cNvPr>
          <p:cNvSpPr/>
          <p:nvPr/>
        </p:nvSpPr>
        <p:spPr>
          <a:xfrm>
            <a:off x="6888088" y="5187053"/>
            <a:ext cx="199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E251CFF-57CF-42EE-A3E0-B9B3ACA5C96B}"/>
              </a:ext>
            </a:extLst>
          </p:cNvPr>
          <p:cNvSpPr txBox="1"/>
          <p:nvPr/>
        </p:nvSpPr>
        <p:spPr>
          <a:xfrm>
            <a:off x="4655840" y="6211669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am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hadt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/2</a:t>
            </a:r>
          </a:p>
          <a:p>
            <a:endParaRPr lang="pt-BR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B81DB-7455-4C4F-8A1F-3BFAC781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05717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>Bloco sobre 4 estacas</a:t>
            </a:r>
            <a:r>
              <a:rPr lang="pt-BR" sz="4800" u="sng" dirty="0"/>
              <a:t/>
            </a:r>
            <a:br>
              <a:rPr lang="pt-BR" sz="4800" u="sng" dirty="0"/>
            </a:b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B0DD130-985A-4B54-94FE-F4EC0F2F6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5" t="33935" r="28158" b="26692"/>
          <a:stretch/>
        </p:blipFill>
        <p:spPr>
          <a:xfrm>
            <a:off x="2639616" y="2132856"/>
            <a:ext cx="6615964" cy="32518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E045B28-EDCA-4F12-BC45-6812107AE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 t="6584" r="6847" b="3433"/>
          <a:stretch/>
        </p:blipFill>
        <p:spPr>
          <a:xfrm>
            <a:off x="3215681" y="5613292"/>
            <a:ext cx="2228045" cy="105606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CC45DE9-FEA7-43D2-833F-A5E46D13F254}"/>
              </a:ext>
            </a:extLst>
          </p:cNvPr>
          <p:cNvSpPr/>
          <p:nvPr/>
        </p:nvSpPr>
        <p:spPr>
          <a:xfrm>
            <a:off x="6384032" y="5701176"/>
            <a:ext cx="1995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hadt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/2)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7E3698B-123A-4D17-8D6E-81B722CC6768}"/>
              </a:ext>
            </a:extLst>
          </p:cNvPr>
          <p:cNvSpPr txBox="1"/>
          <p:nvPr/>
        </p:nvSpPr>
        <p:spPr>
          <a:xfrm>
            <a:off x="1415480" y="1631724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Ângulo de inclinação da biela</a:t>
            </a:r>
          </a:p>
        </p:txBody>
      </p:sp>
    </p:spTree>
    <p:extLst>
      <p:ext uri="{BB962C8B-B14F-4D97-AF65-F5344CB8AC3E}">
        <p14:creationId xmlns:p14="http://schemas.microsoft.com/office/powerpoint/2010/main" val="16725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EC4081-EA73-4E0F-B7C8-34F9A6A6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das armaduras principais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670050D-DD09-451A-BF5C-2826A997508F}"/>
              </a:ext>
            </a:extLst>
          </p:cNvPr>
          <p:cNvSpPr txBox="1">
            <a:spLocks/>
          </p:cNvSpPr>
          <p:nvPr/>
        </p:nvSpPr>
        <p:spPr>
          <a:xfrm>
            <a:off x="1261872" y="1844824"/>
            <a:ext cx="8794568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t-BR" sz="1800" b="1" dirty="0"/>
              <a:t>Tração na armadura principal</a:t>
            </a:r>
          </a:p>
          <a:p>
            <a:endParaRPr lang="pt-BR" sz="1800" b="1" dirty="0"/>
          </a:p>
          <a:p>
            <a:r>
              <a:rPr lang="pt-BR" sz="1800" b="1" dirty="0"/>
              <a:t>Bloco sobre 2 estacas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r>
              <a:rPr lang="pt-BR" sz="1800" b="1" dirty="0"/>
              <a:t>Blocos sobre 3 ou mais estacas</a:t>
            </a:r>
            <a:endParaRPr lang="pt-BR" sz="1800" u="sng" dirty="0"/>
          </a:p>
          <a:p>
            <a:endParaRPr lang="pt-BR" sz="1800" u="sng" dirty="0"/>
          </a:p>
          <a:p>
            <a:endParaRPr lang="pt-BR" sz="1800" u="sng" dirty="0"/>
          </a:p>
          <a:p>
            <a:endParaRPr lang="pt-BR" sz="1800" u="sng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pPr marL="114300" indent="0" algn="ctr">
              <a:buNone/>
            </a:pPr>
            <a:r>
              <a:rPr lang="pt-BR" sz="1800" b="1" dirty="0"/>
              <a:t>As = </a:t>
            </a:r>
            <a:r>
              <a:rPr lang="pt-BR" sz="1800" dirty="0"/>
              <a:t>T / </a:t>
            </a:r>
            <a:r>
              <a:rPr lang="pt-BR" sz="1800" dirty="0" err="1"/>
              <a:t>fyd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As é a área de aço</a:t>
            </a:r>
          </a:p>
          <a:p>
            <a:r>
              <a:rPr lang="pt-BR" sz="1800" dirty="0" err="1"/>
              <a:t>Fyd</a:t>
            </a:r>
            <a:r>
              <a:rPr lang="pt-BR" sz="1800" dirty="0"/>
              <a:t> é a resistência de cálculo ao escoamento</a:t>
            </a:r>
          </a:p>
          <a:p>
            <a:r>
              <a:rPr lang="pt-BR" sz="1800" dirty="0" err="1"/>
              <a:t>Fyd</a:t>
            </a:r>
            <a:r>
              <a:rPr lang="pt-BR" sz="1800" dirty="0"/>
              <a:t> = resistência do aço/1,15</a:t>
            </a:r>
            <a:endParaRPr lang="el-G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031BE54-A99A-46E8-81E0-303CC3767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" t="6306" r="2147" b="7925"/>
          <a:stretch/>
        </p:blipFill>
        <p:spPr>
          <a:xfrm>
            <a:off x="4362807" y="4177937"/>
            <a:ext cx="2740852" cy="8198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535B705-56CF-4A50-B7F7-2AAB4F0B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29" y="2680063"/>
            <a:ext cx="1867207" cy="9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24EEF-8FC9-4D39-A28C-4F48137E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7B52C1-391A-4610-8BAD-ED8DDA6E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Calcular e detalhar o bloco sobre estacas moldadas </a:t>
            </a:r>
            <a:r>
              <a:rPr lang="pt-BR" i="1" dirty="0"/>
              <a:t>in loco</a:t>
            </a:r>
            <a:r>
              <a:rPr lang="pt-BR" dirty="0"/>
              <a:t> para um pilar de seção retangular 25x40cm carregado com 876 </a:t>
            </a:r>
            <a:r>
              <a:rPr lang="pt-BR" dirty="0" err="1"/>
              <a:t>kN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As estacas possuem diâmetro de 40 cm e capacidade de carga admissível de 250kN. </a:t>
            </a:r>
          </a:p>
          <a:p>
            <a:pPr lvl="1" algn="just"/>
            <a:r>
              <a:rPr lang="pt-BR" dirty="0"/>
              <a:t>Devido as ações do vento são gerados </a:t>
            </a:r>
            <a:r>
              <a:rPr lang="pt-BR" dirty="0" err="1"/>
              <a:t>Mx</a:t>
            </a:r>
            <a:r>
              <a:rPr lang="pt-BR" dirty="0"/>
              <a:t> = 30 </a:t>
            </a:r>
            <a:r>
              <a:rPr lang="pt-BR" dirty="0" err="1"/>
              <a:t>kN.m</a:t>
            </a:r>
            <a:r>
              <a:rPr lang="pt-BR" dirty="0"/>
              <a:t> e </a:t>
            </a:r>
            <a:r>
              <a:rPr lang="pt-BR" dirty="0" err="1"/>
              <a:t>My</a:t>
            </a:r>
            <a:r>
              <a:rPr lang="pt-BR" dirty="0"/>
              <a:t> = 40 </a:t>
            </a:r>
            <a:r>
              <a:rPr lang="pt-BR" dirty="0" err="1"/>
              <a:t>kN.m</a:t>
            </a:r>
            <a:endParaRPr lang="pt-BR" dirty="0"/>
          </a:p>
          <a:p>
            <a:pPr lvl="1" algn="just"/>
            <a:r>
              <a:rPr lang="pt-BR" dirty="0"/>
              <a:t>O bloco será confeccionado com concreto de 20 MPa.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06FFDD2-79C0-47BF-A11F-1896E174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4567395"/>
            <a:ext cx="2673846" cy="2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3806</TotalTime>
  <Words>594</Words>
  <Application>Microsoft Office PowerPoint</Application>
  <PresentationFormat>Widescreen</PresentationFormat>
  <Paragraphs>234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Fundações</vt:lpstr>
      <vt:lpstr>Blocos de coroamento</vt:lpstr>
      <vt:lpstr>Distância entre as estacas</vt:lpstr>
      <vt:lpstr>Método das bielas e tirantes</vt:lpstr>
      <vt:lpstr>Bloco sobre 2 estacas</vt:lpstr>
      <vt:lpstr>Bloco sobre 3 estacas</vt:lpstr>
      <vt:lpstr>  Bloco sobre 4 estacas </vt:lpstr>
      <vt:lpstr>Cálculo das armaduras principais</vt:lpstr>
      <vt:lpstr>Exercício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FATEC030</cp:lastModifiedBy>
  <cp:revision>147</cp:revision>
  <dcterms:created xsi:type="dcterms:W3CDTF">2020-10-21T11:26:27Z</dcterms:created>
  <dcterms:modified xsi:type="dcterms:W3CDTF">2022-06-05T14:02:49Z</dcterms:modified>
</cp:coreProperties>
</file>