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sldIdLst>
    <p:sldId id="256" r:id="rId2"/>
    <p:sldId id="257" r:id="rId3"/>
    <p:sldId id="282" r:id="rId4"/>
    <p:sldId id="281" r:id="rId5"/>
    <p:sldId id="283" r:id="rId6"/>
    <p:sldId id="316" r:id="rId7"/>
    <p:sldId id="340" r:id="rId8"/>
    <p:sldId id="341" r:id="rId9"/>
    <p:sldId id="266" r:id="rId10"/>
    <p:sldId id="342" r:id="rId11"/>
    <p:sldId id="343" r:id="rId12"/>
    <p:sldId id="285" r:id="rId13"/>
    <p:sldId id="269" r:id="rId14"/>
    <p:sldId id="270" r:id="rId15"/>
    <p:sldId id="271" r:id="rId16"/>
    <p:sldId id="273" r:id="rId17"/>
    <p:sldId id="328" r:id="rId18"/>
    <p:sldId id="336" r:id="rId19"/>
    <p:sldId id="331" r:id="rId20"/>
    <p:sldId id="333" r:id="rId21"/>
    <p:sldId id="334" r:id="rId22"/>
    <p:sldId id="354" r:id="rId23"/>
    <p:sldId id="338" r:id="rId24"/>
    <p:sldId id="339" r:id="rId25"/>
    <p:sldId id="33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60FE9-473C-4D08-A285-AD7975854D22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9639B-5672-47AF-8FB2-61D476CD66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767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9639B-5672-47AF-8FB2-61D476CD6615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103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39639B-5672-47AF-8FB2-61D476CD6615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94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3349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89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955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93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661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197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366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94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9270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659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16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A5229889-0CA6-4E8C-B4DF-083517FD2478}" type="datetimeFigureOut">
              <a:rPr lang="pt-BR" smtClean="0"/>
              <a:t>21/05/2022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DB05E94-E07C-4B4F-8BFA-919C046DD4F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2192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3575720" y="-250825"/>
            <a:ext cx="7560840" cy="1927225"/>
          </a:xfrm>
        </p:spPr>
        <p:txBody>
          <a:bodyPr/>
          <a:lstStyle/>
          <a:p>
            <a:r>
              <a:rPr lang="pt-BR" sz="2800" dirty="0"/>
              <a:t>Faculdade de tecnologia e ciências da Bahia</a:t>
            </a:r>
            <a:br>
              <a:rPr lang="pt-BR" sz="2800" dirty="0"/>
            </a:br>
            <a:r>
              <a:rPr lang="pt-BR" sz="2800" dirty="0"/>
              <a:t>Curso: Engenharia Civil</a:t>
            </a:r>
            <a:br>
              <a:rPr lang="pt-BR" sz="2800" dirty="0"/>
            </a:br>
            <a:r>
              <a:rPr lang="pt-BR" sz="28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59496" y="3425482"/>
            <a:ext cx="9301296" cy="230777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t-BR" sz="4300" dirty="0">
                <a:solidFill>
                  <a:schemeClr val="tx2"/>
                </a:solidFill>
              </a:rPr>
              <a:t>Capacidade de carga das estacas</a:t>
            </a:r>
          </a:p>
          <a:p>
            <a:pPr algn="ctr"/>
            <a:endParaRPr lang="pt-BR" sz="3000" dirty="0">
              <a:solidFill>
                <a:schemeClr val="tx2"/>
              </a:solidFill>
            </a:endParaRPr>
          </a:p>
          <a:p>
            <a:pPr algn="r"/>
            <a:endParaRPr lang="pt-BR" dirty="0">
              <a:solidFill>
                <a:schemeClr val="tx2"/>
              </a:solidFill>
            </a:endParaRPr>
          </a:p>
          <a:p>
            <a:pPr algn="r"/>
            <a:r>
              <a:rPr lang="pt-BR" sz="2900" dirty="0">
                <a:solidFill>
                  <a:schemeClr val="tx2"/>
                </a:solidFill>
              </a:rPr>
              <a:t>Professora: Juliane Souza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ADB05E94-E07C-4B4F-8BFA-919C046DD4F5}" type="slidenum">
              <a:rPr lang="pt-BR" smtClean="0"/>
              <a:t>1</a:t>
            </a:fld>
            <a:endParaRPr lang="pt-BR"/>
          </a:p>
        </p:txBody>
      </p:sp>
      <p:pic>
        <p:nvPicPr>
          <p:cNvPr id="5" name="Imagem 4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531689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7446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Decourt</a:t>
            </a:r>
            <a:r>
              <a:rPr lang="pt-BR" dirty="0"/>
              <a:t> e Quaresma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370632" cy="4351337"/>
          </a:xfrm>
        </p:spPr>
        <p:txBody>
          <a:bodyPr/>
          <a:lstStyle/>
          <a:p>
            <a:pPr algn="just"/>
            <a:r>
              <a:rPr lang="pt-BR" dirty="0"/>
              <a:t>Estimativa da capacidade de carga que foi desenvolvido exclusivamente a partir de ensaios SPT;</a:t>
            </a:r>
          </a:p>
          <a:p>
            <a:pPr algn="just"/>
            <a:r>
              <a:rPr lang="pt-BR" dirty="0"/>
              <a:t>Originalmente desenvolvido para estacas pré-moldadas de concreto, tendo sido estendido posteriormente para outros tipos de estacas, como as estacas escavadas em geral;</a:t>
            </a:r>
          </a:p>
          <a:p>
            <a:pPr algn="just"/>
            <a:r>
              <a:rPr lang="pt-BR" dirty="0"/>
              <a:t>As resistências de ponta e lateral são calculadas pelas seguintes expressões: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4905163"/>
            <a:ext cx="168978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985" y="4810485"/>
            <a:ext cx="2607845" cy="981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3185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Decourt</a:t>
            </a:r>
            <a:r>
              <a:rPr lang="pt-BR" dirty="0"/>
              <a:t> e Quaresma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/>
          <a:lstStyle/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marL="114300" indent="0" algn="just">
              <a:buNone/>
            </a:pPr>
            <a:r>
              <a:rPr lang="pt-BR" dirty="0"/>
              <a:t>Np = Média dos valores de </a:t>
            </a:r>
            <a:r>
              <a:rPr lang="pt-BR" dirty="0" err="1"/>
              <a:t>Nspt</a:t>
            </a:r>
            <a:r>
              <a:rPr lang="pt-BR" dirty="0"/>
              <a:t> na ponta da estaca, imediatamente acima e abaixo;</a:t>
            </a:r>
          </a:p>
          <a:p>
            <a:pPr marL="114300" indent="0" algn="just">
              <a:buNone/>
            </a:pPr>
            <a:r>
              <a:rPr lang="pt-BR" dirty="0"/>
              <a:t>K = Coeficiente que relaciona a resistência de ponta com o valor de Np;</a:t>
            </a:r>
          </a:p>
          <a:p>
            <a:pPr marL="114300" indent="0" algn="just">
              <a:buNone/>
            </a:pPr>
            <a:r>
              <a:rPr lang="pt-BR" dirty="0"/>
              <a:t>α e </a:t>
            </a:r>
            <a:r>
              <a:rPr lang="el-GR" dirty="0"/>
              <a:t>β</a:t>
            </a:r>
            <a:r>
              <a:rPr lang="pt-BR" dirty="0"/>
              <a:t> = São determinados em função do tipo de estaca.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737" y="2204864"/>
            <a:ext cx="1559049" cy="574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662" y="2022247"/>
            <a:ext cx="2369580" cy="902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573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63963" y="2356644"/>
            <a:ext cx="3590925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675" y="1461174"/>
            <a:ext cx="8174220" cy="536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64" y="585166"/>
            <a:ext cx="1584176" cy="60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3286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600" y="908720"/>
            <a:ext cx="7128792" cy="367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904" y="5157192"/>
            <a:ext cx="1728192" cy="66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9748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5" y="980729"/>
            <a:ext cx="81057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888" y="4581128"/>
            <a:ext cx="1584176" cy="60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3975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037" y="1124744"/>
            <a:ext cx="78867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3" y="4379703"/>
            <a:ext cx="2075031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2135560" y="5949280"/>
                <a:ext cx="80648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</a:rPr>
                          <m:t>𝑁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pt-BR" dirty="0"/>
                  <a:t> = Valor médio ao longo do fuste, calcula conforme as camadas do solo</a:t>
                </a:r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60" y="5949280"/>
                <a:ext cx="8064896" cy="369332"/>
              </a:xfrm>
              <a:prstGeom prst="rect">
                <a:avLst/>
              </a:prstGeom>
              <a:blipFill>
                <a:blip r:embed="rId4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124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1" y="2564904"/>
            <a:ext cx="5207487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1124744"/>
            <a:ext cx="79057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143672" y="587727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Utilizar o menor valor</a:t>
            </a:r>
          </a:p>
        </p:txBody>
      </p:sp>
    </p:spTree>
    <p:extLst>
      <p:ext uri="{BB962C8B-B14F-4D97-AF65-F5344CB8AC3E}">
        <p14:creationId xmlns:p14="http://schemas.microsoft.com/office/powerpoint/2010/main" val="3444716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480" y="1844824"/>
            <a:ext cx="9361040" cy="4876800"/>
          </a:xfrm>
        </p:spPr>
        <p:txBody>
          <a:bodyPr/>
          <a:lstStyle/>
          <a:p>
            <a:pPr algn="just"/>
            <a:r>
              <a:rPr lang="pt-BR" dirty="0"/>
              <a:t>Calcular a carga admissível de uma estaca do tipo pré-moldada, a uma profundidade de 8 m, com diâmetro do fuste de 50 cm. O comprimento da estaca e as características geotécnicas do solo são dados a seguir: </a:t>
            </a:r>
          </a:p>
          <a:p>
            <a:pPr algn="just"/>
            <a:r>
              <a:rPr lang="pt-BR" dirty="0"/>
              <a:t>Utilizar o método de </a:t>
            </a:r>
            <a:r>
              <a:rPr lang="pt-BR" dirty="0" err="1"/>
              <a:t>Aoki</a:t>
            </a:r>
            <a:r>
              <a:rPr lang="pt-BR" dirty="0"/>
              <a:t> e Velloso</a:t>
            </a:r>
          </a:p>
          <a:p>
            <a:endParaRPr lang="pt-B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65" y="3624184"/>
            <a:ext cx="2370699" cy="3233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1279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764704"/>
                <a:ext cx="8229600" cy="5712296"/>
              </a:xfrm>
            </p:spPr>
            <p:txBody>
              <a:bodyPr/>
              <a:lstStyle/>
              <a:p>
                <a:r>
                  <a:rPr lang="pt-BR" dirty="0"/>
                  <a:t>Com diâmetro do fuste de 50 cm</a:t>
                </a:r>
              </a:p>
              <a:p>
                <a:endParaRPr lang="pt-BR" dirty="0"/>
              </a:p>
              <a:p>
                <a:r>
                  <a:rPr lang="pt-BR" dirty="0" err="1"/>
                  <a:t>Pr</a:t>
                </a:r>
                <a:r>
                  <a:rPr lang="pt-BR" dirty="0"/>
                  <a:t> = Pp + </a:t>
                </a:r>
                <a:r>
                  <a:rPr lang="pt-BR" dirty="0" err="1"/>
                  <a:t>Pl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Pp = </a:t>
                </a:r>
                <a:r>
                  <a:rPr lang="pt-BR" dirty="0" err="1"/>
                  <a:t>Ap</a:t>
                </a:r>
                <a:r>
                  <a:rPr lang="pt-BR" dirty="0"/>
                  <a:t> x </a:t>
                </a:r>
                <a:r>
                  <a:rPr lang="pt-BR" dirty="0" err="1"/>
                  <a:t>rp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 err="1"/>
                  <a:t>Ap</a:t>
                </a:r>
                <a:r>
                  <a:rPr lang="pt-BR" dirty="0"/>
                  <a:t> = </a:t>
                </a:r>
                <a:r>
                  <a:rPr lang="el-GR" dirty="0"/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π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pt-BR">
                            <a:latin typeface="Cambria Math"/>
                          </a:rPr>
                          <m:t>x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pt-BR">
                            <a:latin typeface="Cambria Math"/>
                          </a:rPr>
                          <m:t>d</m:t>
                        </m:r>
                        <m:r>
                          <a:rPr lang="pt-BR"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π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pt-BR">
                            <a:latin typeface="Cambria Math"/>
                          </a:rPr>
                          <m:t>x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b="0" i="0" smtClean="0">
                            <a:latin typeface="Cambria Math"/>
                          </a:rPr>
                          <m:t>0,5</m:t>
                        </m:r>
                        <m:r>
                          <a:rPr lang="pt-BR">
                            <a:latin typeface="Cambria Math"/>
                          </a:rPr>
                          <m:t>²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pt-BR" dirty="0"/>
                  <a:t> = 0,19 m²</a:t>
                </a:r>
              </a:p>
              <a:p>
                <a:endParaRPr lang="pt-BR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/>
                      <m:t>R</m:t>
                    </m:r>
                    <m:r>
                      <m:rPr>
                        <m:nor/>
                      </m:rPr>
                      <a:rPr lang="pt-BR" baseline="-25000"/>
                      <m:t>p</m:t>
                    </m:r>
                    <m:r>
                      <m:rPr>
                        <m:nor/>
                      </m:rPr>
                      <a:rPr lang="pt-BR"/>
                      <m:t> = </m:t>
                    </m:r>
                    <m:r>
                      <m:rPr>
                        <m:nor/>
                      </m:rPr>
                      <a:rPr lang="el-GR"/>
                      <m:t>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𝐾</m:t>
                        </m:r>
                        <m:r>
                          <a:rPr lang="el-GR" i="1">
                            <a:latin typeface="Cambria Math"/>
                          </a:rPr>
                          <m:t> 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𝑆𝑃𝑇</m:t>
                            </m:r>
                          </m:sub>
                        </m:sSub>
                      </m:num>
                      <m:den>
                        <m:r>
                          <a:rPr lang="pt-BR" i="1">
                            <a:latin typeface="Cambria Math"/>
                          </a:rPr>
                          <m:t>𝐹</m:t>
                        </m:r>
                        <m:r>
                          <a:rPr lang="pt-BR" i="1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764704"/>
                <a:ext cx="8229600" cy="5712296"/>
              </a:xfrm>
              <a:blipFill>
                <a:blip r:embed="rId2"/>
                <a:stretch>
                  <a:fillRect l="-148" t="-7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1661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3" y="116632"/>
            <a:ext cx="8229600" cy="4110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344" y="2924945"/>
            <a:ext cx="2883309" cy="393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1775520" y="4437112"/>
                <a:ext cx="5328592" cy="18917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pt-BR" dirty="0"/>
              </a:p>
              <a:p>
                <a:r>
                  <a:rPr lang="pt-BR" dirty="0"/>
                  <a:t>K = 0,3 MPa = 300 </a:t>
                </a:r>
                <a:r>
                  <a:rPr lang="pt-BR" dirty="0" err="1"/>
                  <a:t>kN</a:t>
                </a:r>
                <a:r>
                  <a:rPr lang="pt-BR" dirty="0"/>
                  <a:t>/m²</a:t>
                </a:r>
              </a:p>
              <a:p>
                <a:endParaRPr lang="pt-BR" dirty="0"/>
              </a:p>
              <a:p>
                <a:r>
                  <a:rPr lang="pt-BR" dirty="0"/>
                  <a:t>F1 = 1,75; NSPT = 27</a:t>
                </a:r>
              </a:p>
              <a:p>
                <a:endParaRPr lang="pt-BR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/>
                      <m:t>R</m:t>
                    </m:r>
                    <m:r>
                      <m:rPr>
                        <m:nor/>
                      </m:rPr>
                      <a:rPr lang="pt-BR" baseline="-25000"/>
                      <m:t>p</m:t>
                    </m:r>
                    <m:r>
                      <m:rPr>
                        <m:nor/>
                      </m:rPr>
                      <a:rPr lang="pt-BR"/>
                      <m:t> = </m:t>
                    </m:r>
                    <m:r>
                      <m:rPr>
                        <m:nor/>
                      </m:rPr>
                      <a:rPr lang="el-GR"/>
                      <m:t>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𝐾</m:t>
                        </m:r>
                        <m:r>
                          <a:rPr lang="el-GR" i="1">
                            <a:latin typeface="Cambria Math"/>
                          </a:rPr>
                          <m:t> 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𝑆𝑃𝑇</m:t>
                            </m:r>
                          </m:sub>
                        </m:sSub>
                      </m:num>
                      <m:den>
                        <m:r>
                          <a:rPr lang="pt-BR" i="1">
                            <a:latin typeface="Cambria Math"/>
                          </a:rPr>
                          <m:t>𝐹</m:t>
                        </m:r>
                        <m:r>
                          <a:rPr lang="pt-BR" i="1">
                            <a:latin typeface="Cambria Math"/>
                          </a:rPr>
                          <m:t>1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300</m:t>
                        </m:r>
                        <m:r>
                          <a:rPr lang="el-GR" i="1">
                            <a:latin typeface="Cambria Math"/>
                          </a:rPr>
                          <m:t> 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27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1,75</m:t>
                        </m:r>
                      </m:den>
                    </m:f>
                  </m:oMath>
                </a14:m>
                <a:r>
                  <a:rPr lang="pt-BR" dirty="0"/>
                  <a:t> = 4628,57 </a:t>
                </a:r>
                <a:r>
                  <a:rPr lang="pt-BR" dirty="0" err="1"/>
                  <a:t>kN</a:t>
                </a:r>
                <a:r>
                  <a:rPr lang="pt-BR" dirty="0"/>
                  <a:t>/m² </a:t>
                </a:r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4437112"/>
                <a:ext cx="5328592" cy="1891736"/>
              </a:xfrm>
              <a:prstGeom prst="rect">
                <a:avLst/>
              </a:prstGeom>
              <a:blipFill>
                <a:blip r:embed="rId4"/>
                <a:stretch>
                  <a:fillRect l="-91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ector de seta reta 8"/>
          <p:cNvCxnSpPr/>
          <p:nvPr/>
        </p:nvCxnSpPr>
        <p:spPr>
          <a:xfrm>
            <a:off x="6816080" y="580526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7495072" y="578293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08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Fundação do tipo estaca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370632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As estacas são elementos estruturais esbeltos, que são colocados no solo por cravação ou perfuração.</a:t>
            </a:r>
          </a:p>
          <a:p>
            <a:pPr algn="just"/>
            <a:r>
              <a:rPr lang="pt-BR" dirty="0"/>
              <a:t>Transmitem a carga por sua extremidade inferior – </a:t>
            </a:r>
            <a:r>
              <a:rPr lang="pt-BR" dirty="0">
                <a:solidFill>
                  <a:srgbClr val="FF0000"/>
                </a:solidFill>
              </a:rPr>
              <a:t>resistência de ponta </a:t>
            </a:r>
            <a:r>
              <a:rPr lang="pt-BR" dirty="0"/>
              <a:t>– ou pela resistência ao longo do fuste – </a:t>
            </a:r>
            <a:r>
              <a:rPr lang="pt-BR" dirty="0">
                <a:solidFill>
                  <a:srgbClr val="FF0000"/>
                </a:solidFill>
              </a:rPr>
              <a:t>atrito lateral </a:t>
            </a:r>
            <a:r>
              <a:rPr lang="pt-BR" dirty="0"/>
              <a:t>– ou pela combinação dos dois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5" y="3515428"/>
            <a:ext cx="3894599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4665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91544" y="1196752"/>
                <a:ext cx="8229600" cy="48768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/>
                      <m:t>P</m:t>
                    </m:r>
                    <m:r>
                      <m:rPr>
                        <m:nor/>
                      </m:rPr>
                      <a:rPr lang="pt-BR" baseline="-25000"/>
                      <m:t>p</m:t>
                    </m:r>
                  </m:oMath>
                </a14:m>
                <a:r>
                  <a:rPr lang="pt-BR" dirty="0"/>
                  <a:t> = </a:t>
                </a:r>
                <a:r>
                  <a:rPr lang="pt-BR" dirty="0" err="1"/>
                  <a:t>Ap</a:t>
                </a:r>
                <a:r>
                  <a:rPr lang="pt-BR" dirty="0"/>
                  <a:t> x </a:t>
                </a:r>
                <a:r>
                  <a:rPr lang="pt-BR" dirty="0" err="1"/>
                  <a:t>Rp</a:t>
                </a:r>
                <a:endParaRPr lang="pt-BR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/>
                      <m:t>P</m:t>
                    </m:r>
                    <m:r>
                      <m:rPr>
                        <m:nor/>
                      </m:rPr>
                      <a:rPr lang="pt-BR" baseline="-25000"/>
                      <m:t>p</m:t>
                    </m:r>
                    <m:r>
                      <a:rPr lang="pt-BR" i="1" baseline="-25000">
                        <a:latin typeface="Cambria Math"/>
                      </a:rPr>
                      <m:t> </m:t>
                    </m:r>
                  </m:oMath>
                </a14:m>
                <a:r>
                  <a:rPr lang="pt-BR" dirty="0"/>
                  <a:t> = 0,19 m² x 4628,57 </a:t>
                </a:r>
                <a:r>
                  <a:rPr lang="pt-BR" dirty="0" err="1"/>
                  <a:t>kN</a:t>
                </a:r>
                <a:r>
                  <a:rPr lang="pt-BR" dirty="0"/>
                  <a:t>/m² = 879,43 </a:t>
                </a:r>
                <a:r>
                  <a:rPr lang="pt-BR" dirty="0" err="1"/>
                  <a:t>kN</a:t>
                </a:r>
                <a:r>
                  <a:rPr lang="pt-BR" dirty="0"/>
                  <a:t>  </a:t>
                </a:r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91544" y="1196752"/>
                <a:ext cx="8229600" cy="4876800"/>
              </a:xfrm>
              <a:blipFill>
                <a:blip r:embed="rId2"/>
                <a:stretch>
                  <a:fillRect t="-100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2050672"/>
            <a:ext cx="3018771" cy="411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3757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312" y="-1"/>
            <a:ext cx="3316471" cy="4523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1846499" y="116632"/>
                <a:ext cx="6467067" cy="3630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Atrito lateral</a:t>
                </a:r>
              </a:p>
              <a:p>
                <a:endParaRPr lang="pt-B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 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>
                        <a:latin typeface="Cambria Math"/>
                      </a:rPr>
                      <m:t>α</m:t>
                    </m:r>
                  </m:oMath>
                </a14:m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dependem do tipo de solo</a:t>
                </a:r>
              </a:p>
              <a:p>
                <a:endParaRPr lang="pt-B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z="2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Rl</m:t>
                    </m:r>
                    <m:r>
                      <m:rPr>
                        <m:nor/>
                      </m:rPr>
                      <a:rPr lang="pt-BR" sz="2000" baseline="-25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</m:t>
                    </m:r>
                    <m:r>
                      <m:rPr>
                        <m:nor/>
                      </m:rPr>
                      <a:rPr lang="pt-BR" sz="2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= </m:t>
                    </m:r>
                    <m:r>
                      <m:rPr>
                        <m:nor/>
                      </m:rPr>
                      <a:rPr lang="el-GR" sz="2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000" i="1">
                            <a:latin typeface="Cambria Math"/>
                          </a:rPr>
                          <m:t>α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𝐾</m:t>
                        </m:r>
                        <m:r>
                          <a:rPr lang="el-GR" sz="2000" i="1">
                            <a:latin typeface="Cambria Math"/>
                          </a:rPr>
                          <m:t> </m:t>
                        </m:r>
                        <m:r>
                          <a:rPr lang="el-G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i="1">
                                <a:latin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𝑆𝑃𝑇</m:t>
                            </m:r>
                          </m:sub>
                        </m:sSub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𝐹</m:t>
                        </m:r>
                        <m:r>
                          <a:rPr lang="pt-BR" sz="2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z="2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r>
                      <m:rPr>
                        <m:nor/>
                      </m:rPr>
                      <a:rPr lang="el-GR" sz="2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0,03 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600 </m:t>
                        </m:r>
                        <m:r>
                          <a:rPr lang="el-G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3,66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3,7</m:t>
                        </m:r>
                      </m:den>
                    </m:f>
                  </m:oMath>
                </a14:m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17,80 </a:t>
                </a:r>
                <a:r>
                  <a:rPr lang="pt-B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kN</a:t>
                </a:r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/m²</a:t>
                </a:r>
              </a:p>
              <a:p>
                <a:endParaRPr lang="pt-B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000" i="1">
                        <a:latin typeface="Cambria Math"/>
                      </a:rPr>
                      <m:t>α</m:t>
                    </m:r>
                  </m:oMath>
                </a14:m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3 % = 0,03</a:t>
                </a:r>
              </a:p>
              <a:p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 = 0,6 MPa = 600 </a:t>
                </a:r>
                <a:r>
                  <a:rPr lang="pt-B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kN</a:t>
                </a:r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/m²</a:t>
                </a:r>
              </a:p>
              <a:p>
                <a:r>
                  <a:rPr lang="pt-B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Nspt</a:t>
                </a:r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(3 + 3 + 5)/3 = 3,66 golpes</a:t>
                </a:r>
              </a:p>
              <a:p>
                <a:r>
                  <a:rPr lang="pt-B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F2 = 3,7 </a:t>
                </a:r>
              </a:p>
              <a:p>
                <a:endParaRPr lang="pt-B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6499" y="116632"/>
                <a:ext cx="6467067" cy="3630546"/>
              </a:xfrm>
              <a:prstGeom prst="rect">
                <a:avLst/>
              </a:prstGeom>
              <a:blipFill>
                <a:blip r:embed="rId3"/>
                <a:stretch>
                  <a:fillRect l="-1037" t="-83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587" y="3546921"/>
            <a:ext cx="6628889" cy="331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167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487488" y="476672"/>
                <a:ext cx="8496944" cy="5924128"/>
              </a:xfrm>
            </p:spPr>
            <p:txBody>
              <a:bodyPr/>
              <a:lstStyle/>
              <a:p>
                <a:r>
                  <a:rPr lang="pt-BR" dirty="0">
                    <a:latin typeface="+mj-lt"/>
                    <a:cs typeface="Times New Roman" panose="02020603050405020304" pitchFamily="18" charset="0"/>
                  </a:rPr>
                  <a:t>Al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>
                        <a:latin typeface="Cambria Math" panose="02040503050406030204" pitchFamily="18" charset="0"/>
                      </a:rPr>
                      <m:t>π</m:t>
                    </m:r>
                  </m:oMath>
                </a14:m>
                <a:r>
                  <a:rPr lang="pt-BR" dirty="0">
                    <a:latin typeface="+mj-lt"/>
                    <a:cs typeface="Times New Roman" panose="02020603050405020304" pitchFamily="18" charset="0"/>
                  </a:rPr>
                  <a:t> x d x l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>
                        <a:latin typeface="Cambria Math" panose="02040503050406030204" pitchFamily="18" charset="0"/>
                      </a:rPr>
                      <m:t>π</m:t>
                    </m:r>
                  </m:oMath>
                </a14:m>
                <a:r>
                  <a:rPr lang="pt-BR" dirty="0">
                    <a:latin typeface="+mj-lt"/>
                    <a:cs typeface="Times New Roman" panose="02020603050405020304" pitchFamily="18" charset="0"/>
                  </a:rPr>
                  <a:t> x 0,5 x 3 = 4,71 m²</a:t>
                </a:r>
              </a:p>
              <a:p>
                <a:pPr marL="114300" indent="0">
                  <a:buNone/>
                </a:pPr>
                <a:endParaRPr lang="pt-BR" dirty="0">
                  <a:latin typeface="+mj-lt"/>
                  <a:cs typeface="Times New Roman" panose="02020603050405020304" pitchFamily="18" charset="0"/>
                </a:endParaRPr>
              </a:p>
              <a:p>
                <a:pPr marL="114300" indent="0">
                  <a:buNone/>
                </a:pPr>
                <a:endParaRPr lang="pt-BR" dirty="0">
                  <a:latin typeface="+mj-lt"/>
                  <a:cs typeface="Times New Roman" panose="02020603050405020304" pitchFamily="18" charset="0"/>
                </a:endParaRPr>
              </a:p>
              <a:p>
                <a:pPr marL="114300" indent="0">
                  <a:buNone/>
                </a:pPr>
                <a:r>
                  <a:rPr lang="pt-BR" dirty="0">
                    <a:latin typeface="+mj-lt"/>
                    <a:cs typeface="Times New Roman" panose="02020603050405020304" pitchFamily="18" charset="0"/>
                  </a:rPr>
                  <a:t>Pl1 = Al1 X rl1</a:t>
                </a:r>
              </a:p>
              <a:p>
                <a:r>
                  <a:rPr lang="pt-BR" dirty="0">
                    <a:latin typeface="+mj-lt"/>
                    <a:cs typeface="Times New Roman" panose="02020603050405020304" pitchFamily="18" charset="0"/>
                  </a:rPr>
                  <a:t>Pl1 = 4,71 m² x </a:t>
                </a:r>
                <a:r>
                  <a:rPr lang="pt-B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17,80 </a:t>
                </a:r>
                <a:r>
                  <a:rPr lang="pt-BR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kN</a:t>
                </a:r>
                <a:r>
                  <a:rPr lang="pt-B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/m² = 83,84</a:t>
                </a:r>
                <a:r>
                  <a:rPr lang="pt-BR" dirty="0">
                    <a:latin typeface="+mj-lt"/>
                    <a:cs typeface="Times New Roman" panose="02020603050405020304" pitchFamily="18" charset="0"/>
                  </a:rPr>
                  <a:t> </a:t>
                </a:r>
                <a:r>
                  <a:rPr lang="pt-BR" dirty="0" err="1">
                    <a:latin typeface="+mj-lt"/>
                    <a:cs typeface="Times New Roman" panose="02020603050405020304" pitchFamily="18" charset="0"/>
                  </a:rPr>
                  <a:t>kN</a:t>
                </a:r>
                <a:endParaRPr lang="pt-BR" dirty="0">
                  <a:latin typeface="+mj-lt"/>
                  <a:cs typeface="Times New Roman" panose="02020603050405020304" pitchFamily="18" charset="0"/>
                </a:endParaRP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7488" y="476672"/>
                <a:ext cx="8496944" cy="5924128"/>
              </a:xfrm>
              <a:blipFill>
                <a:blip r:embed="rId2"/>
                <a:stretch>
                  <a:fillRect l="-143" t="-82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358" y="1916832"/>
            <a:ext cx="3498647" cy="4772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2769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49547"/>
            <a:ext cx="7778830" cy="3885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64352" y="260648"/>
            <a:ext cx="2927648" cy="3993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135560" y="3933057"/>
                <a:ext cx="5328591" cy="18956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BR" smtClean="0"/>
                      <m:t>Rl</m:t>
                    </m:r>
                    <m:r>
                      <m:rPr>
                        <m:nor/>
                      </m:rPr>
                      <a:rPr lang="pt-BR" baseline="-25000" smtClean="0"/>
                      <m:t>2</m:t>
                    </m:r>
                    <m:r>
                      <m:rPr>
                        <m:nor/>
                      </m:rPr>
                      <a:rPr lang="pt-BR" smtClean="0"/>
                      <m:t> = </m:t>
                    </m:r>
                    <m:r>
                      <m:rPr>
                        <m:nor/>
                      </m:rPr>
                      <a:rPr lang="el-GR" smtClean="0"/>
                      <m:t>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</a:rPr>
                          <m:t>α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𝐾</m:t>
                        </m:r>
                        <m:r>
                          <a:rPr lang="el-GR" i="1">
                            <a:latin typeface="Cambria Math"/>
                          </a:rPr>
                          <m:t> 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</a:rPr>
                              <m:t>𝑁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𝑆𝑃𝑇</m:t>
                            </m:r>
                          </m:sub>
                        </m:sSub>
                      </m:num>
                      <m:den>
                        <m:r>
                          <a:rPr lang="pt-BR" i="1">
                            <a:latin typeface="Cambria Math"/>
                          </a:rPr>
                          <m:t>𝐹</m:t>
                        </m:r>
                        <m:r>
                          <a:rPr lang="pt-B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0,024 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350 </m:t>
                        </m:r>
                        <m:r>
                          <a:rPr lang="el-GR" i="1">
                            <a:latin typeface="Cambria Math"/>
                          </a:rPr>
                          <m:t>𝑥</m:t>
                        </m:r>
                        <m:r>
                          <a:rPr lang="pt-BR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3,8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3,7</m:t>
                        </m:r>
                      </m:den>
                    </m:f>
                  </m:oMath>
                </a14:m>
                <a:r>
                  <a:rPr lang="pt-BR" dirty="0"/>
                  <a:t>  = 31,33 </a:t>
                </a:r>
                <a:r>
                  <a:rPr lang="pt-BR" dirty="0" err="1"/>
                  <a:t>kN</a:t>
                </a:r>
                <a:r>
                  <a:rPr lang="pt-BR" dirty="0"/>
                  <a:t>/m²</a:t>
                </a:r>
              </a:p>
              <a:p>
                <a:endParaRPr lang="pt-BR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</a:rPr>
                      <m:t>α</m:t>
                    </m:r>
                  </m:oMath>
                </a14:m>
                <a:r>
                  <a:rPr lang="pt-BR" dirty="0"/>
                  <a:t> = 2,4 % = 0,024</a:t>
                </a:r>
              </a:p>
              <a:p>
                <a:r>
                  <a:rPr lang="pt-BR" dirty="0"/>
                  <a:t>F2 = 3,7 </a:t>
                </a:r>
              </a:p>
              <a:p>
                <a:r>
                  <a:rPr lang="pt-BR" dirty="0"/>
                  <a:t>K = 0,35 MPa = 350 </a:t>
                </a:r>
                <a:r>
                  <a:rPr lang="pt-BR" dirty="0" err="1"/>
                  <a:t>kN</a:t>
                </a:r>
                <a:r>
                  <a:rPr lang="pt-BR" dirty="0"/>
                  <a:t>/m²</a:t>
                </a:r>
              </a:p>
              <a:p>
                <a:r>
                  <a:rPr lang="pt-B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Nspt</a:t>
                </a:r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(6 + 8 + 13+17+25)/5 = 13,8 golpes</a:t>
                </a:r>
                <a:endParaRPr lang="pt-BR" dirty="0"/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60" y="3933057"/>
                <a:ext cx="5328591" cy="1895647"/>
              </a:xfrm>
              <a:prstGeom prst="rect">
                <a:avLst/>
              </a:prstGeom>
              <a:blipFill>
                <a:blip r:embed="rId5"/>
                <a:stretch>
                  <a:fillRect l="-915" b="-418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/>
              <p:cNvSpPr/>
              <p:nvPr/>
            </p:nvSpPr>
            <p:spPr>
              <a:xfrm>
                <a:off x="2135560" y="6028496"/>
                <a:ext cx="666881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dirty="0"/>
                  <a:t>Al2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>
                        <a:latin typeface="Cambria Math"/>
                      </a:rPr>
                      <m:t>π</m:t>
                    </m:r>
                  </m:oMath>
                </a14:m>
                <a:r>
                  <a:rPr lang="pt-BR" dirty="0"/>
                  <a:t> x d x l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>
                        <a:latin typeface="Cambria Math"/>
                      </a:rPr>
                      <m:t>π</m:t>
                    </m:r>
                  </m:oMath>
                </a14:m>
                <a:r>
                  <a:rPr lang="pt-BR" dirty="0"/>
                  <a:t> x 0,5 x 5 = 7,85 m²</a:t>
                </a:r>
              </a:p>
              <a:p>
                <a:r>
                  <a:rPr lang="pt-BR" dirty="0"/>
                  <a:t>Pl2 = Al2 x Rl2 = 7,85 m² x 31,33 </a:t>
                </a:r>
                <a:r>
                  <a:rPr lang="pt-BR" dirty="0" err="1"/>
                  <a:t>kN</a:t>
                </a:r>
                <a:r>
                  <a:rPr lang="pt-BR" dirty="0"/>
                  <a:t>/m² =&gt; Pl2 = 245,94 </a:t>
                </a:r>
                <a:r>
                  <a:rPr lang="pt-BR" dirty="0" err="1"/>
                  <a:t>kN</a:t>
                </a:r>
                <a:r>
                  <a:rPr lang="pt-BR" dirty="0"/>
                  <a:t>  </a:t>
                </a:r>
              </a:p>
            </p:txBody>
          </p:sp>
        </mc:Choice>
        <mc:Fallback xmlns="">
          <p:sp>
            <p:nvSpPr>
              <p:cNvPr id="9" name="Re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560" y="6028496"/>
                <a:ext cx="6668813" cy="646331"/>
              </a:xfrm>
              <a:prstGeom prst="rect">
                <a:avLst/>
              </a:prstGeom>
              <a:blipFill>
                <a:blip r:embed="rId6"/>
                <a:stretch>
                  <a:fillRect l="-731" t="-5660" b="-1415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ector de Seta Reta 2">
            <a:extLst>
              <a:ext uri="{FF2B5EF4-FFF2-40B4-BE49-F238E27FC236}">
                <a16:creationId xmlns:a16="http://schemas.microsoft.com/office/drawing/2014/main" id="{45AF0DEA-D902-49B5-B4A8-0E87FD0C4C66}"/>
              </a:ext>
            </a:extLst>
          </p:cNvPr>
          <p:cNvCxnSpPr/>
          <p:nvPr/>
        </p:nvCxnSpPr>
        <p:spPr>
          <a:xfrm>
            <a:off x="9048328" y="3140968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464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91544" y="928464"/>
            <a:ext cx="8229600" cy="4876800"/>
          </a:xfrm>
        </p:spPr>
        <p:txBody>
          <a:bodyPr/>
          <a:lstStyle/>
          <a:p>
            <a:r>
              <a:rPr lang="pt-BR" dirty="0" err="1"/>
              <a:t>Pl</a:t>
            </a:r>
            <a:r>
              <a:rPr lang="pt-BR" dirty="0"/>
              <a:t> = Pl1 + Pl2 </a:t>
            </a:r>
          </a:p>
          <a:p>
            <a:r>
              <a:rPr lang="pt-BR" dirty="0" err="1"/>
              <a:t>Pl</a:t>
            </a:r>
            <a:r>
              <a:rPr lang="pt-BR" dirty="0"/>
              <a:t> = 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83,84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pt-BR" dirty="0" err="1">
                <a:latin typeface="+mj-lt"/>
                <a:cs typeface="Times New Roman" panose="02020603050405020304" pitchFamily="18" charset="0"/>
              </a:rPr>
              <a:t>kN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 + 245,94 </a:t>
            </a:r>
            <a:r>
              <a:rPr lang="pt-BR" dirty="0" err="1">
                <a:latin typeface="+mj-lt"/>
                <a:cs typeface="Times New Roman" panose="02020603050405020304" pitchFamily="18" charset="0"/>
              </a:rPr>
              <a:t>kN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r>
              <a:rPr lang="pt-BR" dirty="0" err="1">
                <a:latin typeface="+mj-lt"/>
                <a:cs typeface="Times New Roman" panose="02020603050405020304" pitchFamily="18" charset="0"/>
              </a:rPr>
              <a:t>Pl</a:t>
            </a:r>
            <a:r>
              <a:rPr lang="pt-BR" dirty="0">
                <a:latin typeface="+mj-lt"/>
                <a:cs typeface="Times New Roman" panose="02020603050405020304" pitchFamily="18" charset="0"/>
              </a:rPr>
              <a:t> = 329,78 </a:t>
            </a:r>
            <a:r>
              <a:rPr lang="pt-BR" dirty="0" err="1">
                <a:latin typeface="+mj-lt"/>
                <a:cs typeface="Times New Roman" panose="02020603050405020304" pitchFamily="18" charset="0"/>
              </a:rPr>
              <a:t>kN</a:t>
            </a:r>
            <a:endParaRPr lang="pt-BR" dirty="0">
              <a:latin typeface="+mj-lt"/>
              <a:cs typeface="Times New Roman" panose="02020603050405020304" pitchFamily="18" charset="0"/>
            </a:endParaRPr>
          </a:p>
          <a:p>
            <a:endParaRPr lang="pt-BR" dirty="0">
              <a:latin typeface="+mj-lt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65152" y="908720"/>
            <a:ext cx="3040304" cy="414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3274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695400" y="644847"/>
                <a:ext cx="8879894" cy="578430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pt-BR" dirty="0"/>
                  <a:t>Pr = </a:t>
                </a:r>
                <a:r>
                  <a:rPr lang="pt-BR" dirty="0" err="1"/>
                  <a:t>Pl</a:t>
                </a:r>
                <a:r>
                  <a:rPr lang="pt-BR" dirty="0"/>
                  <a:t> + Pp</a:t>
                </a:r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r>
                  <a:rPr lang="pt-BR" dirty="0" err="1"/>
                  <a:t>Pl</a:t>
                </a:r>
                <a:r>
                  <a:rPr lang="pt-BR" dirty="0"/>
                  <a:t> = 329,78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Pp = 879,43 </a:t>
                </a:r>
                <a:r>
                  <a:rPr lang="pt-BR" dirty="0" err="1"/>
                  <a:t>kN</a:t>
                </a:r>
                <a:r>
                  <a:rPr lang="pt-BR" dirty="0"/>
                  <a:t> 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Pr = (329,78 + 879,43)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>
                  <a:buNone/>
                </a:pPr>
                <a:r>
                  <a:rPr lang="pt-BR" dirty="0">
                    <a:latin typeface="Cambria Math"/>
                  </a:rPr>
                  <a:t>Pr = 1209,21 </a:t>
                </a:r>
                <a:r>
                  <a:rPr lang="pt-BR" dirty="0" err="1">
                    <a:latin typeface="Cambria Math"/>
                  </a:rPr>
                  <a:t>kN</a:t>
                </a:r>
                <a:endParaRPr lang="pt-BR" dirty="0">
                  <a:latin typeface="Cambria Math"/>
                </a:endParaRPr>
              </a:p>
              <a:p>
                <a:endParaRPr lang="pt-BR" i="0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 i="0" smtClean="0">
                        <a:latin typeface="Cambria Math"/>
                      </a:rPr>
                      <m:t>Padm</m:t>
                    </m:r>
                    <m:r>
                      <a:rPr lang="pt-BR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329,78</m:t>
                        </m:r>
                      </m:num>
                      <m:den>
                        <m:r>
                          <a:rPr lang="pt-BR" i="0">
                            <a:latin typeface="Cambria Math"/>
                          </a:rPr>
                          <m:t>1,3</m:t>
                        </m:r>
                      </m:den>
                    </m:f>
                  </m:oMath>
                </a14:m>
                <a:r>
                  <a:rPr lang="pt-BR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879,43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pt-BR" dirty="0"/>
                  <a:t> = 473,53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r>
                  <a:rPr lang="pt-BR" dirty="0"/>
                  <a:t> </a:t>
                </a:r>
                <a14:m>
                  <m:oMath xmlns:m="http://schemas.openxmlformats.org/officeDocument/2006/math"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𝑃𝑎𝑑𝑚</m:t>
                    </m:r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1209,21</m:t>
                        </m:r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 604,60 </a:t>
                </a:r>
                <a:r>
                  <a:rPr lang="pt-BR" dirty="0" err="1">
                    <a:solidFill>
                      <a:schemeClr val="tx1"/>
                    </a:solidFill>
                  </a:rPr>
                  <a:t>kN</a:t>
                </a:r>
                <a:endParaRPr lang="pt-BR" dirty="0">
                  <a:solidFill>
                    <a:schemeClr val="tx1"/>
                  </a:solidFill>
                </a:endParaRPr>
              </a:p>
              <a:p>
                <a:endParaRPr lang="pt-BR" dirty="0"/>
              </a:p>
              <a:p>
                <a:endParaRPr lang="pt-BR" dirty="0">
                  <a:solidFill>
                    <a:srgbClr val="FF0000"/>
                  </a:solidFill>
                </a:endParaRPr>
              </a:p>
              <a:p>
                <a:r>
                  <a:rPr lang="pt-BR" dirty="0"/>
                  <a:t>A capacidade de carga da estaca é de 473,53 </a:t>
                </a:r>
                <a:r>
                  <a:rPr lang="pt-BR" dirty="0" err="1"/>
                  <a:t>kN</a:t>
                </a:r>
                <a:endParaRPr lang="pt-BR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5400" y="644847"/>
                <a:ext cx="8879894" cy="5784304"/>
              </a:xfrm>
              <a:blipFill>
                <a:blip r:embed="rId2"/>
                <a:stretch>
                  <a:fillRect l="-549" t="-843" b="-1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76" y="8634"/>
            <a:ext cx="6474175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6372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82824" y="839786"/>
            <a:ext cx="9165704" cy="4876800"/>
          </a:xfrm>
        </p:spPr>
        <p:txBody>
          <a:bodyPr/>
          <a:lstStyle/>
          <a:p>
            <a:pPr algn="just"/>
            <a:r>
              <a:rPr lang="pt-BR" b="1" dirty="0"/>
              <a:t>Carga de ruptura</a:t>
            </a:r>
            <a:r>
              <a:rPr lang="pt-BR" dirty="0"/>
              <a:t>, ou a </a:t>
            </a:r>
            <a:r>
              <a:rPr lang="pt-BR" b="1" dirty="0"/>
              <a:t>capacidade de carga de uma fundação profunda</a:t>
            </a:r>
            <a:r>
              <a:rPr lang="pt-BR" dirty="0"/>
              <a:t>, em estaca, é calculada como (NBR 6122/1996):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2" y="1758416"/>
            <a:ext cx="2041554" cy="56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230" y="2547422"/>
            <a:ext cx="4891539" cy="39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448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946" y="692696"/>
            <a:ext cx="2090899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285" y="4086593"/>
            <a:ext cx="3404220" cy="2769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847528" y="1450520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/>
              <a:t>Onde:</a:t>
            </a:r>
          </a:p>
          <a:p>
            <a:pPr algn="just"/>
            <a:r>
              <a:rPr lang="pt-BR" sz="2000" dirty="0"/>
              <a:t>P</a:t>
            </a:r>
            <a:r>
              <a:rPr lang="pt-BR" sz="1400" dirty="0"/>
              <a:t>R</a:t>
            </a:r>
            <a:r>
              <a:rPr lang="pt-BR" sz="2000" dirty="0"/>
              <a:t>: carga de ruptura, ou capacidade de carga de uma fundação em estaca;</a:t>
            </a:r>
          </a:p>
          <a:p>
            <a:pPr algn="just"/>
            <a:r>
              <a:rPr lang="pt-BR" sz="2000" dirty="0"/>
              <a:t>P</a:t>
            </a:r>
            <a:r>
              <a:rPr lang="pt-BR" sz="1400" dirty="0"/>
              <a:t>L</a:t>
            </a:r>
            <a:r>
              <a:rPr lang="pt-BR" sz="2000" dirty="0"/>
              <a:t>: parcela da carga de ruptura devido ao atrito lateral solo-estaca desenvolvido ao longo do fuste da estaca (capacidade de carga do fuste); </a:t>
            </a:r>
          </a:p>
          <a:p>
            <a:pPr algn="just"/>
            <a:r>
              <a:rPr lang="pt-BR" sz="2000" dirty="0"/>
              <a:t>P</a:t>
            </a:r>
            <a:r>
              <a:rPr lang="pt-BR" sz="1400" dirty="0"/>
              <a:t>P</a:t>
            </a:r>
            <a:r>
              <a:rPr lang="pt-BR" sz="2000" dirty="0"/>
              <a:t>: parcela da carga de ruptura resistida pela ponta da estaca (capacidade de carga de ponta).</a:t>
            </a:r>
          </a:p>
        </p:txBody>
      </p:sp>
    </p:spTree>
    <p:extLst>
      <p:ext uri="{BB962C8B-B14F-4D97-AF65-F5344CB8AC3E}">
        <p14:creationId xmlns:p14="http://schemas.microsoft.com/office/powerpoint/2010/main" val="2145927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/>
              <p:cNvSpPr txBox="1"/>
              <p:nvPr/>
            </p:nvSpPr>
            <p:spPr>
              <a:xfrm>
                <a:off x="2044049" y="2852937"/>
                <a:ext cx="763284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Onde: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pt-BR" i="1" dirty="0">
                            <a:latin typeface="Cambria Math"/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pt-BR" i="1" dirty="0">
                            <a:latin typeface="Cambria Math"/>
                            <a:cs typeface="Times New Roman" panose="020206030504050203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atrito lateral desenvolvido no contato fuste-solo;</a:t>
                </a:r>
              </a:p>
              <a:p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 = área lateral da estaca.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CaixaDeTex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049" y="2852937"/>
                <a:ext cx="7632848" cy="1200329"/>
              </a:xfrm>
              <a:prstGeom prst="rect">
                <a:avLst/>
              </a:prstGeom>
              <a:blipFill>
                <a:blip r:embed="rId2"/>
                <a:stretch>
                  <a:fillRect l="-639" t="-25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888" y="4212129"/>
            <a:ext cx="1368152" cy="55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2067891" y="5301209"/>
                <a:ext cx="7632848" cy="12217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Onde: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pt-BR" i="1" dirty="0">
                            <a:latin typeface="Cambria Math"/>
                            <a:cs typeface="Times New Roman" panose="02020603050405020304" pitchFamily="18" charset="0"/>
                          </a:rPr>
                          <m:t>𝑟</m:t>
                        </m:r>
                      </m:e>
                      <m:sub>
                        <m:r>
                          <a:rPr lang="pt-BR" i="1" dirty="0">
                            <a:latin typeface="Cambria Math"/>
                            <a:cs typeface="Times New Roman" panose="020206030504050203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resistência de ponta;</a:t>
                </a:r>
              </a:p>
              <a:p>
                <a:r>
                  <a:rPr lang="pt-B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</a:t>
                </a:r>
                <a:r>
                  <a:rPr lang="pt-B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área da ponta da estaca.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7891" y="5301209"/>
                <a:ext cx="7632848" cy="1221745"/>
              </a:xfrm>
              <a:prstGeom prst="rect">
                <a:avLst/>
              </a:prstGeom>
              <a:blipFill>
                <a:blip r:embed="rId4"/>
                <a:stretch>
                  <a:fillRect l="-639" t="-300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812" y="1196753"/>
            <a:ext cx="80962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863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Fundação do tipo estaca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44824"/>
            <a:ext cx="9201921" cy="487680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Os métodos </a:t>
            </a:r>
            <a:r>
              <a:rPr lang="pt-BR" dirty="0" err="1"/>
              <a:t>semi-empíricos</a:t>
            </a:r>
            <a:r>
              <a:rPr lang="pt-BR" dirty="0"/>
              <a:t> mais utilizados: </a:t>
            </a:r>
          </a:p>
          <a:p>
            <a:pPr marL="0" indent="0" algn="just">
              <a:buNone/>
            </a:pPr>
            <a:endParaRPr lang="pt-BR" dirty="0"/>
          </a:p>
          <a:p>
            <a:pPr lvl="1" algn="just"/>
            <a:r>
              <a:rPr lang="pt-BR" sz="1800" dirty="0" err="1"/>
              <a:t>Aoki</a:t>
            </a:r>
            <a:r>
              <a:rPr lang="pt-BR" sz="1800" dirty="0"/>
              <a:t> e Velloso (1975) </a:t>
            </a:r>
          </a:p>
          <a:p>
            <a:pPr lvl="1" algn="just"/>
            <a:r>
              <a:rPr lang="pt-BR" sz="1800" dirty="0"/>
              <a:t>Decourt e Quaresma (1978)</a:t>
            </a:r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r>
              <a:rPr lang="pt-BR" sz="1800" dirty="0"/>
              <a:t>O que muda entre os métodos?</a:t>
            </a:r>
          </a:p>
          <a:p>
            <a:pPr lvl="1" algn="just"/>
            <a:endParaRPr lang="pt-BR" sz="1800" dirty="0"/>
          </a:p>
          <a:p>
            <a:pPr marL="274320" lvl="1" indent="0" algn="ctr">
              <a:buNone/>
            </a:pPr>
            <a:r>
              <a:rPr lang="pt-BR" sz="1800" b="1" dirty="0">
                <a:solidFill>
                  <a:schemeClr val="tx1"/>
                </a:solidFill>
              </a:rPr>
              <a:t>A forma de cálculo da resistência lateral e a resistência de ponta</a:t>
            </a:r>
          </a:p>
          <a:p>
            <a:pPr lvl="1" algn="just"/>
            <a:endParaRPr lang="pt-BR" sz="1800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6584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 de </a:t>
            </a:r>
            <a:r>
              <a:rPr lang="pt-BR" dirty="0" err="1"/>
              <a:t>Aoki</a:t>
            </a:r>
            <a:r>
              <a:rPr lang="pt-BR" dirty="0"/>
              <a:t> e Velloso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44824"/>
            <a:ext cx="9298624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Originalmente desenvolvido a partir de resultados obtidos em ensaios de penetração estática (cone), sendo possível a sua utilização a partir de ensaios de penetração dinâmica (SPT) por meio da utilização de um fator de conversão (k)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Por este método, as resistências de ponta (</a:t>
            </a:r>
            <a:r>
              <a:rPr lang="pt-BR" dirty="0" err="1"/>
              <a:t>rp</a:t>
            </a:r>
            <a:r>
              <a:rPr lang="pt-BR" dirty="0"/>
              <a:t>) e a resistência lateral (</a:t>
            </a:r>
            <a:r>
              <a:rPr lang="pt-BR" dirty="0" err="1"/>
              <a:t>rl</a:t>
            </a:r>
            <a:r>
              <a:rPr lang="pt-BR" dirty="0"/>
              <a:t>) são calculadas como: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697" y="4797152"/>
            <a:ext cx="1703065" cy="1099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800" y="4797153"/>
            <a:ext cx="1764108" cy="100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249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 de </a:t>
            </a:r>
            <a:r>
              <a:rPr lang="pt-BR" dirty="0" err="1"/>
              <a:t>Aoki</a:t>
            </a:r>
            <a:r>
              <a:rPr lang="pt-BR" dirty="0"/>
              <a:t> e Velloso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 err="1"/>
              <a:t>Nspt</a:t>
            </a:r>
            <a:r>
              <a:rPr lang="pt-BR" dirty="0"/>
              <a:t> = Valor da resistência à penetração dinâmica obtida no ensaio SPT;</a:t>
            </a:r>
          </a:p>
          <a:p>
            <a:pPr algn="just"/>
            <a:r>
              <a:rPr lang="pt-BR" dirty="0"/>
              <a:t>α = Relação entre as resistências de ponta e lateral local do ensaio de penetração estática;</a:t>
            </a:r>
          </a:p>
          <a:p>
            <a:pPr algn="just"/>
            <a:r>
              <a:rPr lang="pt-BR" dirty="0"/>
              <a:t>K = coeficiente de conversão da resistência de ponta do cone para </a:t>
            </a:r>
            <a:r>
              <a:rPr lang="pt-BR" dirty="0" err="1"/>
              <a:t>Nspt</a:t>
            </a:r>
            <a:r>
              <a:rPr lang="pt-BR" dirty="0"/>
              <a:t>;</a:t>
            </a:r>
          </a:p>
          <a:p>
            <a:pPr algn="just"/>
            <a:r>
              <a:rPr lang="pt-BR" dirty="0"/>
              <a:t>F1 e F2 = Coeficientes de correção das resistências de ponta e lateral;</a:t>
            </a:r>
          </a:p>
          <a:p>
            <a:pPr algn="just"/>
            <a:r>
              <a:rPr lang="pt-BR" dirty="0"/>
              <a:t>Os valores de α e K são em função do tipo de solo e os valores de F1 e F2 são em função do tipo de estaca.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753" y="2132856"/>
            <a:ext cx="1703065" cy="1099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856" y="2132857"/>
            <a:ext cx="1764108" cy="100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4991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1196752"/>
            <a:ext cx="8229600" cy="4110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1124744"/>
            <a:ext cx="8229600" cy="4110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775882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13456</TotalTime>
  <Words>873</Words>
  <Application>Microsoft Office PowerPoint</Application>
  <PresentationFormat>Widescreen</PresentationFormat>
  <Paragraphs>123</Paragraphs>
  <Slides>25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Cambria Math</vt:lpstr>
      <vt:lpstr>Century Schoolbook</vt:lpstr>
      <vt:lpstr>Times New Roman</vt:lpstr>
      <vt:lpstr>Wingdings 2</vt:lpstr>
      <vt:lpstr>Exibir</vt:lpstr>
      <vt:lpstr>Faculdade de tecnologia e ciências da Bahia Curso: Engenharia Civil Disciplina: Fundações</vt:lpstr>
      <vt:lpstr>Fundação do tipo estaca</vt:lpstr>
      <vt:lpstr>Apresentação do PowerPoint</vt:lpstr>
      <vt:lpstr>Apresentação do PowerPoint</vt:lpstr>
      <vt:lpstr>Apresentação do PowerPoint</vt:lpstr>
      <vt:lpstr>Fundação do tipo estaca</vt:lpstr>
      <vt:lpstr>Método de Aoki e Velloso</vt:lpstr>
      <vt:lpstr>Método de Aoki e Velloso</vt:lpstr>
      <vt:lpstr>Apresentação do PowerPoint</vt:lpstr>
      <vt:lpstr>Decourt e Quaresma</vt:lpstr>
      <vt:lpstr>Decourt e Quaresma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Exemplo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180</cp:revision>
  <dcterms:created xsi:type="dcterms:W3CDTF">2020-06-16T08:43:45Z</dcterms:created>
  <dcterms:modified xsi:type="dcterms:W3CDTF">2022-05-21T17:12:05Z</dcterms:modified>
</cp:coreProperties>
</file>