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78" r:id="rId3"/>
    <p:sldId id="283" r:id="rId4"/>
    <p:sldId id="284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8583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2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22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3653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6688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746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743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82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73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16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372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A43BB19-8914-4B31-BF14-F2CA10FA1D7F}" type="datetimeFigureOut">
              <a:rPr lang="pt-BR" smtClean="0"/>
              <a:t>28/05/2022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EA0C72B-2F78-4884-8BDE-9D08013220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779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791744" y="-1288600"/>
            <a:ext cx="6840760" cy="2593975"/>
          </a:xfrm>
        </p:spPr>
        <p:txBody>
          <a:bodyPr/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</a:t>
            </a:r>
            <a:br>
              <a:rPr lang="pt-BR" sz="2400" dirty="0"/>
            </a:br>
            <a:r>
              <a:rPr lang="pt-BR" sz="24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79576" y="2852936"/>
            <a:ext cx="8496944" cy="2520280"/>
          </a:xfrm>
        </p:spPr>
        <p:txBody>
          <a:bodyPr>
            <a:noAutofit/>
          </a:bodyPr>
          <a:lstStyle/>
          <a:p>
            <a:pPr algn="ctr"/>
            <a:r>
              <a:rPr lang="pt-BR" sz="4800" dirty="0">
                <a:solidFill>
                  <a:schemeClr val="tx2"/>
                </a:solidFill>
              </a:rPr>
              <a:t>Revisão III Unidade</a:t>
            </a:r>
          </a:p>
          <a:p>
            <a:pPr algn="ctr"/>
            <a:endParaRPr lang="pt-BR" sz="48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175454"/>
            <a:ext cx="2376264" cy="11299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3200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2E938A74-54F2-4894-84B9-5211C84E661A}"/>
                  </a:ext>
                </a:extLst>
              </p:cNvPr>
              <p:cNvSpPr txBox="1"/>
              <p:nvPr/>
            </p:nvSpPr>
            <p:spPr>
              <a:xfrm>
                <a:off x="1951383" y="932357"/>
                <a:ext cx="6102626" cy="45176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sz="1800" dirty="0"/>
                  <a:t>tg 55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18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1800" i="1">
                                <a:latin typeface="Cambria Math" panose="02040503050406030204" pitchFamily="18" charset="0"/>
                              </a:rPr>
                              <m:t>120 </m:t>
                            </m:r>
                            <m:rad>
                              <m:radPr>
                                <m:degHide m:val="on"/>
                                <m:ctrlPr>
                                  <a:rPr lang="pt-BR" sz="18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18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pt-BR" sz="18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18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1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1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1800" i="1">
                            <a:latin typeface="Cambria Math" panose="02040503050406030204" pitchFamily="18" charset="0"/>
                          </a:rPr>
                          <m:t> 27,5 </m:t>
                        </m:r>
                      </m:den>
                    </m:f>
                  </m:oMath>
                </a14:m>
                <a:r>
                  <a:rPr lang="pt-BR" sz="1800" dirty="0"/>
                  <a:t> =&gt; d = ? cm</a:t>
                </a:r>
              </a:p>
              <a:p>
                <a:endParaRPr lang="pt-BR" sz="2400" dirty="0"/>
              </a:p>
              <a:p>
                <a:r>
                  <a:rPr lang="pt-BR" sz="2400" dirty="0"/>
                  <a:t>? &lt; d &lt; ?</a:t>
                </a:r>
              </a:p>
              <a:p>
                <a:r>
                  <a:rPr lang="pt-BR" dirty="0"/>
                  <a:t> </a:t>
                </a:r>
              </a:p>
              <a:p>
                <a:endParaRPr lang="pt-BR" sz="2400" dirty="0"/>
              </a:p>
              <a:p>
                <a:r>
                  <a:rPr lang="pt-BR" dirty="0"/>
                  <a:t>Mas h = d + d’</a:t>
                </a:r>
              </a:p>
              <a:p>
                <a:endParaRPr lang="pt-BR" dirty="0"/>
              </a:p>
              <a:p>
                <a:r>
                  <a:rPr lang="pt-BR" dirty="0"/>
                  <a:t>d’ = 5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sz="1800" dirty="0"/>
              </a:p>
              <a:p>
                <a:r>
                  <a:rPr lang="pt-BR" dirty="0"/>
                  <a:t>80,13 &lt; h &lt; 112,30</a:t>
                </a:r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2E938A74-54F2-4894-84B9-5211C84E66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1383" y="932357"/>
                <a:ext cx="6102626" cy="4517647"/>
              </a:xfrm>
              <a:prstGeom prst="rect">
                <a:avLst/>
              </a:prstGeom>
              <a:blipFill>
                <a:blip r:embed="rId2"/>
                <a:stretch>
                  <a:fillRect l="-149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1868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044EBB67-ED5B-4E77-8F85-33AD7EF3DDE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14364" y="692696"/>
                <a:ext cx="8363272" cy="5708104"/>
              </a:xfrm>
            </p:spPr>
            <p:txBody>
              <a:bodyPr>
                <a:normAutofit/>
              </a:bodyPr>
              <a:lstStyle/>
              <a:p>
                <a:r>
                  <a:rPr lang="pt-BR" dirty="0"/>
                  <a:t>Quais os valores de d e h?</a:t>
                </a:r>
              </a:p>
              <a:p>
                <a:endParaRPr lang="pt-BR" dirty="0"/>
              </a:p>
              <a:p>
                <a:r>
                  <a:rPr lang="pt-BR" dirty="0"/>
                  <a:t>d = ? cm</a:t>
                </a:r>
              </a:p>
              <a:p>
                <a:r>
                  <a:rPr lang="pt-BR" dirty="0"/>
                  <a:t>h = ? cm</a:t>
                </a:r>
              </a:p>
              <a:p>
                <a:endParaRPr lang="pt-BR" dirty="0"/>
              </a:p>
              <a:p>
                <a:r>
                  <a:rPr lang="pt-BR" dirty="0"/>
                  <a:t>Recalculando o ângulo de inclinação das bielas:</a:t>
                </a:r>
              </a:p>
              <a:p>
                <a:r>
                  <a:rPr lang="el-GR" dirty="0"/>
                  <a:t>45° &lt; θ &lt; 55°</a:t>
                </a:r>
                <a:endParaRPr lang="pt-BR" dirty="0"/>
              </a:p>
              <a:p>
                <a:r>
                  <a:rPr lang="pt-BR" dirty="0" err="1"/>
                  <a:t>tg</a:t>
                </a:r>
                <a:r>
                  <a:rPr lang="pt-BR" dirty="0"/>
                  <a:t> </a:t>
                </a:r>
                <a:r>
                  <a:rPr lang="el-GR" dirty="0"/>
                  <a:t>θ</a:t>
                </a:r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107</m:t>
                        </m:r>
                      </m:num>
                      <m:den>
                        <m:f>
                          <m:f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120 </m:t>
                            </m:r>
                            <m:rad>
                              <m:radPr>
                                <m:degHide m:val="on"/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 27,5 </m:t>
                        </m:r>
                      </m:den>
                    </m:f>
                  </m:oMath>
                </a14:m>
                <a:r>
                  <a:rPr lang="pt-BR" dirty="0"/>
                  <a:t> =&gt; </a:t>
                </a:r>
                <a:r>
                  <a:rPr lang="el-GR" dirty="0"/>
                  <a:t>θ = </a:t>
                </a:r>
                <a:r>
                  <a:rPr lang="pt-BR" dirty="0"/>
                  <a:t>?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044EBB67-ED5B-4E77-8F85-33AD7EF3DDE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14364" y="692696"/>
                <a:ext cx="8363272" cy="5708104"/>
              </a:xfrm>
              <a:blipFill>
                <a:blip r:embed="rId2"/>
                <a:stretch>
                  <a:fillRect l="-146" t="-85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1888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19CF20EE-1F62-409A-8198-FDA0202C8EC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11424" y="260648"/>
                <a:ext cx="8689776" cy="6140152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pt-BR" dirty="0"/>
                  <a:t>Verificação das tensões de compressão nas bielas:</a:t>
                </a:r>
              </a:p>
              <a:p>
                <a:endParaRPr lang="pt-BR" dirty="0"/>
              </a:p>
              <a:p>
                <a:r>
                  <a:rPr lang="pt-BR" dirty="0"/>
                  <a:t>Junto ao pilar:</a:t>
                </a:r>
              </a:p>
              <a:p>
                <a:endParaRPr lang="pt-BR" dirty="0"/>
              </a:p>
              <a:p>
                <a:r>
                  <a:rPr lang="pt-BR" dirty="0" err="1"/>
                  <a:t>Rest</a:t>
                </a:r>
                <a:r>
                  <a:rPr lang="pt-BR" dirty="0"/>
                  <a:t> = 266,08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 err="1"/>
                  <a:t>Ap</a:t>
                </a:r>
                <a:r>
                  <a:rPr lang="pt-BR" dirty="0"/>
                  <a:t> = 25 x 35 = 875 cm²</a:t>
                </a:r>
              </a:p>
              <a:p>
                <a:endParaRPr lang="pt-BR" dirty="0"/>
              </a:p>
              <a:p>
                <a:r>
                  <a:rPr lang="el-GR" sz="2400" dirty="0"/>
                  <a:t>σ</a:t>
                </a:r>
                <a:r>
                  <a:rPr lang="pt-BR" sz="2400" dirty="0"/>
                  <a:t>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200" i="1">
                            <a:latin typeface="Cambria Math" panose="02040503050406030204" pitchFamily="18" charset="0"/>
                          </a:rPr>
                          <m:t>4 </m:t>
                        </m:r>
                        <m:r>
                          <a:rPr lang="pt-BR" sz="22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200" i="1">
                            <a:latin typeface="Cambria Math" panose="02040503050406030204" pitchFamily="18" charset="0"/>
                          </a:rPr>
                          <m:t> 266,08 </m:t>
                        </m:r>
                        <m:r>
                          <a:rPr lang="pt-BR" sz="2200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sz="2200" b="0" i="1" smtClean="0">
                            <a:latin typeface="Cambria Math" panose="02040503050406030204" pitchFamily="18" charset="0"/>
                          </a:rPr>
                          <m:t>875</m:t>
                        </m:r>
                        <m:r>
                          <a:rPr lang="pt-BR" sz="22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200" i="1">
                            <a:latin typeface="Cambria Math"/>
                          </a:rPr>
                          <m:t>𝑥</m:t>
                        </m:r>
                        <m:r>
                          <a:rPr lang="pt-BR" sz="2200" i="1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pt-BR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200" i="1">
                                <a:latin typeface="Cambria Math"/>
                              </a:rPr>
                              <m:t>𝑠𝑒𝑛</m:t>
                            </m:r>
                          </m:e>
                          <m:sup>
                            <m:r>
                              <a:rPr lang="pt-BR" sz="22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pt-BR" sz="2200" b="0" i="0" smtClean="0">
                            <a:latin typeface="Cambria Math" panose="02040503050406030204" pitchFamily="18" charset="0"/>
                          </a:rPr>
                          <m:t>54,92</m:t>
                        </m:r>
                        <m:r>
                          <m:rPr>
                            <m:nor/>
                          </m:rPr>
                          <a:rPr lang="pt-BR" sz="2200" b="0" i="0" smtClean="0">
                            <a:latin typeface="Cambria Math" panose="02040503050406030204" pitchFamily="18" charset="0"/>
                          </a:rPr>
                          <m:t>°</m:t>
                        </m:r>
                      </m:den>
                    </m:f>
                  </m:oMath>
                </a14:m>
                <a:r>
                  <a:rPr lang="pt-BR" sz="2200" dirty="0"/>
                  <a:t> </a:t>
                </a:r>
                <a:r>
                  <a:rPr lang="pt-BR" dirty="0"/>
                  <a:t>=  1,82 </a:t>
                </a:r>
                <a:r>
                  <a:rPr lang="pt-BR" dirty="0" err="1"/>
                  <a:t>kN</a:t>
                </a:r>
                <a:r>
                  <a:rPr lang="pt-BR" dirty="0"/>
                  <a:t>/cm² </a:t>
                </a:r>
                <a:r>
                  <a:rPr lang="el-GR" sz="2400" dirty="0">
                    <a:solidFill>
                      <a:srgbClr val="FF0000"/>
                    </a:solidFill>
                  </a:rPr>
                  <a:t>≤ </a:t>
                </a:r>
                <a:r>
                  <a:rPr lang="pt-BR" sz="2400" dirty="0">
                    <a:solidFill>
                      <a:srgbClr val="FF0000"/>
                    </a:solidFill>
                  </a:rPr>
                  <a:t>2,1 x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𝑓𝑐𝑘</m:t>
                        </m:r>
                      </m:num>
                      <m:den>
                        <m: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1,4</m:t>
                        </m:r>
                      </m:den>
                    </m:f>
                  </m:oMath>
                </a14:m>
                <a:endParaRPr lang="pt-BR" sz="2400" dirty="0">
                  <a:solidFill>
                    <a:srgbClr val="FF0000"/>
                  </a:solidFill>
                </a:endParaRPr>
              </a:p>
              <a:p>
                <a:endParaRPr lang="pt-BR" sz="2400" dirty="0">
                  <a:solidFill>
                    <a:srgbClr val="FF0000"/>
                  </a:solidFill>
                </a:endParaRPr>
              </a:p>
              <a:p>
                <a:r>
                  <a:rPr lang="pt-BR" sz="2400" dirty="0">
                    <a:solidFill>
                      <a:srgbClr val="FF0000"/>
                    </a:solidFill>
                  </a:rPr>
                  <a:t>2,1 x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pt-BR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20</m:t>
                            </m:r>
                          </m:num>
                          <m:den>
                            <m:r>
                              <a:rPr lang="pt-BR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num>
                      <m:den>
                        <m:r>
                          <a:rPr lang="pt-BR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1,4</m:t>
                        </m:r>
                      </m:den>
                    </m:f>
                    <m:r>
                      <a:rPr lang="pt-BR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= 3,0 KN/cm²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19CF20EE-1F62-409A-8198-FDA0202C8EC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1424" y="260648"/>
                <a:ext cx="8689776" cy="6140152"/>
              </a:xfrm>
              <a:blipFill>
                <a:blip r:embed="rId2"/>
                <a:stretch>
                  <a:fillRect l="-421" t="-139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BFC980C5-5C79-494A-AE30-936C5E79F6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1744" y="2420888"/>
            <a:ext cx="2087636" cy="924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726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AD8B09E-AF9A-413C-AD41-F2B16707945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15480" y="287140"/>
                <a:ext cx="8856984" cy="5924128"/>
              </a:xfrm>
            </p:spPr>
            <p:txBody>
              <a:bodyPr/>
              <a:lstStyle/>
              <a:p>
                <a:pPr marL="114300" indent="0">
                  <a:buNone/>
                </a:pPr>
                <a:r>
                  <a:rPr lang="pt-BR" dirty="0"/>
                  <a:t>Verificação das tensões de compressão nas bielas:</a:t>
                </a:r>
              </a:p>
              <a:p>
                <a:endParaRPr lang="pt-BR" dirty="0"/>
              </a:p>
              <a:p>
                <a:r>
                  <a:rPr lang="pt-BR" dirty="0"/>
                  <a:t>junto à estaca:</a:t>
                </a:r>
              </a:p>
              <a:p>
                <a:endParaRPr lang="pt-BR" dirty="0"/>
              </a:p>
              <a:p>
                <a:r>
                  <a:rPr lang="pt-BR" dirty="0" err="1"/>
                  <a:t>Rest</a:t>
                </a:r>
                <a:r>
                  <a:rPr lang="pt-BR" dirty="0"/>
                  <a:t> = 266,08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diâmetro da estaca = </a:t>
                </a:r>
                <a:r>
                  <a:rPr lang="pt-BR" b="1" dirty="0"/>
                  <a:t>40 cm</a:t>
                </a:r>
              </a:p>
              <a:p>
                <a:r>
                  <a:rPr lang="pt-BR" dirty="0" err="1"/>
                  <a:t>Ae</a:t>
                </a:r>
                <a:r>
                  <a:rPr lang="pt-BR" dirty="0"/>
                  <a:t> = 1256,64 cm²</a:t>
                </a:r>
              </a:p>
              <a:p>
                <a:r>
                  <a:rPr lang="el-GR" sz="2400" dirty="0"/>
                  <a:t>σ</a:t>
                </a:r>
                <a:r>
                  <a:rPr lang="pt-BR" sz="2400" dirty="0"/>
                  <a:t>c </a:t>
                </a:r>
                <a14:m>
                  <m:oMath xmlns:m="http://schemas.openxmlformats.org/officeDocument/2006/math">
                    <m:r>
                      <a:rPr lang="pt-BR" sz="200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66,08</m:t>
                        </m:r>
                      </m:num>
                      <m:den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1256,64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2000" i="1">
                                <a:latin typeface="Cambria Math"/>
                              </a:rPr>
                              <m:t>𝑠𝑒𝑛</m:t>
                            </m:r>
                          </m:e>
                          <m:sup>
                            <m:r>
                              <a:rPr lang="pt-BR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pt-BR" sz="2000" b="0" i="0" dirty="0" smtClean="0"/>
                          <m:t>54,</m:t>
                        </m:r>
                        <m:r>
                          <a:rPr lang="pt-BR" sz="2000" b="0" i="1" dirty="0" smtClean="0">
                            <a:latin typeface="Cambria Math" panose="02040503050406030204" pitchFamily="18" charset="0"/>
                          </a:rPr>
                          <m:t>92°</m:t>
                        </m:r>
                      </m:den>
                    </m:f>
                    <m:r>
                      <a:rPr lang="pt-BR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0,32</m:t>
                    </m:r>
                    <m:r>
                      <a:rPr lang="pt-BR" sz="2000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pt-BR" dirty="0" err="1"/>
                  <a:t>kN</a:t>
                </a:r>
                <a:r>
                  <a:rPr lang="pt-BR" dirty="0"/>
                  <a:t>/cm² </a:t>
                </a:r>
                <a:r>
                  <a:rPr lang="el-GR" sz="2400" dirty="0">
                    <a:solidFill>
                      <a:srgbClr val="FF0000"/>
                    </a:solidFill>
                  </a:rPr>
                  <a:t>≤ </a:t>
                </a:r>
                <a:r>
                  <a:rPr lang="pt-BR" sz="2400" dirty="0">
                    <a:solidFill>
                      <a:srgbClr val="FF0000"/>
                    </a:solidFill>
                  </a:rPr>
                  <a:t>   </a:t>
                </a:r>
                <a:r>
                  <a:rPr lang="el-GR" sz="2400" dirty="0">
                    <a:solidFill>
                      <a:srgbClr val="FF0000"/>
                    </a:solidFill>
                  </a:rPr>
                  <a:t>0,85 . </a:t>
                </a:r>
                <a:r>
                  <a:rPr lang="pt-BR" sz="2400" dirty="0" err="1">
                    <a:solidFill>
                      <a:srgbClr val="FF0000"/>
                    </a:solidFill>
                  </a:rPr>
                  <a:t>fck</a:t>
                </a:r>
                <a:r>
                  <a:rPr lang="pt-BR" sz="2400" dirty="0">
                    <a:solidFill>
                      <a:srgbClr val="FF0000"/>
                    </a:solidFill>
                  </a:rPr>
                  <a:t>/1,4 </a:t>
                </a:r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AD8B09E-AF9A-413C-AD41-F2B1670794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15480" y="287140"/>
                <a:ext cx="8856984" cy="5924128"/>
              </a:xfrm>
              <a:blipFill>
                <a:blip r:embed="rId2"/>
                <a:stretch>
                  <a:fillRect l="-482" t="-7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3098EFA7-1AB4-489F-B4C4-812F68E6F6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840" y="2739777"/>
            <a:ext cx="2313409" cy="90524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C0F35482-FD7F-40BB-AA61-86DD257A10FB}"/>
                  </a:ext>
                </a:extLst>
              </p:cNvPr>
              <p:cNvSpPr txBox="1"/>
              <p:nvPr/>
            </p:nvSpPr>
            <p:spPr>
              <a:xfrm>
                <a:off x="1415480" y="5786871"/>
                <a:ext cx="5976664" cy="6215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dirty="0">
                    <a:solidFill>
                      <a:srgbClr val="FF0000"/>
                    </a:solidFill>
                  </a:rPr>
                  <a:t>0,85 x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pt-B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20</m:t>
                            </m:r>
                          </m:num>
                          <m:den>
                            <m:r>
                              <a:rPr lang="pt-B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num>
                      <m:den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1,4</m:t>
                        </m:r>
                      </m:den>
                    </m:f>
                    <m:r>
                      <a:rPr lang="pt-BR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= 1,21 KN/cm²</a:t>
                </a:r>
              </a:p>
            </p:txBody>
          </p:sp>
        </mc:Choice>
        <mc:Fallback xmlns="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C0F35482-FD7F-40BB-AA61-86DD257A10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5480" y="5786871"/>
                <a:ext cx="5976664" cy="621580"/>
              </a:xfrm>
              <a:prstGeom prst="rect">
                <a:avLst/>
              </a:prstGeom>
              <a:blipFill>
                <a:blip r:embed="rId4"/>
                <a:stretch>
                  <a:fillRect l="-81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112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1E3F1F-9515-4223-9249-EC35264C7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9368AA-CED7-4575-8862-1432C10C9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85975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Verificar as dimensões de um bloco para pilar com seção transversal 25 x 35 cm, carregado com 950 </a:t>
            </a:r>
            <a:r>
              <a:rPr lang="pt-BR" dirty="0" err="1"/>
              <a:t>kN</a:t>
            </a:r>
            <a:r>
              <a:rPr lang="pt-BR" dirty="0"/>
              <a:t>. As estacas são moldadas in loco e possuem capacidade de carga de 300 </a:t>
            </a:r>
            <a:r>
              <a:rPr lang="pt-BR" dirty="0" err="1"/>
              <a:t>kN</a:t>
            </a:r>
            <a:r>
              <a:rPr lang="pt-BR" dirty="0"/>
              <a:t> e diâmetro de 40 cm.</a:t>
            </a:r>
          </a:p>
          <a:p>
            <a:pPr algn="just"/>
            <a:r>
              <a:rPr lang="pt-BR" dirty="0"/>
              <a:t>O bloco será confeccionado com concreto de 20 MPa.</a:t>
            </a:r>
          </a:p>
          <a:p>
            <a:pPr algn="just"/>
            <a:endParaRPr lang="pt-BR" dirty="0"/>
          </a:p>
          <a:p>
            <a:pPr algn="just"/>
            <a:r>
              <a:rPr lang="pt-BR" dirty="0" err="1"/>
              <a:t>Mx</a:t>
            </a:r>
            <a:r>
              <a:rPr lang="pt-BR" dirty="0"/>
              <a:t> = 40 </a:t>
            </a:r>
            <a:r>
              <a:rPr lang="pt-BR" dirty="0" err="1"/>
              <a:t>kN.m</a:t>
            </a:r>
            <a:r>
              <a:rPr lang="pt-BR" dirty="0"/>
              <a:t> (direção x do pilar); </a:t>
            </a:r>
          </a:p>
          <a:p>
            <a:pPr algn="just"/>
            <a:r>
              <a:rPr lang="pt-BR" dirty="0" err="1"/>
              <a:t>My</a:t>
            </a:r>
            <a:r>
              <a:rPr lang="pt-BR" dirty="0"/>
              <a:t> = 20 </a:t>
            </a:r>
            <a:r>
              <a:rPr lang="pt-BR" dirty="0" err="1"/>
              <a:t>kN.m</a:t>
            </a:r>
            <a:r>
              <a:rPr lang="pt-BR" dirty="0"/>
              <a:t> (direção y do pilar).</a:t>
            </a:r>
          </a:p>
        </p:txBody>
      </p:sp>
    </p:spTree>
    <p:extLst>
      <p:ext uri="{BB962C8B-B14F-4D97-AF65-F5344CB8AC3E}">
        <p14:creationId xmlns:p14="http://schemas.microsoft.com/office/powerpoint/2010/main" val="2632472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395C01B-FC94-4674-8BFD-8E7ACAEAEA7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20688"/>
                <a:ext cx="9730672" cy="5559449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Para levar em conta o peso próprio do bloco, majora-se a carga em 5%: 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1,05 × 950 </a:t>
                </a:r>
                <a:r>
                  <a:rPr lang="pt-BR" dirty="0" err="1"/>
                  <a:t>kN</a:t>
                </a:r>
                <a:r>
                  <a:rPr lang="pt-BR" dirty="0"/>
                  <a:t> = 997,5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Número de estacas: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997,5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300 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pt-BR" dirty="0"/>
                  <a:t> =  ? estacas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Onde </a:t>
                </a:r>
              </a:p>
              <a:p>
                <a:pPr algn="just"/>
                <a:r>
                  <a:rPr lang="pt-BR" dirty="0"/>
                  <a:t>Pp = carga do pilar </a:t>
                </a:r>
              </a:p>
              <a:p>
                <a:pPr algn="just"/>
                <a:r>
                  <a:rPr lang="pt-BR" dirty="0" err="1"/>
                  <a:t>Qadm</a:t>
                </a:r>
                <a:r>
                  <a:rPr lang="pt-BR" dirty="0"/>
                  <a:t> = capacidade de carga admissível da estaca</a:t>
                </a:r>
              </a:p>
              <a:p>
                <a:pPr algn="just"/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6395C01B-FC94-4674-8BFD-8E7ACAEAEA7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20688"/>
                <a:ext cx="9730672" cy="5559449"/>
              </a:xfrm>
              <a:blipFill>
                <a:blip r:embed="rId2"/>
                <a:stretch>
                  <a:fillRect l="-501" t="-8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303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EB7D10-D00F-41E7-907A-F9D3EA4B9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692696"/>
            <a:ext cx="8595360" cy="5487441"/>
          </a:xfrm>
        </p:spPr>
        <p:txBody>
          <a:bodyPr>
            <a:norm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L = 3,0 x Ø</a:t>
            </a:r>
          </a:p>
          <a:p>
            <a:r>
              <a:rPr lang="pt-BR" dirty="0"/>
              <a:t> L = 3 x 40 cm = ? cm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Onde: </a:t>
            </a:r>
          </a:p>
          <a:p>
            <a:r>
              <a:rPr lang="pt-BR" dirty="0"/>
              <a:t>L = distância entre pilares de eixo a eixo</a:t>
            </a:r>
          </a:p>
          <a:p>
            <a:r>
              <a:rPr lang="pt-BR" dirty="0"/>
              <a:t>Ø = diâmetro da estaca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9C08DC3D-73CA-48E5-B1ED-A8D44D929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631" y="260648"/>
            <a:ext cx="8023075" cy="1445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C03E4990-BA66-40E1-B833-5210B1D49A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0416" y="2612479"/>
            <a:ext cx="4029075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85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DA94F5-9038-49D4-8CFB-8BCE3B1AD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503584"/>
            <a:ext cx="8595360" cy="5676554"/>
          </a:xfrm>
        </p:spPr>
        <p:txBody>
          <a:bodyPr/>
          <a:lstStyle/>
          <a:p>
            <a:r>
              <a:rPr lang="pt-BR" dirty="0"/>
              <a:t>Para definição da geometria do bloco de coroamento:</a:t>
            </a:r>
          </a:p>
          <a:p>
            <a:endParaRPr lang="pt-BR" dirty="0"/>
          </a:p>
          <a:p>
            <a:r>
              <a:rPr lang="pt-BR" dirty="0"/>
              <a:t>a = L + Ø/2+ Ø/2 + (2 x S)</a:t>
            </a:r>
          </a:p>
          <a:p>
            <a:endParaRPr lang="pt-BR" dirty="0"/>
          </a:p>
          <a:p>
            <a:r>
              <a:rPr lang="pt-BR" dirty="0"/>
              <a:t>a = 120 + 40/2+ 40/2 + (2 x 15)</a:t>
            </a:r>
          </a:p>
          <a:p>
            <a:r>
              <a:rPr lang="pt-BR" dirty="0"/>
              <a:t>a = ? cm</a:t>
            </a:r>
          </a:p>
          <a:p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F77212C-3442-42FE-9537-12EDC3ECB4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4728" y="976726"/>
            <a:ext cx="4029075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2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0C9F369A-AF59-4248-A18A-8CDA11440B4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Cálculo da reação nas estacas mais solicitadas: 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Mx</a:t>
                </a:r>
                <a:r>
                  <a:rPr lang="pt-BR" dirty="0"/>
                  <a:t> = 40 </a:t>
                </a:r>
                <a:r>
                  <a:rPr lang="pt-BR" dirty="0" err="1"/>
                  <a:t>kN.m</a:t>
                </a:r>
                <a:r>
                  <a:rPr lang="pt-BR" dirty="0"/>
                  <a:t> e </a:t>
                </a:r>
                <a:r>
                  <a:rPr lang="pt-BR" dirty="0" err="1"/>
                  <a:t>My</a:t>
                </a:r>
                <a:r>
                  <a:rPr lang="pt-BR" dirty="0"/>
                  <a:t> =20 </a:t>
                </a:r>
                <a:r>
                  <a:rPr lang="pt-BR" dirty="0" err="1"/>
                  <a:t>kN.m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A situação mais crítica é para o momento </a:t>
                </a:r>
                <a:r>
                  <a:rPr lang="pt-BR" dirty="0" err="1"/>
                  <a:t>Mx</a:t>
                </a:r>
                <a:r>
                  <a:rPr lang="pt-BR" dirty="0"/>
                  <a:t> produzindo um acréscimo de reação nas estacas, conforme calculado abaixo: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∆R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1,20 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pt-BR" dirty="0"/>
                  <a:t> = 33,33 </a:t>
                </a:r>
                <a:r>
                  <a:rPr lang="pt-BR" dirty="0" err="1"/>
                  <a:t>kN</a:t>
                </a:r>
                <a:r>
                  <a:rPr lang="pt-BR" dirty="0"/>
                  <a:t> =&gt; Reação sendo gerada em </a:t>
                </a:r>
              </a:p>
              <a:p>
                <a:pPr marL="0" indent="0" algn="just">
                  <a:buNone/>
                </a:pPr>
                <a:r>
                  <a:rPr lang="pt-BR" dirty="0"/>
                  <a:t>2 estacas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Então para cada estaca será: 33,33/2 = 16,66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0C9F369A-AF59-4248-A18A-8CDA11440B4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332656"/>
                <a:ext cx="9577064" cy="6068144"/>
              </a:xfrm>
              <a:blipFill>
                <a:blip r:embed="rId2"/>
                <a:stretch>
                  <a:fillRect l="-573" t="-804" r="-50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m 2">
            <a:extLst>
              <a:ext uri="{FF2B5EF4-FFF2-40B4-BE49-F238E27FC236}">
                <a16:creationId xmlns:a16="http://schemas.microsoft.com/office/drawing/2014/main" id="{74371F23-D71E-416F-8926-56BD03E706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0416" y="2612479"/>
            <a:ext cx="4029075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33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D18E3195-413B-44A2-8DF6-FE133DEFC5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9415" y="457200"/>
                <a:ext cx="10212897" cy="5924128"/>
              </a:xfrm>
            </p:spPr>
            <p:txBody>
              <a:bodyPr/>
              <a:lstStyle/>
              <a:p>
                <a:pPr algn="just"/>
                <a:r>
                  <a:rPr lang="pt-BR" dirty="0"/>
                  <a:t>Logo, a reação nominal na(s) estaca(s) mais carregada(s) é dada por: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 err="1"/>
                  <a:t>Rest</a:t>
                </a:r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dirty="0"/>
                          <m:t> </m:t>
                        </m:r>
                        <m:r>
                          <m:rPr>
                            <m:nor/>
                          </m:rPr>
                          <a:rPr lang="pt-BR" b="0" i="0" dirty="0" smtClean="0"/>
                          <m:t>997,5 </m:t>
                        </m:r>
                        <m:r>
                          <m:rPr>
                            <m:nor/>
                          </m:rPr>
                          <a:rPr lang="pt-BR" dirty="0"/>
                          <m:t>kN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pt-BR" b="0" i="0" dirty="0" smtClean="0"/>
                      <m:t>16,66 </m:t>
                    </m:r>
                    <m:r>
                      <m:rPr>
                        <m:nor/>
                      </m:rPr>
                      <a:rPr lang="pt-BR" b="0" i="0" dirty="0" smtClean="0"/>
                      <m:t>kN</m:t>
                    </m:r>
                    <m:r>
                      <a:rPr lang="pt-BR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=?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𝑘𝑁</m:t>
                    </m:r>
                  </m:oMath>
                </a14:m>
                <a:r>
                  <a:rPr lang="pt-BR" dirty="0"/>
                  <a:t> &lt; que a carga admissível da estaca = 300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Podemos prosseguir com o dimensionamento!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D18E3195-413B-44A2-8DF6-FE133DEFC5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9415" y="457200"/>
                <a:ext cx="10212897" cy="5924128"/>
              </a:xfrm>
              <a:blipFill>
                <a:blip r:embed="rId2"/>
                <a:stretch>
                  <a:fillRect l="-119" t="-7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622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83A4E226-56CB-4F06-BEBE-83329E13CF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</p:spPr>
            <p:txBody>
              <a:bodyPr/>
              <a:lstStyle/>
              <a:p>
                <a:r>
                  <a:rPr lang="pt-BR" dirty="0"/>
                  <a:t>Determinação da altura do bloco:</a:t>
                </a:r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 panose="02040503050406030204" pitchFamily="18" charset="0"/>
                          </a:rPr>
                          <m:t>190 −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num>
                      <m:den>
                        <m:r>
                          <a:rPr lang="pt-BR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pt-B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 = ?  cm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h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𝑏𝑝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190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pt-BR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pt-B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 = ? cm</a:t>
                </a:r>
              </a:p>
              <a:p>
                <a:endParaRPr lang="pt-BR" dirty="0"/>
              </a:p>
              <a:p>
                <a:r>
                  <a:rPr lang="pt-BR" dirty="0"/>
                  <a:t>h ≥ ? cm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83A4E226-56CB-4F06-BEBE-83329E13CF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548680"/>
                <a:ext cx="7620000" cy="5852120"/>
              </a:xfrm>
              <a:blipFill>
                <a:blip r:embed="rId2"/>
                <a:stretch>
                  <a:fillRect l="-160" t="-72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1453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6B63640B-408C-465E-BAC5-74048629E7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260648"/>
                <a:ext cx="7620000" cy="6140152"/>
              </a:xfrm>
            </p:spPr>
            <p:txBody>
              <a:bodyPr>
                <a:normAutofit/>
              </a:bodyPr>
              <a:lstStyle/>
              <a:p>
                <a:r>
                  <a:rPr lang="pt-BR" dirty="0"/>
                  <a:t>O ângulo de inclinação das bielas deve estar limitado à:</a:t>
                </a:r>
              </a:p>
              <a:p>
                <a:endParaRPr lang="pt-BR" dirty="0"/>
              </a:p>
              <a:p>
                <a:r>
                  <a:rPr lang="el-GR" dirty="0"/>
                  <a:t>45° &lt; θ &lt; 55°</a:t>
                </a:r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Para um bloco com 4 estacas o ângulo θ é determinado por: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pPr marL="0" indent="0" algn="ctr">
                  <a:buNone/>
                </a:pPr>
                <a:r>
                  <a:rPr lang="pt-BR" sz="1800" dirty="0" err="1"/>
                  <a:t>tg</a:t>
                </a:r>
                <a:r>
                  <a:rPr lang="pt-BR" sz="1800" dirty="0"/>
                  <a:t> </a:t>
                </a:r>
                <a:r>
                  <a:rPr lang="el-GR" dirty="0"/>
                  <a:t>θ</a:t>
                </a:r>
                <a:r>
                  <a:rPr lang="pt-BR" sz="1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18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pt-BR" sz="1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ad>
                              <m:radPr>
                                <m:degHide m:val="on"/>
                                <m:ctrlPr>
                                  <a:rPr lang="pt-BR" sz="18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18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pt-BR" sz="18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18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1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1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1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𝑎𝑚</m:t>
                        </m:r>
                        <m:r>
                          <a:rPr lang="pt-BR" sz="1800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pt-BR" dirty="0"/>
              </a:p>
              <a:p>
                <a:endParaRPr lang="pt-BR" dirty="0"/>
              </a:p>
              <a:p>
                <a:r>
                  <a:rPr lang="pt-BR" dirty="0"/>
                  <a:t>Onde </a:t>
                </a:r>
                <a:r>
                  <a:rPr lang="pt-BR" dirty="0" err="1"/>
                  <a:t>am</a:t>
                </a:r>
                <a:r>
                  <a:rPr lang="pt-BR" dirty="0"/>
                  <a:t> = h/2 =&gt; </a:t>
                </a:r>
                <a:r>
                  <a:rPr lang="pt-BR" dirty="0" err="1"/>
                  <a:t>am</a:t>
                </a:r>
                <a:r>
                  <a:rPr lang="pt-BR" dirty="0"/>
                  <a:t> = 55/2 = 27,5 cm</a:t>
                </a:r>
              </a:p>
              <a:p>
                <a:endParaRPr lang="pt-BR" dirty="0"/>
              </a:p>
              <a:p>
                <a:pPr marL="0" indent="0" algn="ctr">
                  <a:buNone/>
                </a:pPr>
                <a:r>
                  <a:rPr lang="pt-BR" sz="2200" dirty="0"/>
                  <a:t>tg 45°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200" i="1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f>
                          <m:fPr>
                            <m:ctrlPr>
                              <a:rPr lang="pt-BR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200" b="0" i="1" smtClean="0">
                                <a:latin typeface="Cambria Math" panose="02040503050406030204" pitchFamily="18" charset="0"/>
                              </a:rPr>
                              <m:t>120  </m:t>
                            </m:r>
                            <m:rad>
                              <m:radPr>
                                <m:degHide m:val="on"/>
                                <m:ctrlPr>
                                  <a:rPr lang="pt-BR" sz="22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2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pt-BR" sz="2200" i="1">
                            <a:latin typeface="Cambria Math" panose="02040503050406030204" pitchFamily="18" charset="0"/>
                          </a:rPr>
                          <m:t> − </m:t>
                        </m:r>
                        <m:f>
                          <m:fPr>
                            <m:ctrlPr>
                              <a:rPr lang="pt-BR" sz="2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pt-BR" sz="22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pt-BR" sz="2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pt-BR" sz="22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22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2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200" i="1">
                            <a:latin typeface="Cambria Math" panose="02040503050406030204" pitchFamily="18" charset="0"/>
                          </a:rPr>
                          <m:t> 27,5 </m:t>
                        </m:r>
                      </m:den>
                    </m:f>
                  </m:oMath>
                </a14:m>
                <a:r>
                  <a:rPr lang="pt-BR" sz="2200" dirty="0"/>
                  <a:t> =&gt; d = ? cm</a:t>
                </a:r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6B63640B-408C-465E-BAC5-74048629E7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260648"/>
                <a:ext cx="7620000" cy="6140152"/>
              </a:xfrm>
              <a:blipFill>
                <a:blip r:embed="rId2"/>
                <a:stretch>
                  <a:fillRect l="-160" t="-79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1486970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Administração de materiais na obra</Template>
  <TotalTime>1291</TotalTime>
  <Words>581</Words>
  <Application>Microsoft Office PowerPoint</Application>
  <PresentationFormat>Widescreen</PresentationFormat>
  <Paragraphs>132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Cambria Math</vt:lpstr>
      <vt:lpstr>Century Schoolbook</vt:lpstr>
      <vt:lpstr>Wingdings 2</vt:lpstr>
      <vt:lpstr>Exibir</vt:lpstr>
      <vt:lpstr>Faculdade de tecnologia e ciências da Bahia Curso: Engenharia Civil Disciplina: Fundações</vt:lpstr>
      <vt:lpstr>Exercício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Faculdade de tecnologia e ciências da Bahia Curso: Engenharia Civil Disciplina: Fundações</dc:title>
  <dc:creator>Juliane Santos Souza</dc:creator>
  <cp:lastModifiedBy>Juliane Santos Souza</cp:lastModifiedBy>
  <cp:revision>17</cp:revision>
  <dcterms:created xsi:type="dcterms:W3CDTF">2021-11-05T16:25:38Z</dcterms:created>
  <dcterms:modified xsi:type="dcterms:W3CDTF">2022-05-28T11:56:34Z</dcterms:modified>
</cp:coreProperties>
</file>