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4" r:id="rId1"/>
  </p:sldMasterIdLst>
  <p:notesMasterIdLst>
    <p:notesMasterId r:id="rId31"/>
  </p:notesMasterIdLst>
  <p:sldIdLst>
    <p:sldId id="256" r:id="rId2"/>
    <p:sldId id="263" r:id="rId3"/>
    <p:sldId id="270" r:id="rId4"/>
    <p:sldId id="258" r:id="rId5"/>
    <p:sldId id="259" r:id="rId6"/>
    <p:sldId id="260" r:id="rId7"/>
    <p:sldId id="261" r:id="rId8"/>
    <p:sldId id="264" r:id="rId9"/>
    <p:sldId id="268" r:id="rId10"/>
    <p:sldId id="269" r:id="rId11"/>
    <p:sldId id="266" r:id="rId12"/>
    <p:sldId id="267" r:id="rId13"/>
    <p:sldId id="271" r:id="rId14"/>
    <p:sldId id="272" r:id="rId15"/>
    <p:sldId id="282" r:id="rId16"/>
    <p:sldId id="283" r:id="rId17"/>
    <p:sldId id="287" r:id="rId18"/>
    <p:sldId id="286" r:id="rId19"/>
    <p:sldId id="284" r:id="rId20"/>
    <p:sldId id="285" r:id="rId21"/>
    <p:sldId id="291" r:id="rId22"/>
    <p:sldId id="273" r:id="rId23"/>
    <p:sldId id="274" r:id="rId24"/>
    <p:sldId id="275" r:id="rId25"/>
    <p:sldId id="292" r:id="rId26"/>
    <p:sldId id="278" r:id="rId27"/>
    <p:sldId id="293" r:id="rId28"/>
    <p:sldId id="279" r:id="rId29"/>
    <p:sldId id="280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90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E2976-B0CD-4CDB-A5A9-69CF771A2783}" type="datetimeFigureOut">
              <a:rPr lang="pt-BR" smtClean="0"/>
              <a:t>21/03/2022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94BB0-E61E-471E-9211-0A3AC3E4D5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0528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94BB0-E61E-471E-9211-0A3AC3E4D5C4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3095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AEA68C34-33D5-4044-A5B8-9F130D0029B2}" type="datetimeFigureOut">
              <a:rPr lang="pt-BR" smtClean="0"/>
              <a:t>21/03/2022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D2CE1B20-379F-422F-AF62-808429FB3E28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767311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8C34-33D5-4044-A5B8-9F130D0029B2}" type="datetimeFigureOut">
              <a:rPr lang="pt-BR" smtClean="0"/>
              <a:t>21/03/2022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E1B20-379F-422F-AF62-808429FB3E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416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8C34-33D5-4044-A5B8-9F130D0029B2}" type="datetimeFigureOut">
              <a:rPr lang="pt-BR" smtClean="0"/>
              <a:t>21/03/2022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E1B20-379F-422F-AF62-808429FB3E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8692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8C34-33D5-4044-A5B8-9F130D0029B2}" type="datetimeFigureOut">
              <a:rPr lang="pt-BR" smtClean="0"/>
              <a:t>21/03/2022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E1B20-379F-422F-AF62-808429FB3E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817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8C34-33D5-4044-A5B8-9F130D0029B2}" type="datetimeFigureOut">
              <a:rPr lang="pt-BR" smtClean="0"/>
              <a:t>21/03/2022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E1B20-379F-422F-AF62-808429FB3E28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39486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8C34-33D5-4044-A5B8-9F130D0029B2}" type="datetimeFigureOut">
              <a:rPr lang="pt-BR" smtClean="0"/>
              <a:t>21/03/2022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E1B20-379F-422F-AF62-808429FB3E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3290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8C34-33D5-4044-A5B8-9F130D0029B2}" type="datetimeFigureOut">
              <a:rPr lang="pt-BR" smtClean="0"/>
              <a:t>21/03/2022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E1B20-379F-422F-AF62-808429FB3E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4696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8C34-33D5-4044-A5B8-9F130D0029B2}" type="datetimeFigureOut">
              <a:rPr lang="pt-BR" smtClean="0"/>
              <a:t>21/03/2022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E1B20-379F-422F-AF62-808429FB3E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1050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8C34-33D5-4044-A5B8-9F130D0029B2}" type="datetimeFigureOut">
              <a:rPr lang="pt-BR" smtClean="0"/>
              <a:t>21/03/2022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E1B20-379F-422F-AF62-808429FB3E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729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8C34-33D5-4044-A5B8-9F130D0029B2}" type="datetimeFigureOut">
              <a:rPr lang="pt-BR" smtClean="0"/>
              <a:t>21/03/2022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E1B20-379F-422F-AF62-808429FB3E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4845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8C34-33D5-4044-A5B8-9F130D0029B2}" type="datetimeFigureOut">
              <a:rPr lang="pt-BR" smtClean="0"/>
              <a:t>21/03/2022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E1B20-379F-422F-AF62-808429FB3E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5257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AEA68C34-33D5-4044-A5B8-9F130D0029B2}" type="datetimeFigureOut">
              <a:rPr lang="pt-BR" smtClean="0"/>
              <a:t>21/03/2022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2CE1B20-379F-422F-AF62-808429FB3E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5718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sinduscon-ba.com.br/cub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431704" y="-160212"/>
            <a:ext cx="7920880" cy="1927225"/>
          </a:xfrm>
        </p:spPr>
        <p:txBody>
          <a:bodyPr/>
          <a:lstStyle/>
          <a:p>
            <a:r>
              <a:rPr lang="pt-BR" sz="2400" dirty="0"/>
              <a:t>Faculdade de tecnologia e ciências da Bahia</a:t>
            </a:r>
            <a:br>
              <a:rPr lang="pt-BR" sz="2400" dirty="0"/>
            </a:br>
            <a:r>
              <a:rPr lang="pt-BR" sz="2400" dirty="0"/>
              <a:t>Curso: Engenharia Civil</a:t>
            </a:r>
            <a:br>
              <a:rPr lang="pt-BR" sz="2400" dirty="0"/>
            </a:br>
            <a:r>
              <a:rPr lang="pt-BR" sz="2400" dirty="0"/>
              <a:t>Disciplina: Gestão e tecnologia das construções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91544" y="3501008"/>
            <a:ext cx="7920880" cy="1752600"/>
          </a:xfrm>
        </p:spPr>
        <p:txBody>
          <a:bodyPr>
            <a:noAutofit/>
          </a:bodyPr>
          <a:lstStyle/>
          <a:p>
            <a:pPr algn="ctr"/>
            <a:r>
              <a:rPr lang="pt-BR" sz="3600" dirty="0">
                <a:solidFill>
                  <a:schemeClr val="tx2"/>
                </a:solidFill>
              </a:rPr>
              <a:t>Orçamento: Conceitos básicos</a:t>
            </a:r>
          </a:p>
          <a:p>
            <a:pPr algn="ctr"/>
            <a:endParaRPr lang="pt-BR" sz="3000" dirty="0">
              <a:solidFill>
                <a:schemeClr val="tx2"/>
              </a:solidFill>
            </a:endParaRPr>
          </a:p>
          <a:p>
            <a:pPr algn="ctr"/>
            <a:endParaRPr lang="pt-BR" sz="3000" dirty="0">
              <a:solidFill>
                <a:schemeClr val="tx2"/>
              </a:solidFill>
            </a:endParaRPr>
          </a:p>
          <a:p>
            <a:pPr algn="r"/>
            <a:r>
              <a:rPr lang="pt-BR" dirty="0">
                <a:solidFill>
                  <a:schemeClr val="tx2"/>
                </a:solidFill>
              </a:rPr>
              <a:t>Professora: Juliane Souza</a:t>
            </a:r>
          </a:p>
        </p:txBody>
      </p:sp>
      <p:pic>
        <p:nvPicPr>
          <p:cNvPr id="4" name="Imagem 3" descr="Fatec_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542290"/>
            <a:ext cx="2592288" cy="1417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Custos fixos e custos variáveis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72" y="1817599"/>
            <a:ext cx="5103267" cy="4119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559496" y="6093296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Conforme maior a quantidade produzida, maior também tende a ser o custo variável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Custos fixos e custos variáveis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442640" cy="4351337"/>
          </a:xfrm>
        </p:spPr>
        <p:txBody>
          <a:bodyPr>
            <a:normAutofit/>
          </a:bodyPr>
          <a:lstStyle/>
          <a:p>
            <a:pPr algn="just"/>
            <a:r>
              <a:rPr lang="pt-BR" b="1" dirty="0"/>
              <a:t>Custos Fixos: </a:t>
            </a:r>
            <a:r>
              <a:rPr lang="pt-BR" dirty="0"/>
              <a:t>permanecem constantes no curto prazo, independente do volume de produção da empresa</a:t>
            </a:r>
          </a:p>
          <a:p>
            <a:pPr marL="0" indent="0" algn="just">
              <a:buNone/>
            </a:pPr>
            <a:r>
              <a:rPr lang="pt-BR" dirty="0"/>
              <a:t/>
            </a:r>
            <a:br>
              <a:rPr lang="pt-BR" dirty="0"/>
            </a:br>
            <a:r>
              <a:rPr lang="pt-BR" dirty="0"/>
              <a:t>São exemplos:</a:t>
            </a:r>
          </a:p>
          <a:p>
            <a:pPr algn="just"/>
            <a:r>
              <a:rPr lang="pt-BR" dirty="0"/>
              <a:t>aluguel mensal;</a:t>
            </a:r>
          </a:p>
          <a:p>
            <a:pPr algn="just"/>
            <a:r>
              <a:rPr lang="pt-BR" dirty="0"/>
              <a:t>salários do setor administrativo;</a:t>
            </a:r>
          </a:p>
          <a:p>
            <a:pPr algn="just"/>
            <a:r>
              <a:rPr lang="pt-BR" dirty="0"/>
              <a:t>vigilância da edificação;</a:t>
            </a:r>
          </a:p>
          <a:p>
            <a:pPr algn="just"/>
            <a:r>
              <a:rPr lang="pt-BR" dirty="0"/>
              <a:t>gastos com limpeza;</a:t>
            </a:r>
          </a:p>
          <a:p>
            <a:pPr algn="just"/>
            <a:r>
              <a:rPr lang="pt-BR" dirty="0"/>
              <a:t>planos fixos de telefone e internet.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Custos fixos e custos variáveis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b="1" dirty="0"/>
              <a:t>Custos Variáveis:</a:t>
            </a:r>
            <a:r>
              <a:rPr lang="pt-BR" dirty="0"/>
              <a:t> variam proporcionalmente com o aumento ou diminuição das quantidades produzidas</a:t>
            </a:r>
          </a:p>
          <a:p>
            <a:pPr algn="just"/>
            <a:endParaRPr lang="pt-BR" dirty="0"/>
          </a:p>
          <a:p>
            <a:pPr marL="114300" indent="0" algn="just">
              <a:buNone/>
            </a:pPr>
            <a:r>
              <a:rPr lang="pt-BR" dirty="0"/>
              <a:t>São exemplos:</a:t>
            </a:r>
          </a:p>
          <a:p>
            <a:pPr algn="just"/>
            <a:r>
              <a:rPr lang="pt-BR" dirty="0"/>
              <a:t>Material</a:t>
            </a:r>
          </a:p>
          <a:p>
            <a:pPr algn="just"/>
            <a:r>
              <a:rPr lang="pt-BR" dirty="0"/>
              <a:t>Horas extras</a:t>
            </a:r>
          </a:p>
          <a:p>
            <a:pPr algn="just"/>
            <a:r>
              <a:rPr lang="pt-BR" dirty="0"/>
              <a:t>Mão de obra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Tipos de orçamentos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pPr algn="just"/>
            <a:r>
              <a:rPr lang="pt-BR" b="1" dirty="0"/>
              <a:t>Estimativas de custos</a:t>
            </a:r>
          </a:p>
          <a:p>
            <a:pPr algn="just"/>
            <a:endParaRPr lang="pt-BR" dirty="0"/>
          </a:p>
          <a:p>
            <a:pPr algn="just"/>
            <a:r>
              <a:rPr lang="pt-BR" altLang="pt-BR" dirty="0"/>
              <a:t>Técnica para se iniciar a pesquisa sobre o montante necessário para a execução de uma obra, muitas vezes é útil antes do início do projeto, para que o cliente tenha noção da área que será capaz de custear</a:t>
            </a:r>
          </a:p>
          <a:p>
            <a:pPr algn="just"/>
            <a:r>
              <a:rPr lang="pt-BR" dirty="0"/>
              <a:t>Dá uma ideia aproximada da ordem de grandeza do custo do empreendimento</a:t>
            </a:r>
            <a:endParaRPr lang="pt-BR" altLang="pt-BR" dirty="0"/>
          </a:p>
          <a:p>
            <a:pPr algn="just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Tipos de orçamentos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pPr algn="just"/>
            <a:r>
              <a:rPr lang="pt-BR" b="1" dirty="0"/>
              <a:t>Estimativa de custos</a:t>
            </a:r>
          </a:p>
          <a:p>
            <a:pPr algn="just"/>
            <a:endParaRPr lang="pt-BR" dirty="0"/>
          </a:p>
          <a:p>
            <a:pPr algn="just"/>
            <a:r>
              <a:rPr lang="pt-BR" altLang="pt-BR" dirty="0"/>
              <a:t>Uma das referências mais adotadas para esse tipo de estimativa é o </a:t>
            </a:r>
            <a:r>
              <a:rPr lang="pt-BR" altLang="pt-BR" b="1" dirty="0"/>
              <a:t>CUB, </a:t>
            </a:r>
            <a:r>
              <a:rPr lang="pt-BR" altLang="pt-BR" dirty="0"/>
              <a:t>que é fornecido mensalmente pelos </a:t>
            </a:r>
            <a:r>
              <a:rPr lang="pt-BR" altLang="pt-BR" dirty="0" err="1"/>
              <a:t>SINDUSCONs</a:t>
            </a:r>
            <a:r>
              <a:rPr lang="pt-BR" altLang="pt-BR" dirty="0"/>
              <a:t> de todos os estados brasileiros.</a:t>
            </a:r>
          </a:p>
          <a:p>
            <a:pPr lvl="1" algn="just"/>
            <a:r>
              <a:rPr lang="pt-BR" altLang="pt-BR" sz="1800" dirty="0"/>
              <a:t>Sindicato da Indústria da Construção </a:t>
            </a:r>
            <a:r>
              <a:rPr lang="pt-BR" altLang="pt-BR" sz="1800" b="1" dirty="0"/>
              <a:t>do Estado da Bahia</a:t>
            </a:r>
          </a:p>
          <a:p>
            <a:pPr algn="just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CUB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Alguém já ouviu falar do CUB?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5" y="1993477"/>
            <a:ext cx="3672407" cy="4575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CUB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pt-BR" dirty="0"/>
              <a:t> </a:t>
            </a:r>
            <a:r>
              <a:rPr lang="pt-BR" b="1" dirty="0"/>
              <a:t>Custo Unitário Básico (CUB) </a:t>
            </a:r>
            <a:r>
              <a:rPr lang="pt-BR" dirty="0"/>
              <a:t>– estadual e divulgado mensalmente;</a:t>
            </a:r>
          </a:p>
          <a:p>
            <a:pPr marL="0" indent="0" algn="just">
              <a:buNone/>
              <a:defRPr/>
            </a:pPr>
            <a:endParaRPr lang="pt-BR" dirty="0"/>
          </a:p>
          <a:p>
            <a:pPr marL="0" indent="0" algn="just">
              <a:buNone/>
              <a:defRPr/>
            </a:pPr>
            <a:r>
              <a:rPr lang="pt-BR" dirty="0"/>
              <a:t>O CUB é um número calculado e publicado mensalmente pelos Sindicatos da Indústria da Construção Estaduais (</a:t>
            </a:r>
            <a:r>
              <a:rPr lang="pt-BR" dirty="0" err="1"/>
              <a:t>Sinduscon</a:t>
            </a:r>
            <a:r>
              <a:rPr lang="pt-BR" dirty="0"/>
              <a:t>) que serve de referência de preços de obras em cada região, com base na área útil.</a:t>
            </a:r>
          </a:p>
          <a:p>
            <a:pPr algn="just"/>
            <a:r>
              <a:rPr lang="pt-BR" dirty="0"/>
              <a:t>CUB de cada projeto-padrão é calculado aplicando-se  os coeficientes da </a:t>
            </a:r>
            <a:r>
              <a:rPr lang="pt-BR" b="1" dirty="0"/>
              <a:t>NBR 12.721 (2006)</a:t>
            </a:r>
            <a:endParaRPr lang="pt-BR" dirty="0"/>
          </a:p>
          <a:p>
            <a:pPr algn="just">
              <a:defRPr/>
            </a:pPr>
            <a:r>
              <a:rPr lang="pt-BR" dirty="0"/>
              <a:t>É o custo médio (em R$) do metro quadrado construído.</a:t>
            </a:r>
          </a:p>
          <a:p>
            <a:pPr algn="just">
              <a:defRPr/>
            </a:pPr>
            <a:r>
              <a:rPr lang="pt-BR" dirty="0"/>
              <a:t>Índice CUB:  Indica a variação (em %) entre o CUB de dois meses consecutivos</a:t>
            </a:r>
          </a:p>
          <a:p>
            <a:pPr marL="0" indent="0" algn="just">
              <a:buNone/>
              <a:defRPr/>
            </a:pPr>
            <a:endParaRPr lang="pt-BR" dirty="0"/>
          </a:p>
          <a:p>
            <a:pPr algn="just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CUB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19224" y="1782762"/>
            <a:ext cx="9535288" cy="4800600"/>
          </a:xfrm>
        </p:spPr>
        <p:txBody>
          <a:bodyPr/>
          <a:lstStyle/>
          <a:p>
            <a:pPr algn="just"/>
            <a:r>
              <a:rPr lang="pt-BR" dirty="0"/>
              <a:t>Na composição do CUB não é levado em consideração os custos de fundação, rebaixamento de lençol freático, elevador(es), piscinas, campos de esportes, honorários de profissionais, entre outros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1730A08E-7BEB-4259-B985-4A55409DC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630" y="3140968"/>
            <a:ext cx="5886450" cy="2990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CUB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dirty="0">
                <a:hlinkClick r:id="rId2"/>
              </a:rPr>
              <a:t>https://www.sinduscon-ba.com.br/cub/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21" y="2726788"/>
            <a:ext cx="1984489" cy="2184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CUB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F6462071-AACC-4268-BC73-F2C52099F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536" y="6263640"/>
            <a:ext cx="7591425" cy="4572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6A88DF54-311B-4733-ADE7-68FA3B0EE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1156" y="1844824"/>
            <a:ext cx="7591425" cy="40236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Orçamento na construção civil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altLang="pt-BR" dirty="0"/>
              <a:t>Orçar é quantificar </a:t>
            </a:r>
            <a:r>
              <a:rPr lang="pt-BR" altLang="pt-BR" b="1" dirty="0"/>
              <a:t>insumos</a:t>
            </a:r>
            <a:r>
              <a:rPr lang="pt-BR" altLang="pt-BR" dirty="0"/>
              <a:t>, </a:t>
            </a:r>
            <a:r>
              <a:rPr lang="pt-BR" altLang="pt-BR" b="1" dirty="0"/>
              <a:t>mão-de-obra </a:t>
            </a:r>
            <a:r>
              <a:rPr lang="pt-BR" altLang="pt-BR" dirty="0"/>
              <a:t>e </a:t>
            </a:r>
            <a:r>
              <a:rPr lang="pt-BR" altLang="pt-BR" b="1" dirty="0"/>
              <a:t>equipamentos</a:t>
            </a:r>
            <a:r>
              <a:rPr lang="pt-BR" altLang="pt-BR" dirty="0"/>
              <a:t> necessários à realização de uma obra ou serviço, bem como, os respectivos custos e o tempo de duração dos mesmos.</a:t>
            </a:r>
          </a:p>
          <a:p>
            <a:pPr algn="just"/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3141672"/>
            <a:ext cx="7881879" cy="3175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CUB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586656" cy="4351337"/>
          </a:xfrm>
        </p:spPr>
        <p:txBody>
          <a:bodyPr/>
          <a:lstStyle/>
          <a:p>
            <a:pPr algn="just"/>
            <a:r>
              <a:rPr lang="pt-BR" altLang="pt-BR" dirty="0"/>
              <a:t>Calcular a estimativa de custos com base na tabela de custos unitários do SINDUSCON-BA relativa ao mês de </a:t>
            </a:r>
            <a:r>
              <a:rPr lang="pt-BR" altLang="pt-BR" dirty="0" smtClean="0"/>
              <a:t>fevereiro 2022, </a:t>
            </a:r>
            <a:r>
              <a:rPr lang="pt-BR" altLang="pt-BR" dirty="0"/>
              <a:t>para um projeto com área total de 70 m²</a:t>
            </a:r>
          </a:p>
          <a:p>
            <a:pPr algn="just"/>
            <a:endParaRPr lang="pt-BR" altLang="pt-BR" dirty="0"/>
          </a:p>
          <a:p>
            <a:pPr algn="just"/>
            <a:r>
              <a:rPr lang="pt-BR" altLang="pt-BR" dirty="0"/>
              <a:t>Residencial de baixo padrão com apenas 1 pavimento</a:t>
            </a:r>
          </a:p>
          <a:p>
            <a:pPr algn="just"/>
            <a:r>
              <a:rPr lang="pt-BR" altLang="pt-BR" dirty="0"/>
              <a:t>CUB = ?</a:t>
            </a:r>
          </a:p>
          <a:p>
            <a:pPr algn="just"/>
            <a:r>
              <a:rPr lang="pt-BR" altLang="pt-BR" dirty="0"/>
              <a:t>Custo = ?</a:t>
            </a:r>
          </a:p>
          <a:p>
            <a:pPr algn="just"/>
            <a:endParaRPr lang="pt-BR" altLang="pt-BR" dirty="0"/>
          </a:p>
          <a:p>
            <a:pPr algn="just"/>
            <a:endParaRPr lang="pt-BR" altLang="pt-BR" dirty="0"/>
          </a:p>
          <a:p>
            <a:pPr algn="just"/>
            <a:r>
              <a:rPr lang="pt-BR" altLang="pt-BR" dirty="0"/>
              <a:t>Não tem incluso no preço: Fundações, impostos, entre outros.</a:t>
            </a:r>
          </a:p>
          <a:p>
            <a:pPr algn="just"/>
            <a:endParaRPr lang="pt-BR" altLang="pt-BR" dirty="0"/>
          </a:p>
          <a:p>
            <a:pPr algn="just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Orçamento por Grandes</a:t>
            </a:r>
            <a:br>
              <a:rPr lang="pt-BR" dirty="0"/>
            </a:br>
            <a:r>
              <a:rPr lang="pt-BR" dirty="0"/>
              <a:t>Elementos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5" y="2132857"/>
            <a:ext cx="7053431" cy="4214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850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Tipos de orçamentos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586656" cy="4351337"/>
          </a:xfrm>
        </p:spPr>
        <p:txBody>
          <a:bodyPr>
            <a:normAutofit/>
          </a:bodyPr>
          <a:lstStyle/>
          <a:p>
            <a:pPr algn="just"/>
            <a:r>
              <a:rPr lang="pt-BR" b="1" dirty="0"/>
              <a:t>Orçamento preliminar</a:t>
            </a:r>
          </a:p>
          <a:p>
            <a:pPr algn="just"/>
            <a:endParaRPr lang="pt-BR" b="1" dirty="0"/>
          </a:p>
          <a:p>
            <a:pPr algn="just"/>
            <a:r>
              <a:rPr lang="pt-BR" altLang="pt-BR" dirty="0"/>
              <a:t>Mais detalhado e com grau de incerteza menor que a estimativa de custos, esse tipo de orçamento pressupõe o levantamento de quantidades e requer pesquisa de preços dos principais insumos e serviços. </a:t>
            </a:r>
          </a:p>
          <a:p>
            <a:pPr algn="just"/>
            <a:endParaRPr lang="pt-BR" altLang="pt-BR" dirty="0"/>
          </a:p>
          <a:p>
            <a:pPr algn="just"/>
            <a:endParaRPr lang="pt-BR" altLang="pt-BR" dirty="0"/>
          </a:p>
          <a:p>
            <a:pPr marL="0" indent="0" algn="just">
              <a:buNone/>
            </a:pPr>
            <a:endParaRPr lang="pt-BR" altLang="pt-BR" dirty="0"/>
          </a:p>
          <a:p>
            <a:pPr algn="just"/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Tipos de orçamentos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442640" cy="4351337"/>
          </a:xfrm>
        </p:spPr>
        <p:txBody>
          <a:bodyPr/>
          <a:lstStyle/>
          <a:p>
            <a:pPr algn="just"/>
            <a:r>
              <a:rPr lang="pt-BR" b="1" dirty="0"/>
              <a:t>Orçamento preliminar</a:t>
            </a:r>
          </a:p>
          <a:p>
            <a:pPr algn="just"/>
            <a:endParaRPr lang="pt-BR" b="1" dirty="0"/>
          </a:p>
          <a:p>
            <a:pPr algn="just"/>
            <a:r>
              <a:rPr lang="pt-BR" altLang="pt-BR" dirty="0"/>
              <a:t>O orçamento preliminar corresponde a uma avaliação de custo que resulta do levantamento e estimativa de quantidades de materiais e de serviços e pesquisa de preços médios efetuada durante o anteprojeto. </a:t>
            </a:r>
          </a:p>
          <a:p>
            <a:pPr algn="just"/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Tipos de orçamentos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514648" cy="4351337"/>
          </a:xfrm>
        </p:spPr>
        <p:txBody>
          <a:bodyPr/>
          <a:lstStyle/>
          <a:p>
            <a:pPr algn="just"/>
            <a:r>
              <a:rPr lang="pt-BR" b="1" dirty="0"/>
              <a:t>Orçamento detalhado</a:t>
            </a:r>
          </a:p>
          <a:p>
            <a:pPr algn="just"/>
            <a:endParaRPr lang="pt-BR" b="1" dirty="0"/>
          </a:p>
          <a:p>
            <a:pPr algn="just"/>
            <a:r>
              <a:rPr lang="pt-BR" altLang="pt-BR" dirty="0"/>
              <a:t>Tem o objetivo de reduzir a margem de incerteza e chegar a um valor </a:t>
            </a:r>
            <a:r>
              <a:rPr lang="pt-BR" altLang="pt-BR" b="1" dirty="0"/>
              <a:t>bem próximo</a:t>
            </a:r>
            <a:r>
              <a:rPr lang="pt-BR" altLang="pt-BR" dirty="0"/>
              <a:t> do custo “real”;</a:t>
            </a:r>
          </a:p>
          <a:p>
            <a:pPr algn="just"/>
            <a:r>
              <a:rPr lang="pt-BR" dirty="0"/>
              <a:t>Efetuada a partir de </a:t>
            </a:r>
            <a:r>
              <a:rPr lang="pt-BR" b="1" dirty="0"/>
              <a:t>composições custos </a:t>
            </a:r>
            <a:r>
              <a:rPr lang="pt-BR" dirty="0"/>
              <a:t>e cuidadosa pesquisa de </a:t>
            </a:r>
            <a:r>
              <a:rPr lang="pt-BR" b="1" dirty="0"/>
              <a:t>preços dos insumos</a:t>
            </a:r>
            <a:r>
              <a:rPr lang="pt-BR" dirty="0"/>
              <a:t>;</a:t>
            </a:r>
          </a:p>
          <a:p>
            <a:pPr algn="just"/>
            <a:r>
              <a:rPr lang="pt-BR" dirty="0"/>
              <a:t>A obra é dividida em </a:t>
            </a:r>
            <a:r>
              <a:rPr lang="pt-BR" b="1" dirty="0"/>
              <a:t>serviços;</a:t>
            </a:r>
          </a:p>
          <a:p>
            <a:pPr algn="just"/>
            <a:r>
              <a:rPr lang="pt-BR" dirty="0"/>
              <a:t>Leva em consideração </a:t>
            </a:r>
            <a:r>
              <a:rPr lang="pt-BR" b="1" dirty="0"/>
              <a:t>mão de obra, material e equipamentos;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Tipos de orçamentos	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Orçamento detalhado: Estrutura básica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31" y="2492896"/>
            <a:ext cx="10244248" cy="382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094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Tipos de orçamentos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Orçamento analítico ou detalhado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Espaço Reservado para Conteúdo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78" r="8545" b="8289"/>
          <a:stretch>
            <a:fillRect/>
          </a:stretch>
        </p:blipFill>
        <p:spPr>
          <a:xfrm>
            <a:off x="1055440" y="2276872"/>
            <a:ext cx="9429054" cy="4559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Tipos de orçamentos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Orçamento detalhado: Estrutura básica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2924944"/>
            <a:ext cx="10651011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11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Tipos de orçamentos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pPr algn="just"/>
            <a:r>
              <a:rPr lang="pt-BR" b="1" dirty="0"/>
              <a:t>Orçamento Sintético</a:t>
            </a:r>
          </a:p>
          <a:p>
            <a:pPr algn="just"/>
            <a:endParaRPr lang="pt-BR" b="1" dirty="0"/>
          </a:p>
          <a:p>
            <a:pPr algn="just"/>
            <a:r>
              <a:rPr lang="pt-BR" altLang="pt-BR" dirty="0"/>
              <a:t>Aquele que mostra, apenas, o preço dos serviços e o preço total</a:t>
            </a:r>
          </a:p>
          <a:p>
            <a:pPr lvl="1" algn="just"/>
            <a:r>
              <a:rPr lang="pt-BR" altLang="pt-BR" sz="1800" dirty="0"/>
              <a:t>Apresenta apenas a quantidade de serviço e o custo do serviço</a:t>
            </a:r>
          </a:p>
          <a:p>
            <a:pPr algn="just"/>
            <a:endParaRPr lang="pt-BR" dirty="0"/>
          </a:p>
          <a:p>
            <a:pPr algn="just"/>
            <a:r>
              <a:rPr lang="pt-BR" altLang="pt-BR" dirty="0"/>
              <a:t>É um subproduto do orçamento detalhado</a:t>
            </a:r>
            <a:endParaRPr lang="pt-B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Tipos de orçamentos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Orçamento sintético</a:t>
            </a:r>
          </a:p>
          <a:p>
            <a:endParaRPr lang="pt-BR" b="1" dirty="0"/>
          </a:p>
        </p:txBody>
      </p:sp>
      <p:pic>
        <p:nvPicPr>
          <p:cNvPr id="4" name="Espaço Reservado para Conteúdo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25" r="30745" b="5025"/>
          <a:stretch>
            <a:fillRect/>
          </a:stretch>
        </p:blipFill>
        <p:spPr>
          <a:xfrm>
            <a:off x="1991544" y="2276872"/>
            <a:ext cx="8077274" cy="44358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Orçamento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dirty="0">
                <a:solidFill>
                  <a:srgbClr val="FF0000"/>
                </a:solidFill>
              </a:rPr>
              <a:t>Cuidado!</a:t>
            </a:r>
          </a:p>
          <a:p>
            <a:pPr algn="just"/>
            <a:endParaRPr lang="pt-BR" dirty="0"/>
          </a:p>
          <a:p>
            <a:pPr algn="just"/>
            <a:r>
              <a:rPr lang="pt-BR" b="1" dirty="0"/>
              <a:t>Local da obra:</a:t>
            </a:r>
            <a:r>
              <a:rPr lang="pt-BR" dirty="0"/>
              <a:t> O orçamento de uma casa em uma cidade é diferente do orçamento de uma casa igual em outra cidade</a:t>
            </a:r>
          </a:p>
          <a:p>
            <a:pPr algn="just"/>
            <a:endParaRPr lang="pt-BR" dirty="0"/>
          </a:p>
          <a:p>
            <a:pPr algn="just"/>
            <a:r>
              <a:rPr lang="pt-BR" b="1" dirty="0"/>
              <a:t>Temporalidade:</a:t>
            </a:r>
            <a:r>
              <a:rPr lang="pt-BR" dirty="0"/>
              <a:t> Um orçamento realizado tempos atrás já não é válido hoje. </a:t>
            </a:r>
          </a:p>
          <a:p>
            <a:pPr algn="just"/>
            <a:r>
              <a:rPr lang="pt-BR" dirty="0"/>
              <a:t>Exemplo: Se alguém orçou uma obra e ganhou a licitação, mas a obra só vier a ser realizada quatro nos depois, será necessário realizar alguns ajustes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é gestão de custos?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Como o custo total de uma obra é o resultado da soma dos custos diretos e indiretos, cabe aos gerentes de projetos e engenheiros dimensionar, com a máxima exatidão e de forma minuciosa, o seu</a:t>
            </a:r>
            <a:r>
              <a:rPr lang="pt-BR" b="1" dirty="0"/>
              <a:t> real custo no orçamento na Construção Civil</a:t>
            </a:r>
          </a:p>
          <a:p>
            <a:pPr algn="just"/>
            <a:endParaRPr lang="pt-BR" b="1" dirty="0"/>
          </a:p>
          <a:p>
            <a:pPr algn="just"/>
            <a:endParaRPr lang="pt-BR" sz="2400" b="1" dirty="0"/>
          </a:p>
          <a:p>
            <a:endParaRPr lang="pt-BR" sz="2400" b="1" dirty="0"/>
          </a:p>
          <a:p>
            <a:r>
              <a:rPr lang="pt-BR" b="1" dirty="0"/>
              <a:t>BDI – Benefícios e despesas indiretas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Custos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dirty="0"/>
              <a:t>Custo: é o valor dos bens ou serviços consumidos no processo produtivo da empresa.</a:t>
            </a:r>
          </a:p>
          <a:p>
            <a:pPr algn="just"/>
            <a:endParaRPr lang="pt-BR" dirty="0"/>
          </a:p>
          <a:p>
            <a:pPr algn="just"/>
            <a:r>
              <a:rPr lang="pt-BR" b="1" dirty="0"/>
              <a:t>Pode ou não incorrer em desembolso </a:t>
            </a:r>
            <a:r>
              <a:rPr lang="pt-BR" dirty="0"/>
              <a:t>(por exemplo, depreciação de equipamentos)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Os custos podem ser:</a:t>
            </a:r>
          </a:p>
          <a:p>
            <a:pPr marL="457200" lvl="2" algn="just"/>
            <a:r>
              <a:rPr lang="pt-BR" sz="2000" b="1" dirty="0"/>
              <a:t>Custos diretos x custos indiretos</a:t>
            </a:r>
          </a:p>
          <a:p>
            <a:pPr lvl="1" algn="just"/>
            <a:r>
              <a:rPr lang="pt-BR" sz="2000" b="1" dirty="0"/>
              <a:t>Custos fixos x custos variáveis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Custos diretos e indiretos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b="1" dirty="0"/>
              <a:t>Diretos:</a:t>
            </a:r>
            <a:r>
              <a:rPr lang="pt-BR" dirty="0"/>
              <a:t> são aqueles facilmente atribuíveis a um determinado produto (objeto de custo)</a:t>
            </a:r>
          </a:p>
          <a:p>
            <a:pPr algn="just"/>
            <a:endParaRPr lang="pt-BR" dirty="0"/>
          </a:p>
          <a:p>
            <a:pPr algn="just"/>
            <a:r>
              <a:rPr lang="pt-BR" b="1" dirty="0"/>
              <a:t>São relacionados a: </a:t>
            </a:r>
            <a:r>
              <a:rPr lang="pt-BR" dirty="0"/>
              <a:t>Materiais, mão-de-obra operacional, equipamento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Tijolo </a:t>
            </a:r>
          </a:p>
          <a:p>
            <a:pPr algn="just"/>
            <a:r>
              <a:rPr lang="pt-BR" dirty="0"/>
              <a:t>Pedreiro</a:t>
            </a:r>
          </a:p>
          <a:p>
            <a:pPr algn="just"/>
            <a:r>
              <a:rPr lang="pt-BR" dirty="0"/>
              <a:t>Concreto</a:t>
            </a:r>
          </a:p>
          <a:p>
            <a:pPr algn="just"/>
            <a:r>
              <a:rPr lang="pt-BR" dirty="0"/>
              <a:t>Pintor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Custos diretos e indiretos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pPr algn="just"/>
            <a:r>
              <a:rPr lang="pt-BR" b="1" dirty="0"/>
              <a:t>Indiretos: </a:t>
            </a:r>
            <a:r>
              <a:rPr lang="pt-BR" dirty="0"/>
              <a:t>são aqueles difíceis de serem associados a um determinado produto (objeto de custo)</a:t>
            </a:r>
          </a:p>
          <a:p>
            <a:pPr algn="just"/>
            <a:endParaRPr lang="pt-BR" dirty="0"/>
          </a:p>
          <a:p>
            <a:pPr algn="just"/>
            <a:r>
              <a:rPr lang="pt-BR" b="1" dirty="0"/>
              <a:t>São relacionados a: </a:t>
            </a:r>
            <a:r>
              <a:rPr lang="pt-BR" dirty="0"/>
              <a:t>Despesas administrativas, despesas comerciais, despesas financeiras, despesas tributárias, mão de obra técnica, canteiro de obras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Engenheiro</a:t>
            </a:r>
          </a:p>
          <a:p>
            <a:pPr algn="just"/>
            <a:r>
              <a:rPr lang="pt-BR" dirty="0"/>
              <a:t>Mestre de obra</a:t>
            </a:r>
          </a:p>
          <a:p>
            <a:pPr algn="just"/>
            <a:r>
              <a:rPr lang="pt-BR" dirty="0"/>
              <a:t>Aluguel do escritório</a:t>
            </a:r>
          </a:p>
          <a:p>
            <a:pPr algn="just"/>
            <a:endParaRPr lang="pt-BR" dirty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Custos diretos e indiretos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dirty="0"/>
              <a:t>Diferença entre os </a:t>
            </a:r>
            <a:r>
              <a:rPr lang="pt-BR" b="1" dirty="0"/>
              <a:t>tipos de mão de obra:</a:t>
            </a:r>
          </a:p>
          <a:p>
            <a:pPr algn="just"/>
            <a:r>
              <a:rPr lang="pt-BR" dirty="0"/>
              <a:t>A </a:t>
            </a:r>
            <a:r>
              <a:rPr lang="pt-BR" b="1" dirty="0"/>
              <a:t>mão de obra direta </a:t>
            </a:r>
            <a:r>
              <a:rPr lang="pt-BR" dirty="0"/>
              <a:t>abrange o grupo de profissionais ligados diretamente à execução do projeto, ou seja, permite relacionar um período de tempo de cada profissional para a entrega de uma tarefa</a:t>
            </a:r>
          </a:p>
          <a:p>
            <a:pPr lvl="1" algn="just"/>
            <a:r>
              <a:rPr lang="pt-BR" dirty="0"/>
              <a:t>Pedreiros, carpinteiros, armador, entre outros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Já a </a:t>
            </a:r>
            <a:r>
              <a:rPr lang="pt-BR" b="1" dirty="0"/>
              <a:t>mão de obra indireta </a:t>
            </a:r>
            <a:r>
              <a:rPr lang="pt-BR" dirty="0"/>
              <a:t>é formada pelos profissionais que apoiam a realização das atividades previstas no cronograma da obra</a:t>
            </a:r>
          </a:p>
          <a:p>
            <a:pPr lvl="1" algn="just"/>
            <a:r>
              <a:rPr lang="pt-BR" dirty="0"/>
              <a:t>Engenheiro civil, mestre de obras, entre outros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Custos fixos e custos variáveis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São custos relacionados com o volume de produção</a:t>
            </a:r>
          </a:p>
          <a:p>
            <a:pPr algn="just"/>
            <a:r>
              <a:rPr lang="pt-BR" dirty="0"/>
              <a:t>Por exemplo: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/>
              <a:t>Alguns estabelecimentos mantêm a </a:t>
            </a:r>
            <a:r>
              <a:rPr lang="pt-BR" b="1" dirty="0"/>
              <a:t>mesma quantidade de colaboradores ao longo do ano</a:t>
            </a:r>
            <a:r>
              <a:rPr lang="pt-BR" dirty="0"/>
              <a:t>, dessa forma os salários são considerados um </a:t>
            </a:r>
            <a:r>
              <a:rPr lang="pt-BR" b="1" dirty="0"/>
              <a:t>custo fixo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/>
              <a:t>Algumas empresas de construção civil </a:t>
            </a:r>
            <a:r>
              <a:rPr lang="pt-BR" b="1" dirty="0"/>
              <a:t>dependem da demanda de serviços para contratar mão de obra</a:t>
            </a:r>
            <a:r>
              <a:rPr lang="pt-BR" dirty="0"/>
              <a:t>, então nesse caso os salários entram como </a:t>
            </a:r>
            <a:r>
              <a:rPr lang="pt-BR" b="1" dirty="0"/>
              <a:t>custo variável</a:t>
            </a:r>
          </a:p>
          <a:p>
            <a:pPr marL="0" indent="0" algn="just"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xibir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xibir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ibir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Exibir</Template>
  <TotalTime>2610</TotalTime>
  <Words>919</Words>
  <Application>Microsoft Office PowerPoint</Application>
  <PresentationFormat>Widescreen</PresentationFormat>
  <Paragraphs>147</Paragraphs>
  <Slides>29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Century Schoolbook</vt:lpstr>
      <vt:lpstr>Wingdings 2</vt:lpstr>
      <vt:lpstr>Exibir</vt:lpstr>
      <vt:lpstr>Faculdade de tecnologia e ciências da Bahia Curso: Engenharia Civil Disciplina: Gestão e tecnologia das construções</vt:lpstr>
      <vt:lpstr>Orçamento na construção civil</vt:lpstr>
      <vt:lpstr>Orçamento</vt:lpstr>
      <vt:lpstr>O que é gestão de custos?</vt:lpstr>
      <vt:lpstr>Custos</vt:lpstr>
      <vt:lpstr>Custos diretos e indiretos</vt:lpstr>
      <vt:lpstr>Custos diretos e indiretos</vt:lpstr>
      <vt:lpstr>Custos diretos e indiretos</vt:lpstr>
      <vt:lpstr>Custos fixos e custos variáveis</vt:lpstr>
      <vt:lpstr>Custos fixos e custos variáveis</vt:lpstr>
      <vt:lpstr>Custos fixos e custos variáveis</vt:lpstr>
      <vt:lpstr>Custos fixos e custos variáveis</vt:lpstr>
      <vt:lpstr>Tipos de orçamentos</vt:lpstr>
      <vt:lpstr>Tipos de orçamentos</vt:lpstr>
      <vt:lpstr>CUB</vt:lpstr>
      <vt:lpstr>CUB</vt:lpstr>
      <vt:lpstr>CUB</vt:lpstr>
      <vt:lpstr>CUB</vt:lpstr>
      <vt:lpstr>CUB</vt:lpstr>
      <vt:lpstr>CUB</vt:lpstr>
      <vt:lpstr>Orçamento por Grandes Elementos</vt:lpstr>
      <vt:lpstr>Tipos de orçamentos</vt:lpstr>
      <vt:lpstr>Tipos de orçamentos</vt:lpstr>
      <vt:lpstr>Tipos de orçamentos</vt:lpstr>
      <vt:lpstr>Tipos de orçamentos </vt:lpstr>
      <vt:lpstr>Tipos de orçamentos</vt:lpstr>
      <vt:lpstr>Tipos de orçamentos </vt:lpstr>
      <vt:lpstr>Tipos de orçamentos</vt:lpstr>
      <vt:lpstr>Tipos de orçamentos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Faculdade de tecnologia e ciências da Bahia Disciplina: Gestão e tecnologia das construções</dc:title>
  <dc:creator>Juliane Santos Souza</dc:creator>
  <cp:lastModifiedBy>FATEC064</cp:lastModifiedBy>
  <cp:revision>82</cp:revision>
  <dcterms:created xsi:type="dcterms:W3CDTF">2020-03-06T12:02:00Z</dcterms:created>
  <dcterms:modified xsi:type="dcterms:W3CDTF">2022-03-22T00:55:14Z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1046-11.2.0.8991</vt:lpwstr>
  </property>
</Properties>
</file>