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2" r:id="rId3"/>
    <p:sldId id="259" r:id="rId4"/>
    <p:sldId id="260" r:id="rId5"/>
    <p:sldId id="300" r:id="rId6"/>
    <p:sldId id="261" r:id="rId7"/>
    <p:sldId id="312" r:id="rId8"/>
    <p:sldId id="262" r:id="rId9"/>
    <p:sldId id="263" r:id="rId10"/>
    <p:sldId id="264" r:id="rId11"/>
    <p:sldId id="283" r:id="rId12"/>
    <p:sldId id="284" r:id="rId13"/>
    <p:sldId id="278" r:id="rId14"/>
    <p:sldId id="265" r:id="rId15"/>
    <p:sldId id="281" r:id="rId16"/>
    <p:sldId id="313" r:id="rId17"/>
    <p:sldId id="269" r:id="rId18"/>
    <p:sldId id="271" r:id="rId19"/>
    <p:sldId id="280" r:id="rId20"/>
    <p:sldId id="286" r:id="rId21"/>
    <p:sldId id="307" r:id="rId22"/>
    <p:sldId id="287" r:id="rId23"/>
    <p:sldId id="308" r:id="rId24"/>
    <p:sldId id="314" r:id="rId25"/>
    <p:sldId id="315" r:id="rId26"/>
    <p:sldId id="316" r:id="rId27"/>
    <p:sldId id="289" r:id="rId28"/>
    <p:sldId id="310" r:id="rId29"/>
    <p:sldId id="31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5CDF5-2333-46FB-91B9-3E4826C6BE3F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8842-80DC-408D-83C9-4CAD38B3BA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90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8842-80DC-408D-83C9-4CAD38B3BA4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43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8842-80DC-408D-83C9-4CAD38B3BA4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93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57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18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23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8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12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70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4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9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57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B15E5C4-A23A-41F0-B52A-959AFFADFA00}" type="datetimeFigureOut">
              <a:rPr lang="pt-BR" smtClean="0"/>
              <a:t>23/04/2022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4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7728" y="186953"/>
            <a:ext cx="7668852" cy="1297831"/>
          </a:xfrm>
        </p:spPr>
        <p:txBody>
          <a:bodyPr>
            <a:normAutofit/>
          </a:bodyPr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5600" y="3068960"/>
            <a:ext cx="7776864" cy="3096344"/>
          </a:xfrm>
        </p:spPr>
        <p:txBody>
          <a:bodyPr>
            <a:normAutofit/>
          </a:bodyPr>
          <a:lstStyle/>
          <a:p>
            <a:pPr algn="ctr"/>
            <a:r>
              <a:rPr lang="pt-BR" sz="5000" dirty="0">
                <a:solidFill>
                  <a:schemeClr val="tx2"/>
                </a:solidFill>
              </a:rPr>
              <a:t>Composição de custos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400" dirty="0">
                <a:solidFill>
                  <a:schemeClr val="tx2"/>
                </a:solidFill>
              </a:rPr>
              <a:t>Professora: </a:t>
            </a:r>
            <a:r>
              <a:rPr lang="pt-BR" sz="2400" dirty="0" err="1">
                <a:solidFill>
                  <a:schemeClr val="tx2"/>
                </a:solidFill>
              </a:rPr>
              <a:t>M.Sc</a:t>
            </a:r>
            <a:r>
              <a:rPr lang="pt-BR" sz="2400" dirty="0">
                <a:solidFill>
                  <a:schemeClr val="tx2"/>
                </a:solidFill>
              </a:rPr>
              <a:t>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6" y="354863"/>
            <a:ext cx="2520280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68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500" dirty="0"/>
              <a:t>Como montar uma planilha orçamentária?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082600" cy="4351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Orçamento analítico ou detalhado: 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dirty="0"/>
              <a:t>Detalha todos os itens necessários: </a:t>
            </a:r>
            <a:r>
              <a:rPr lang="pt-BR" altLang="pt-BR" dirty="0">
                <a:solidFill>
                  <a:srgbClr val="FF0000"/>
                </a:solidFill>
              </a:rPr>
              <a:t>Mão de obra, equipamentos e materiais</a:t>
            </a:r>
          </a:p>
          <a:p>
            <a:pPr lvl="1" algn="just"/>
            <a:r>
              <a:rPr lang="pt-BR" sz="1800" dirty="0"/>
              <a:t>Descrição dos serviços;</a:t>
            </a:r>
          </a:p>
          <a:p>
            <a:pPr lvl="1" algn="just"/>
            <a:r>
              <a:rPr lang="pt-BR" sz="1800" dirty="0"/>
              <a:t>Consulta de preços dos materiais;</a:t>
            </a:r>
          </a:p>
          <a:p>
            <a:pPr lvl="1" algn="just"/>
            <a:r>
              <a:rPr lang="pt-BR" sz="1800" dirty="0"/>
              <a:t>Consulta de preço da mão de obra.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  <a:p>
            <a:pPr algn="just"/>
            <a:r>
              <a:rPr lang="pt-BR" dirty="0"/>
              <a:t>O custo unitário é o custo correspondente a uma unidade de serviço, como por exemplo:</a:t>
            </a:r>
          </a:p>
          <a:p>
            <a:pPr lvl="1" algn="just"/>
            <a:r>
              <a:rPr lang="pt-BR" sz="1800" dirty="0"/>
              <a:t>custo de 1 m³ de escavação manual; </a:t>
            </a:r>
          </a:p>
          <a:p>
            <a:pPr lvl="1" algn="just"/>
            <a:r>
              <a:rPr lang="pt-BR" sz="1800" dirty="0"/>
              <a:t>custo de 1 m² de alvenaria de tijolo cerâmico de 9 x 14 x 19 cm; </a:t>
            </a:r>
          </a:p>
          <a:p>
            <a:pPr lvl="1"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8856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de custos dos serviços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 composição de custos unitários é uma tabela que apresenta todos os insumos que entram diretamente na execução de uma unidade do serviço, com seus respectivos custos unitários e totais.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São definidos: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Insumos – Cada um dos itens de material, mão-de-obra e equipamento que entram na execução do serviço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Unidade – é a unidade de medida do insumo. Quando se trata de material, pode ser kg, m³, m², m, </a:t>
            </a:r>
            <a:r>
              <a:rPr lang="pt-BR" dirty="0" err="1"/>
              <a:t>un</a:t>
            </a:r>
            <a:r>
              <a:rPr lang="pt-BR" dirty="0"/>
              <a:t>, entre outras; para mão-de-obra e equipamentos, a unidade é sempre hora.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22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de custos dos serviços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Índice – é a incidência de cada insumo na execução de uma unidade de serviço; </a:t>
            </a:r>
          </a:p>
          <a:p>
            <a:pPr algn="just"/>
            <a:r>
              <a:rPr lang="pt-BR" dirty="0"/>
              <a:t>Custo unitário – é o custo de aquisição ou emprego de uma unidade do insumo; </a:t>
            </a:r>
          </a:p>
          <a:p>
            <a:pPr algn="just"/>
            <a:r>
              <a:rPr lang="pt-BR" dirty="0"/>
              <a:t>Custo Total – é o custo total do insumo na composição.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284984"/>
            <a:ext cx="6206834" cy="34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8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548680"/>
            <a:ext cx="9937104" cy="5996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custo orçado para o preparo de 1 m³ de concreto estrutural é de R$ 226,37;</a:t>
            </a:r>
          </a:p>
          <a:p>
            <a:pPr algn="just"/>
            <a:r>
              <a:rPr lang="pt-BR" dirty="0"/>
              <a:t>Qual o custo para 10 m³ de concreto? </a:t>
            </a:r>
          </a:p>
          <a:p>
            <a:pPr marL="0" indent="0" algn="ctr">
              <a:buNone/>
            </a:pPr>
            <a:r>
              <a:rPr lang="pt-BR" dirty="0"/>
              <a:t>R$ 226,367 X 10 = R$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73" y="2708920"/>
            <a:ext cx="660705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Como montar uma planilha orçamentária?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Orçamento analítico</a:t>
            </a:r>
          </a:p>
          <a:p>
            <a:pPr algn="just"/>
            <a:r>
              <a:rPr lang="pt-BR" dirty="0"/>
              <a:t>Composição dos serviços com base no TCPO - Alvenaria estrutural com juntas de 10 mm, utilizando argamassa industrializada  (bloco 14 cm)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894422"/>
            <a:ext cx="5076191" cy="39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35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60648"/>
            <a:ext cx="7620000" cy="6140152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Custo unitário para 1 m² de parede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18476"/>
              </p:ext>
            </p:extLst>
          </p:nvPr>
        </p:nvGraphicFramePr>
        <p:xfrm>
          <a:off x="263352" y="692696"/>
          <a:ext cx="11017224" cy="442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1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Insumos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Índice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</a:t>
                      </a:r>
                      <a:r>
                        <a:rPr lang="pt-BR" dirty="0" err="1"/>
                        <a:t>unit</a:t>
                      </a:r>
                      <a:r>
                        <a:rPr lang="pt-BR" dirty="0"/>
                        <a:t>. (R$)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0,7500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15,87 (Considerando</a:t>
                      </a:r>
                      <a:r>
                        <a:rPr lang="pt-BR" baseline="0" dirty="0"/>
                        <a:t> encargo de 130 %)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0,4700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9,66 (Considerando</a:t>
                      </a:r>
                      <a:r>
                        <a:rPr lang="pt-BR" baseline="0" dirty="0"/>
                        <a:t> encargo de 130 %)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148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Argamassa pré-fabricada para</a:t>
                      </a:r>
                    </a:p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assentamento de</a:t>
                      </a:r>
                    </a:p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alvenaria estrutural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23,6000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Bloco cerâmico furado para alvenaria</a:t>
                      </a:r>
                    </a:p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estrutural 14 x 19 x 39 cm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13,1250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37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 (R$)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362"/>
            <a:ext cx="9144000" cy="9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FBDFD8-8C94-44C3-9621-67845B8A8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845" y="6237312"/>
            <a:ext cx="9152667" cy="6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8280A8-7D5B-4A75-80D4-D5384B40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836712"/>
            <a:ext cx="9793088" cy="4351337"/>
          </a:xfrm>
        </p:spPr>
        <p:txBody>
          <a:bodyPr/>
          <a:lstStyle/>
          <a:p>
            <a:pPr algn="just"/>
            <a:r>
              <a:rPr lang="pt-BR" dirty="0"/>
              <a:t>Com base na composição montada no slide anterior, calcular o valor para uma construção de 100 m² de alvenaria</a:t>
            </a:r>
          </a:p>
        </p:txBody>
      </p:sp>
    </p:spTree>
    <p:extLst>
      <p:ext uri="{BB962C8B-B14F-4D97-AF65-F5344CB8AC3E}">
        <p14:creationId xmlns:p14="http://schemas.microsoft.com/office/powerpoint/2010/main" val="308043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0"/>
            <a:ext cx="9692640" cy="1325562"/>
          </a:xfrm>
        </p:spPr>
        <p:txBody>
          <a:bodyPr/>
          <a:lstStyle/>
          <a:p>
            <a:r>
              <a:rPr lang="pt-BR" sz="3500" dirty="0"/>
              <a:t>Como montar uma planilha orçamentária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90" y="2780928"/>
            <a:ext cx="9232576" cy="389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4D2A916-B852-4BDE-9219-517F0F04C55B}"/>
              </a:ext>
            </a:extLst>
          </p:cNvPr>
          <p:cNvSpPr txBox="1"/>
          <p:nvPr/>
        </p:nvSpPr>
        <p:spPr>
          <a:xfrm>
            <a:off x="1063439" y="1325562"/>
            <a:ext cx="6105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Definição do serviço;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Consulta dos preços.</a:t>
            </a:r>
          </a:p>
        </p:txBody>
      </p:sp>
    </p:spTree>
    <p:extLst>
      <p:ext uri="{BB962C8B-B14F-4D97-AF65-F5344CB8AC3E}">
        <p14:creationId xmlns:p14="http://schemas.microsoft.com/office/powerpoint/2010/main" val="404513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Como montar uma planilha orçamentária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Exemplo: Chapisco e emboço para alvenaria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Tabelas de custos de composições do SINAPI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48" y="5886073"/>
            <a:ext cx="9024311" cy="5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94" y="4928526"/>
            <a:ext cx="8902211" cy="59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75459"/>
              </p:ext>
            </p:extLst>
          </p:nvPr>
        </p:nvGraphicFramePr>
        <p:xfrm>
          <a:off x="1677312" y="2132856"/>
          <a:ext cx="8180610" cy="171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Chapisco com traço 1:3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2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Reboco massa</a:t>
                      </a:r>
                      <a:r>
                        <a:rPr lang="pt-BR" baseline="0" dirty="0"/>
                        <a:t> única traço 1:2:8 com espessura de 20 mm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1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Como montar uma planilha orçamentária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Exemplo: Alvenaria de vedação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Tabelas de custos de composições do SINAPI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67947"/>
              </p:ext>
            </p:extLst>
          </p:nvPr>
        </p:nvGraphicFramePr>
        <p:xfrm>
          <a:off x="1724608" y="2348880"/>
          <a:ext cx="8712967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Alvenaria de vedação de blocos cerâmicos furados na vertical de 9x19x39 cm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49" y="5441028"/>
            <a:ext cx="8734926" cy="7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1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Processo de estabelecimento dos </a:t>
            </a:r>
            <a:r>
              <a:rPr lang="pt-BR" b="1" dirty="0"/>
              <a:t>custos</a:t>
            </a:r>
            <a:r>
              <a:rPr lang="pt-BR" dirty="0"/>
              <a:t> para a execução de um serviço ou atividade, individualizado por insumo.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composição lista todos os insumos que entram execução do serviço, com suas respectivas quantidades, seus custos unitários e totais . </a:t>
            </a:r>
          </a:p>
          <a:p>
            <a:pPr lvl="1" algn="just"/>
            <a:r>
              <a:rPr lang="pt-BR" dirty="0"/>
              <a:t>Mão-de-obra;</a:t>
            </a:r>
          </a:p>
          <a:p>
            <a:pPr lvl="1" algn="just"/>
            <a:r>
              <a:rPr lang="pt-BR" dirty="0"/>
              <a:t>Material ;</a:t>
            </a:r>
          </a:p>
          <a:p>
            <a:pPr lvl="1" algn="just"/>
            <a:r>
              <a:rPr lang="pt-BR" dirty="0"/>
              <a:t>Equipamento.</a:t>
            </a:r>
          </a:p>
        </p:txBody>
      </p:sp>
    </p:spTree>
    <p:extLst>
      <p:ext uri="{BB962C8B-B14F-4D97-AF65-F5344CB8AC3E}">
        <p14:creationId xmlns:p14="http://schemas.microsoft.com/office/powerpoint/2010/main" val="134020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Verificar o custo de execução do </a:t>
            </a:r>
            <a:r>
              <a:rPr lang="pt-BR" dirty="0" err="1"/>
              <a:t>contrapiso</a:t>
            </a:r>
            <a:r>
              <a:rPr lang="pt-BR" dirty="0"/>
              <a:t> para uma casa, conforme a planta arquitetônica.</a:t>
            </a:r>
          </a:p>
          <a:p>
            <a:pPr algn="just"/>
            <a:r>
              <a:rPr lang="pt-BR" dirty="0"/>
              <a:t>Especificações: Traço 1:4 feito em betoneira e espessura de 2 cm.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876276"/>
            <a:ext cx="4968552" cy="38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2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Área de contrapiso conforme a planta = ? m² </a:t>
            </a:r>
          </a:p>
          <a:p>
            <a:r>
              <a:rPr lang="pt-BR" dirty="0"/>
              <a:t>Consultar os preços na tabela de composição de custos do SINAPI - Código SINAPI 87620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47891"/>
              </p:ext>
            </p:extLst>
          </p:nvPr>
        </p:nvGraphicFramePr>
        <p:xfrm>
          <a:off x="1765006" y="3356992"/>
          <a:ext cx="871296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 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Contrapiso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traço 1:4 feito em betoneira, com espessura de 2 cm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D532A5DE-F9DE-47D6-8202-739BDE52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8" y="5578814"/>
            <a:ext cx="11944679" cy="7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8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7488" y="1691640"/>
            <a:ext cx="9467024" cy="4800600"/>
          </a:xfrm>
        </p:spPr>
        <p:txBody>
          <a:bodyPr/>
          <a:lstStyle/>
          <a:p>
            <a:pPr algn="just"/>
            <a:r>
              <a:rPr lang="pt-BR" dirty="0"/>
              <a:t>Verificar o custo de execução do piso para uma casa, conforme a planta arquitetônica.</a:t>
            </a:r>
          </a:p>
          <a:p>
            <a:pPr algn="just"/>
            <a:r>
              <a:rPr lang="pt-BR" dirty="0"/>
              <a:t>Especificações: Piso cerâmico esmaltado com placas de dimensões 35 x 35 cm</a:t>
            </a:r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924944"/>
            <a:ext cx="4968552" cy="38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18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Área de piso conforme a planta = ? m² </a:t>
            </a:r>
          </a:p>
          <a:p>
            <a:r>
              <a:rPr lang="pt-BR" dirty="0"/>
              <a:t>Consultar os preços na tabela de composição de custos do SINAPI - Código SINAPI 87248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32489"/>
              </p:ext>
            </p:extLst>
          </p:nvPr>
        </p:nvGraphicFramePr>
        <p:xfrm>
          <a:off x="1765006" y="3356992"/>
          <a:ext cx="871296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 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Piso cerâmico esmaltado com placas de dimensões 35 x 35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D1B98E55-B711-460E-844D-AEDDF7BD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5554147"/>
            <a:ext cx="9484145" cy="6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A52CA-3773-4267-9634-AD07816F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C04DF9-9898-449D-9FFA-275A7B1D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Montar a composição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0E0902-EBCD-4092-9AAF-E1D1F461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678487"/>
            <a:ext cx="6075250" cy="3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63AC21-5F98-4C14-9B69-67769476C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01724"/>
              </p:ext>
            </p:extLst>
          </p:nvPr>
        </p:nvGraphicFramePr>
        <p:xfrm>
          <a:off x="1703512" y="1556792"/>
          <a:ext cx="8136903" cy="4535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19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Código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Insumos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Índice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</a:t>
                      </a:r>
                      <a:r>
                        <a:rPr lang="pt-BR" sz="1400" dirty="0" err="1"/>
                        <a:t>unit</a:t>
                      </a:r>
                      <a:r>
                        <a:rPr lang="pt-BR" sz="1400" dirty="0"/>
                        <a:t>. (R$)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Pedreiro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Servente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14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SINAPI/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Areia média lavada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Cimento CP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Adesivo de base acrílica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Total (R$) para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baseline="0" dirty="0" err="1"/>
                        <a:t>chapiscar</a:t>
                      </a:r>
                      <a:r>
                        <a:rPr lang="pt-BR" sz="1400" baseline="0" dirty="0"/>
                        <a:t> 1 m² de parede</a:t>
                      </a:r>
                      <a:endParaRPr lang="pt-B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7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B2761B9-0D94-4126-80FF-C1CA371E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980728"/>
            <a:ext cx="9869709" cy="34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0"/>
            <a:ext cx="7620000" cy="1143000"/>
          </a:xfrm>
        </p:spPr>
        <p:txBody>
          <a:bodyPr/>
          <a:lstStyle/>
          <a:p>
            <a:r>
              <a:rPr lang="pt-BR" dirty="0"/>
              <a:t>Exemplo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1052736"/>
            <a:ext cx="8856984" cy="580526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Verificar o preço de execução de uma pintura de 100 m² com tinta látex PVA em parede  interna sem massa corrida com 2 demãos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Essa tabela de composição representa o custo para pintar 1m² de parede.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13089" y="5475693"/>
            <a:ext cx="530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OBS: Ver composição na página 612 do TCPO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DD0023-A1DE-49AF-A2B1-CB07BD28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05" y="1614487"/>
            <a:ext cx="4975990" cy="38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6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77778"/>
              </p:ext>
            </p:extLst>
          </p:nvPr>
        </p:nvGraphicFramePr>
        <p:xfrm>
          <a:off x="1703513" y="188640"/>
          <a:ext cx="8136903" cy="4535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19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Código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Insumos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Índice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</a:t>
                      </a:r>
                      <a:r>
                        <a:rPr lang="pt-BR" sz="1400" dirty="0" err="1"/>
                        <a:t>unit</a:t>
                      </a:r>
                      <a:r>
                        <a:rPr lang="pt-BR" sz="1400" dirty="0"/>
                        <a:t>. (R$)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Ajudante de pintor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0,3500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Pintor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0,4000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14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SINAPI/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00006090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Selador base PVA para pintura látex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 00007345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Tinta látex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0,1700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 00038383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Total (R$) para</a:t>
                      </a:r>
                      <a:r>
                        <a:rPr lang="pt-BR" sz="1400" baseline="0" dirty="0"/>
                        <a:t> pintar 1 m² de parede</a:t>
                      </a:r>
                      <a:endParaRPr lang="pt-B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670245" y="4955081"/>
            <a:ext cx="910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OBS: Consultar o preço dos insumos na tabela de insumos do SINAPI; </a:t>
            </a:r>
          </a:p>
          <a:p>
            <a:r>
              <a:rPr lang="pt-BR" dirty="0"/>
              <a:t>Consultar o preço da mão de obra na tabela do SINTRACOM</a:t>
            </a:r>
          </a:p>
        </p:txBody>
      </p:sp>
    </p:spTree>
    <p:extLst>
      <p:ext uri="{BB962C8B-B14F-4D97-AF65-F5344CB8AC3E}">
        <p14:creationId xmlns:p14="http://schemas.microsoft.com/office/powerpoint/2010/main" val="3042770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B2761B9-0D94-4126-80FF-C1CA371E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980728"/>
            <a:ext cx="9869709" cy="34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8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Custo de mão-de-obra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Valores de referência</a:t>
            </a:r>
          </a:p>
          <a:p>
            <a:pPr lvl="1" algn="just"/>
            <a:r>
              <a:rPr lang="pt-BR" sz="1800" dirty="0"/>
              <a:t>Piso salarial</a:t>
            </a:r>
          </a:p>
          <a:p>
            <a:pPr lvl="1" algn="just"/>
            <a:r>
              <a:rPr lang="pt-BR" sz="1800" dirty="0"/>
              <a:t>Salário médio</a:t>
            </a:r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CCEA93-7AC3-4D2A-8F0F-F6131A6E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006201"/>
            <a:ext cx="9869709" cy="34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Operários qualificados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991105"/>
            <a:ext cx="7284882" cy="47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48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Encargos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298624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O percentual de encargos que incidem sobre a mão-de obra leva em conta premissas tais como incidência de acidentes do trabalho, rotatividade para cálculo de aviso prévio, faltas justificadas e outros elementos arbitrados a partir de parâmetros estatísticos e históricos.</a:t>
            </a:r>
          </a:p>
        </p:txBody>
      </p:sp>
    </p:spTree>
    <p:extLst>
      <p:ext uri="{BB962C8B-B14F-4D97-AF65-F5344CB8AC3E}">
        <p14:creationId xmlns:p14="http://schemas.microsoft.com/office/powerpoint/2010/main" val="351116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Custo homem-hora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41844"/>
            <a:ext cx="6457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A05E9A-85AD-4EF5-A025-CF391950EEF9}"/>
              </a:ext>
            </a:extLst>
          </p:cNvPr>
          <p:cNvSpPr txBox="1"/>
          <p:nvPr/>
        </p:nvSpPr>
        <p:spPr>
          <a:xfrm>
            <a:off x="1261872" y="2190829"/>
            <a:ext cx="429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Considerando um encargo de 130,74 %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CDB82B-00B1-401B-9036-941312E445F9}"/>
              </a:ext>
            </a:extLst>
          </p:cNvPr>
          <p:cNvSpPr txBox="1"/>
          <p:nvPr/>
        </p:nvSpPr>
        <p:spPr>
          <a:xfrm>
            <a:off x="2537948" y="4321603"/>
            <a:ext cx="6128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Exemplo:</a:t>
            </a:r>
          </a:p>
          <a:p>
            <a:endParaRPr lang="pt-BR" dirty="0"/>
          </a:p>
          <a:p>
            <a:r>
              <a:rPr lang="pt-BR" dirty="0"/>
              <a:t>Operário qualificado = 8,68 x (1 + 130,74 %) = ? R$/hora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24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679910B-53F1-40F5-97C1-F5EA3201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068960"/>
            <a:ext cx="6457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7D166F-527D-4B1C-8E18-8BFE4F7A3D07}"/>
              </a:ext>
            </a:extLst>
          </p:cNvPr>
          <p:cNvSpPr txBox="1"/>
          <p:nvPr/>
        </p:nvSpPr>
        <p:spPr>
          <a:xfrm>
            <a:off x="1055440" y="945301"/>
            <a:ext cx="82089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Servente comum R$ 5,13</a:t>
            </a:r>
          </a:p>
          <a:p>
            <a:endParaRPr lang="pt-BR" dirty="0"/>
          </a:p>
          <a:p>
            <a:r>
              <a:rPr lang="pt-BR" dirty="0"/>
              <a:t>113,04%(hora)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Custo homem-hora = 5,13 x (1 + 113,04 %) = R$/hora ?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F7FF8C-CFF8-4AE7-A304-E4412EB7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04" y="0"/>
            <a:ext cx="7873391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32792"/>
            <a:ext cx="7620000" cy="1143000"/>
          </a:xfrm>
        </p:spPr>
        <p:txBody>
          <a:bodyPr/>
          <a:lstStyle/>
          <a:p>
            <a:r>
              <a:rPr lang="pt-BR" sz="3500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124744"/>
            <a:ext cx="7931224" cy="5276056"/>
          </a:xfrm>
        </p:spPr>
        <p:txBody>
          <a:bodyPr/>
          <a:lstStyle/>
          <a:p>
            <a:r>
              <a:rPr lang="pt-BR" dirty="0"/>
              <a:t>Com base na tabela do </a:t>
            </a:r>
            <a:r>
              <a:rPr lang="pt-BR" dirty="0" err="1"/>
              <a:t>Sintracon</a:t>
            </a:r>
            <a:r>
              <a:rPr lang="pt-BR" dirty="0"/>
              <a:t>-BA, calcular  o custo homem-hora do encarregado, considerando um encargo de 130,74 %.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D7D567-D9D0-4FDC-86A4-FAF1EE9A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57" y="3068960"/>
            <a:ext cx="9869709" cy="34860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4855945-FA86-4CA3-992A-4AC7FA4A9DDD}"/>
              </a:ext>
            </a:extLst>
          </p:cNvPr>
          <p:cNvSpPr txBox="1"/>
          <p:nvPr/>
        </p:nvSpPr>
        <p:spPr>
          <a:xfrm>
            <a:off x="2271156" y="2083078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Custo homem-hora = 13,36 x (1 + 130,74 %) = R$/hora </a:t>
            </a:r>
          </a:p>
        </p:txBody>
      </p:sp>
    </p:spTree>
    <p:extLst>
      <p:ext uri="{BB962C8B-B14F-4D97-AF65-F5344CB8AC3E}">
        <p14:creationId xmlns:p14="http://schemas.microsoft.com/office/powerpoint/2010/main" val="319626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9416" y="2440035"/>
            <a:ext cx="7659687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Como montar uma planilha orçamentária?</a:t>
            </a:r>
          </a:p>
        </p:txBody>
      </p:sp>
    </p:spTree>
    <p:extLst>
      <p:ext uri="{BB962C8B-B14F-4D97-AF65-F5344CB8AC3E}">
        <p14:creationId xmlns:p14="http://schemas.microsoft.com/office/powerpoint/2010/main" val="822522201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5191</TotalTime>
  <Words>1071</Words>
  <Application>Microsoft Office PowerPoint</Application>
  <PresentationFormat>Widescreen</PresentationFormat>
  <Paragraphs>245</Paragraphs>
  <Slides>29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Definição</vt:lpstr>
      <vt:lpstr>Custo de mão-de-obra</vt:lpstr>
      <vt:lpstr>Operários qualificados</vt:lpstr>
      <vt:lpstr>Encargos</vt:lpstr>
      <vt:lpstr>Custo homem-hora</vt:lpstr>
      <vt:lpstr>Apresentação do PowerPoint</vt:lpstr>
      <vt:lpstr>Exemplo</vt:lpstr>
      <vt:lpstr>Como montar uma planilha orçamentária?</vt:lpstr>
      <vt:lpstr>Como montar uma planilha orçamentária?</vt:lpstr>
      <vt:lpstr>Composição de custos dos serviços</vt:lpstr>
      <vt:lpstr>Composição de custos dos serviços</vt:lpstr>
      <vt:lpstr>Apresentação do PowerPoint</vt:lpstr>
      <vt:lpstr>Como montar uma planilha orçamentária?</vt:lpstr>
      <vt:lpstr>Apresentação do PowerPoint</vt:lpstr>
      <vt:lpstr>Apresentação do PowerPoint</vt:lpstr>
      <vt:lpstr>Como montar uma planilha orçamentária</vt:lpstr>
      <vt:lpstr>Como montar uma planilha orçamentária</vt:lpstr>
      <vt:lpstr>Como montar uma planilha orçamentária</vt:lpstr>
      <vt:lpstr>Exemplo</vt:lpstr>
      <vt:lpstr>Exemplo</vt:lpstr>
      <vt:lpstr>Exemplo</vt:lpstr>
      <vt:lpstr>Exemplo</vt:lpstr>
      <vt:lpstr>Exemplo</vt:lpstr>
      <vt:lpstr>Apresentação do PowerPoint</vt:lpstr>
      <vt:lpstr>Apresentação do PowerPoint</vt:lpstr>
      <vt:lpstr>Exemplo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82</cp:revision>
  <dcterms:created xsi:type="dcterms:W3CDTF">2020-10-03T00:55:37Z</dcterms:created>
  <dcterms:modified xsi:type="dcterms:W3CDTF">2022-04-23T19:30:54Z</dcterms:modified>
</cp:coreProperties>
</file>