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9" r:id="rId3"/>
    <p:sldId id="283" r:id="rId4"/>
    <p:sldId id="262" r:id="rId5"/>
    <p:sldId id="278" r:id="rId6"/>
    <p:sldId id="261" r:id="rId7"/>
    <p:sldId id="279" r:id="rId8"/>
    <p:sldId id="280" r:id="rId9"/>
    <p:sldId id="284" r:id="rId10"/>
    <p:sldId id="263" r:id="rId11"/>
    <p:sldId id="281" r:id="rId12"/>
    <p:sldId id="264" r:id="rId13"/>
    <p:sldId id="275" r:id="rId14"/>
    <p:sldId id="276" r:id="rId15"/>
    <p:sldId id="265" r:id="rId16"/>
    <p:sldId id="271" r:id="rId17"/>
    <p:sldId id="273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>
      <p:cViewPr varScale="1">
        <p:scale>
          <a:sx n="63" d="100"/>
          <a:sy n="63" d="100"/>
        </p:scale>
        <p:origin x="10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520F5-7739-46F6-A021-2938CED0C8FD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5BC83-EDB7-49DC-827F-6454D80BAB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64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5BC83-EDB7-49DC-827F-6454D80BAB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7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5BC83-EDB7-49DC-827F-6454D80BAB9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10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5BC83-EDB7-49DC-827F-6454D80BAB9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47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C24EA1D-B19B-4F37-8A17-729A5B16EF18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2463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9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23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66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748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70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76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22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57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8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EA1D-B19B-4F37-8A17-729A5B16EF18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48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C24EA1D-B19B-4F37-8A17-729A5B16EF18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1544693-96B1-4C89-A591-EBEDB04EA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53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575720" y="0"/>
            <a:ext cx="8784976" cy="1470025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Organização do Trabalho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5480" y="3068960"/>
            <a:ext cx="9361040" cy="208823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5000" b="1" dirty="0"/>
              <a:t>Programa 5S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r"/>
            <a:r>
              <a:rPr lang="pt-BR" sz="3300" dirty="0"/>
              <a:t>Professora: Juliane Souza</a:t>
            </a:r>
          </a:p>
          <a:p>
            <a:pPr algn="ctr"/>
            <a:endParaRPr lang="pt-BR" dirty="0"/>
          </a:p>
        </p:txBody>
      </p:sp>
      <p:pic>
        <p:nvPicPr>
          <p:cNvPr id="5" name="Imagem 4" descr="Fatec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82856"/>
            <a:ext cx="2736304" cy="127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82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Limpeza (SEISO)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7488" y="1556792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Esse item se baseia na limpeza e investigação minuciosa do local de trabalho, em busca de rotinas que geram sujeira ou imperfeições. </a:t>
            </a:r>
          </a:p>
          <a:p>
            <a:pPr lvl="1" algn="just"/>
            <a:r>
              <a:rPr lang="pt-BR" sz="1800" dirty="0"/>
              <a:t>Qualquer elemento que possa causar algum distúrbio e desconforto (como mau cheiro, falhas na iluminação ou ruídos) deve ser eliminado</a:t>
            </a:r>
          </a:p>
          <a:p>
            <a:pPr algn="just"/>
            <a:r>
              <a:rPr lang="pt-BR" sz="2000" dirty="0"/>
              <a:t>Descarte adequado dos resíduos gerados</a:t>
            </a:r>
          </a:p>
          <a:p>
            <a:pPr lvl="1" algn="just"/>
            <a:r>
              <a:rPr lang="pt-BR" sz="2000" dirty="0"/>
              <a:t>O ideal seria que cada colaborador pratique o senso de limpeza no seu próprio posto de trabalho</a:t>
            </a:r>
          </a:p>
        </p:txBody>
      </p:sp>
    </p:spTree>
    <p:extLst>
      <p:ext uri="{BB962C8B-B14F-4D97-AF65-F5344CB8AC3E}">
        <p14:creationId xmlns:p14="http://schemas.microsoft.com/office/powerpoint/2010/main" val="384784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Limpeza (SEISO)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596047"/>
            <a:ext cx="5698224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As principais vantagens do Senso de Limpeza são: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Maior cuidado com os equipamentos por parte dos funcionários; </a:t>
            </a:r>
          </a:p>
          <a:p>
            <a:pPr algn="just"/>
            <a:r>
              <a:rPr lang="pt-BR" sz="2000" dirty="0"/>
              <a:t>Separação dos resíduos para reciclagem; </a:t>
            </a:r>
          </a:p>
          <a:p>
            <a:pPr algn="just"/>
            <a:r>
              <a:rPr lang="pt-BR" sz="2000" dirty="0"/>
              <a:t>Maior motivação e disposição para o trabalho;</a:t>
            </a:r>
          </a:p>
          <a:p>
            <a:pPr algn="just"/>
            <a:r>
              <a:rPr lang="pt-BR" sz="2000" dirty="0"/>
              <a:t>e consequentemente, na imagem da empresa.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1F4CB7-C8DD-4D7B-8937-F032E9BA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92" y="57843"/>
            <a:ext cx="4879307" cy="337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9B45BCF-41A5-4078-8D35-9399C0CEC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93" y="3584542"/>
            <a:ext cx="4879306" cy="327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66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9883" y="691259"/>
            <a:ext cx="9260613" cy="990600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Padronização e Saúde (SEIKETSU)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9883" y="1484784"/>
            <a:ext cx="859536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Manter a </a:t>
            </a:r>
            <a:r>
              <a:rPr lang="pt-BR" sz="2000" b="1" dirty="0"/>
              <a:t>segurança no ambiente de trabalho </a:t>
            </a:r>
            <a:r>
              <a:rPr lang="pt-BR" sz="2000" dirty="0"/>
              <a:t>e identificar situações que possam prejudicar a </a:t>
            </a:r>
            <a:r>
              <a:rPr lang="pt-BR" sz="2000" b="1" dirty="0"/>
              <a:t>saúde dos trabalhadores</a:t>
            </a:r>
            <a:r>
              <a:rPr lang="pt-BR" sz="20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91" y="2504546"/>
            <a:ext cx="4313974" cy="34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E1F52EB-6DBD-4E7E-A7CE-7985FBE6F3D5}"/>
              </a:ext>
            </a:extLst>
          </p:cNvPr>
          <p:cNvSpPr txBox="1"/>
          <p:nvPr/>
        </p:nvSpPr>
        <p:spPr>
          <a:xfrm>
            <a:off x="1454218" y="3017984"/>
            <a:ext cx="61053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Postos de trabalho devem apresentar boas condições de trabalho, produtos químicos armazenados verificando constantemente se há vazamento, cabeamento elétrico devidamente isolado, buracos que possam causar a queda de algum colaborador devem ser tapados imediatamente, iluminação adequada principalmente quando houver trabalho noturno.</a:t>
            </a:r>
          </a:p>
        </p:txBody>
      </p:sp>
    </p:spTree>
    <p:extLst>
      <p:ext uri="{BB962C8B-B14F-4D97-AF65-F5344CB8AC3E}">
        <p14:creationId xmlns:p14="http://schemas.microsoft.com/office/powerpoint/2010/main" val="259468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/>
            </a:br>
            <a:r>
              <a:rPr lang="pt-BR" dirty="0"/>
              <a:t>Padronização e Saúde (SEIKETSU)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314" y="1484784"/>
            <a:ext cx="9663814" cy="4351337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 quantidade e qualidade da iluminação para o trabalho são adequadas?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colaboradores estão utilizando equipamentos de proteção individual (EPIs) e equipamentos de proteção coletiva (</a:t>
            </a:r>
            <a:r>
              <a:rPr lang="pt-BR" sz="2000" dirty="0" err="1"/>
              <a:t>EPCs</a:t>
            </a:r>
            <a:r>
              <a:rPr lang="pt-BR" sz="2000" dirty="0"/>
              <a:t>)?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locais de vivência (refeitórios, sanitários e vestiários) estão em boas condições?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Há preocupação com a higiene do local?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relação entre os colegas de trabalho é boa?</a:t>
            </a:r>
          </a:p>
        </p:txBody>
      </p:sp>
    </p:spTree>
    <p:extLst>
      <p:ext uri="{BB962C8B-B14F-4D97-AF65-F5344CB8AC3E}">
        <p14:creationId xmlns:p14="http://schemas.microsoft.com/office/powerpoint/2010/main" val="112047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Padronização e Saúde (SEIKETSU)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000" dirty="0"/>
              <a:t>Com a implantação desse senso são esperados os seguintes benefícios: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Aumento da sensação de segurança;</a:t>
            </a:r>
          </a:p>
          <a:p>
            <a:pPr algn="just"/>
            <a:r>
              <a:rPr lang="pt-BR" sz="2000" dirty="0"/>
              <a:t>Melhoria na imagem dos funcionários;</a:t>
            </a:r>
          </a:p>
          <a:p>
            <a:pPr algn="just"/>
            <a:r>
              <a:rPr lang="pt-BR" sz="2000" dirty="0"/>
              <a:t>Melhoria da imagem da empresa perante os clientes;</a:t>
            </a:r>
          </a:p>
          <a:p>
            <a:pPr algn="just"/>
            <a:r>
              <a:rPr lang="pt-BR" sz="2000" dirty="0"/>
              <a:t>Colaboradores mais saudáveis;</a:t>
            </a:r>
          </a:p>
          <a:p>
            <a:pPr algn="just"/>
            <a:r>
              <a:rPr lang="pt-BR" sz="2000" dirty="0"/>
              <a:t>Melhoria na qualidade de vida dos colaboradores.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r>
              <a:rPr lang="pt-BR" sz="2000" b="1" dirty="0"/>
              <a:t>O fornecimento de EPIs, bem como o treinamento dos indivíduos para o uso correto é de responsabilidade da empresa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97061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55679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BR" dirty="0"/>
              <a:t>Disciplina (SHITSUKE)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37063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 disciplina, que pode ser considerada a chave do programa, existe quando cada um exerce seu papel para a melhoria do ambiente de trabalho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Fica estabelecida a necessidade dos funcionários estarem comprometidos com o cumprimento rigoroso dos padrões éticos e morais e com a melhoria continua nos níveis pessoal e organizacional da empresa.</a:t>
            </a:r>
          </a:p>
          <a:p>
            <a:pPr algn="just"/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4367808" y="4762475"/>
            <a:ext cx="3600400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Todos ajudam</a:t>
            </a:r>
          </a:p>
        </p:txBody>
      </p:sp>
    </p:spTree>
    <p:extLst>
      <p:ext uri="{BB962C8B-B14F-4D97-AF65-F5344CB8AC3E}">
        <p14:creationId xmlns:p14="http://schemas.microsoft.com/office/powerpoint/2010/main" val="88951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448" y="1052736"/>
            <a:ext cx="9692640" cy="1325562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dirty="0"/>
              <a:t>Disciplina (SHITSUKE)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Como implantar? </a:t>
            </a:r>
          </a:p>
          <a:p>
            <a:endParaRPr lang="pt-BR" sz="2000" dirty="0"/>
          </a:p>
          <a:p>
            <a:r>
              <a:rPr lang="pt-BR" sz="2000" dirty="0"/>
              <a:t>Disciplinar a prática dos “S” anteriores</a:t>
            </a:r>
          </a:p>
          <a:p>
            <a:r>
              <a:rPr lang="pt-BR" sz="2000" dirty="0"/>
              <a:t>Compartilhar objetivos</a:t>
            </a:r>
          </a:p>
          <a:p>
            <a:r>
              <a:rPr lang="pt-BR" sz="2000" dirty="0"/>
              <a:t>Difundir regularmente conceitos e informações</a:t>
            </a:r>
          </a:p>
          <a:p>
            <a:r>
              <a:rPr lang="pt-BR" sz="2000" dirty="0"/>
              <a:t>Criar mecanismos de avaliação e motivação</a:t>
            </a:r>
          </a:p>
          <a:p>
            <a:r>
              <a:rPr lang="pt-BR" sz="2000" dirty="0"/>
              <a:t>Participar dos programas de treinamento</a:t>
            </a:r>
          </a:p>
        </p:txBody>
      </p:sp>
    </p:spTree>
    <p:extLst>
      <p:ext uri="{BB962C8B-B14F-4D97-AF65-F5344CB8AC3E}">
        <p14:creationId xmlns:p14="http://schemas.microsoft.com/office/powerpoint/2010/main" val="768046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3472" y="692696"/>
            <a:ext cx="9217024" cy="5712296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 Rotina 5S nada mais é do que realizar melhorias simples, padronizar as boas práticas, assumir o compromisso de seguir os padrões.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Como aplicar?</a:t>
            </a:r>
          </a:p>
          <a:p>
            <a:pPr algn="just"/>
            <a:r>
              <a:rPr lang="pt-BR" dirty="0"/>
              <a:t>Pode ser em rodadas semanais;</a:t>
            </a:r>
          </a:p>
          <a:p>
            <a:pPr algn="just"/>
            <a:r>
              <a:rPr lang="pt-BR" dirty="0"/>
              <a:t>A cada sexta-feira, toma-se medidas para bloquear as inconformidades da semana. Padronizam-se novos controles de qualidade para que a semana seguinte seja melhor.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b="1" dirty="0"/>
              <a:t>Custo da implementação</a:t>
            </a:r>
          </a:p>
          <a:p>
            <a:pPr algn="just"/>
            <a:r>
              <a:rPr lang="pt-BR" dirty="0"/>
              <a:t>Este programa não exige custo elevado, pois se trata de alterações comportamentais de todos os colaboradores da empresa e melhorias nas condições de trabalho, podendo haver algum custo como por exemplo: mural de avisos e resultados de avaliações do programa, etiquetas de identificação, manutenção ou reforma das ferramentas.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0219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3DB646E-958E-4213-B41A-0A2CC2E2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813" y="404664"/>
            <a:ext cx="781237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5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5S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000" dirty="0"/>
              <a:t>O Programa 5S nasceu no Japão, no final da década de 1960, como parte do esforço empreendido para reconstruir o país derrotado no pós-guerra;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No programa 5S não só os aspectos de qualidade e produtividade devem ser delegados aos funcionários, mas também atividades de </a:t>
            </a:r>
            <a:r>
              <a:rPr lang="pt-BR" sz="2000" b="1" dirty="0"/>
              <a:t>organização da área de trabalho</a:t>
            </a:r>
            <a:r>
              <a:rPr lang="pt-BR" sz="2000" dirty="0"/>
              <a:t>, propiciando ao próprio funcionário saber o que está certo e o que está errado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programa se propõe, com a ajuda dos 5 sensos, a deixar o ambiente livre de materiais desnecessários, organizado, limpo e seguro.</a:t>
            </a:r>
          </a:p>
          <a:p>
            <a:pPr lvl="1" algn="just"/>
            <a:r>
              <a:rPr lang="pt-BR" sz="2000" dirty="0"/>
              <a:t>Melhora na organização e a limpeza do ambiente de trabalho;</a:t>
            </a:r>
          </a:p>
          <a:p>
            <a:pPr lvl="1" algn="just"/>
            <a:r>
              <a:rPr lang="pt-BR" sz="2000" dirty="0"/>
              <a:t>Mudança de comportamento dos profissionais em relação à cultura do desperdício;</a:t>
            </a:r>
          </a:p>
          <a:p>
            <a:pPr lvl="1" algn="just"/>
            <a:r>
              <a:rPr lang="pt-BR" sz="2000" dirty="0"/>
              <a:t>Ambiente livre de materiais inúteis e com operadores conscientes.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675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6185"/>
            <a:ext cx="8300500" cy="67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14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Utilização (SEIRI)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Identificar materiais, equipamentos, ferramentas, utensílios, informações e dados necessários para posterior destinação ou descarte daquilo considerado desnecessário para  a realização das atividades.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Se relaciona com utilizar os materiais, ferramentas e equipamentos com bom senso. </a:t>
            </a:r>
          </a:p>
          <a:p>
            <a:pPr lvl="1" algn="just"/>
            <a:r>
              <a:rPr lang="pt-BR" sz="2000" dirty="0"/>
              <a:t>O resultado é o ganho de espaço, redução de custos,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360546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Utilização (SEIRI)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1558" y="1691322"/>
            <a:ext cx="9638978" cy="4351337"/>
          </a:xfrm>
        </p:spPr>
        <p:txBody>
          <a:bodyPr>
            <a:norm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000" dirty="0"/>
              <a:t>Eliminar materiais que foram utilizados em etapas anteriores do processo, e que não voltarão a ser usados, além de sobras que não serão mais úteis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Seu conceito chave é a utilidade, porém é necessário tomar cuidado com o que vai ser descartado</a:t>
            </a:r>
            <a:endParaRPr lang="pt-BR" sz="2000" dirty="0">
              <a:latin typeface="+mj-lt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197CAC2-3099-420F-8D69-67CF4548B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27161"/>
              </p:ext>
            </p:extLst>
          </p:nvPr>
        </p:nvGraphicFramePr>
        <p:xfrm>
          <a:off x="2135560" y="4172827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215457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47670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Providências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13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é usado toda hora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Colocar no próprio local de trabalho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68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é usado todo 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Colocar próximo ao local de trabalho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80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é usado toda semana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Colocar no almoxarifado,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8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não é necessário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Descartar, disponibilizar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725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75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679" y="1741642"/>
            <a:ext cx="639911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Organizar </a:t>
            </a:r>
            <a:r>
              <a:rPr lang="pt-BR" sz="2000" b="1" dirty="0"/>
              <a:t>cada coisa em seu devido lugar</a:t>
            </a:r>
            <a:r>
              <a:rPr lang="pt-BR" sz="2000" dirty="0"/>
              <a:t>, com o objetivo de </a:t>
            </a:r>
            <a:r>
              <a:rPr lang="pt-BR" sz="2000" b="1" dirty="0"/>
              <a:t>deixar o espaço de trabalho mais organizado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Definir locais apropriados e critérios para se estocar, guardar ou dispor materiais, equipamentos, ferramentas, objetos de escritório, utensílios e dados, de modo a facilitar o seu uso, o seu manuseio e a procura de qualquer item ou informação.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691322"/>
            <a:ext cx="4392488" cy="337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03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Cada material deve ter um </a:t>
            </a:r>
            <a:r>
              <a:rPr lang="pt-BR" sz="2000" b="1" dirty="0"/>
              <a:t>local específico </a:t>
            </a:r>
            <a:r>
              <a:rPr lang="pt-BR" sz="2000" dirty="0"/>
              <a:t>para </a:t>
            </a:r>
            <a:r>
              <a:rPr lang="pt-BR" sz="2000" b="1" dirty="0"/>
              <a:t>armazenamento</a:t>
            </a:r>
            <a:r>
              <a:rPr lang="pt-BR" sz="2000" dirty="0"/>
              <a:t>, assim podem estar facilmente disponíveis quando necessário. 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Importante enfatizar que o </a:t>
            </a:r>
            <a:r>
              <a:rPr lang="pt-BR" sz="2000" b="1" dirty="0"/>
              <a:t>senso de Organização </a:t>
            </a:r>
            <a:r>
              <a:rPr lang="pt-BR" sz="2000" dirty="0"/>
              <a:t>compreende, também, o planejamento e a </a:t>
            </a:r>
            <a:r>
              <a:rPr lang="pt-BR" sz="2000" b="1" dirty="0"/>
              <a:t>organização das tarefas diárias</a:t>
            </a:r>
            <a:r>
              <a:rPr lang="pt-BR" sz="2000" dirty="0"/>
              <a:t>, fundamentais para o aumento da produtividade pessoal e profissional</a:t>
            </a:r>
          </a:p>
        </p:txBody>
      </p:sp>
    </p:spTree>
    <p:extLst>
      <p:ext uri="{BB962C8B-B14F-4D97-AF65-F5344CB8AC3E}">
        <p14:creationId xmlns:p14="http://schemas.microsoft.com/office/powerpoint/2010/main" val="428371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Num ambiente de trabalho figuram como principais vantagens deste senso: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Maior controle de estoque e documentos; </a:t>
            </a:r>
          </a:p>
          <a:p>
            <a:pPr algn="just"/>
            <a:r>
              <a:rPr lang="pt-BR" sz="2000" dirty="0"/>
              <a:t>Uso otimizado do espaço; </a:t>
            </a:r>
          </a:p>
          <a:p>
            <a:pPr algn="just"/>
            <a:r>
              <a:rPr lang="pt-BR" sz="2000" dirty="0"/>
              <a:t>Eficiência na localização de materiais e informações; </a:t>
            </a:r>
          </a:p>
          <a:p>
            <a:pPr algn="just"/>
            <a:r>
              <a:rPr lang="pt-BR" sz="2000" dirty="0"/>
              <a:t>A redução na frequência de possíveis furtos de ferramentas; </a:t>
            </a:r>
          </a:p>
          <a:p>
            <a:pPr algn="just"/>
            <a:r>
              <a:rPr lang="pt-BR" sz="2000" dirty="0"/>
              <a:t>A redução do desperdício de tempo e materiais; </a:t>
            </a:r>
          </a:p>
          <a:p>
            <a:pPr algn="just"/>
            <a:r>
              <a:rPr lang="pt-BR" sz="2000" dirty="0"/>
              <a:t>A diminuição do risco de acidentes</a:t>
            </a:r>
          </a:p>
        </p:txBody>
      </p:sp>
    </p:spTree>
    <p:extLst>
      <p:ext uri="{BB962C8B-B14F-4D97-AF65-F5344CB8AC3E}">
        <p14:creationId xmlns:p14="http://schemas.microsoft.com/office/powerpoint/2010/main" val="20984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Organização (SEITON)</a:t>
            </a:r>
            <a:br>
              <a:rPr lang="pt-BR" dirty="0"/>
            </a:b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1872" y="1308145"/>
            <a:ext cx="9207851" cy="518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378348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3076</TotalTime>
  <Words>1056</Words>
  <Application>Microsoft Office PowerPoint</Application>
  <PresentationFormat>Widescreen</PresentationFormat>
  <Paragraphs>110</Paragraphs>
  <Slides>18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Organização do Trabalho</vt:lpstr>
      <vt:lpstr>Programa 5S</vt:lpstr>
      <vt:lpstr>Apresentação do PowerPoint</vt:lpstr>
      <vt:lpstr> Utilização (SEIRI) </vt:lpstr>
      <vt:lpstr>Utilização (SEIRI)</vt:lpstr>
      <vt:lpstr> Organização (SEITON) </vt:lpstr>
      <vt:lpstr> Organização (SEITON) </vt:lpstr>
      <vt:lpstr> Organização (SEITON) </vt:lpstr>
      <vt:lpstr> Organização (SEITON) </vt:lpstr>
      <vt:lpstr> Limpeza (SEISO) </vt:lpstr>
      <vt:lpstr> Limpeza (SEISO) </vt:lpstr>
      <vt:lpstr> Padronização e Saúde (SEIKETSU) </vt:lpstr>
      <vt:lpstr> Padronização e Saúde (SEIKETSU) </vt:lpstr>
      <vt:lpstr>Padronização e Saúde (SEIKETSU)</vt:lpstr>
      <vt:lpstr>Disciplina (SHITSUKE)  </vt:lpstr>
      <vt:lpstr>  Disciplina (SHITSUKE)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 da Bahia Disciplina: Organização do trabalho</dc:title>
  <dc:creator>Juliane Santos Souza</dc:creator>
  <cp:lastModifiedBy>Juliane Santos Souza</cp:lastModifiedBy>
  <cp:revision>50</cp:revision>
  <dcterms:created xsi:type="dcterms:W3CDTF">2020-04-09T18:35:08Z</dcterms:created>
  <dcterms:modified xsi:type="dcterms:W3CDTF">2022-04-01T22:48:35Z</dcterms:modified>
</cp:coreProperties>
</file>