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69" r:id="rId17"/>
    <p:sldId id="270" r:id="rId18"/>
    <p:sldId id="271" r:id="rId19"/>
    <p:sldId id="275" r:id="rId20"/>
    <p:sldId id="277" r:id="rId21"/>
    <p:sldId id="276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9B1E-166A-4FDC-8CA2-A44696CAA045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544B-BADD-4FD5-8839-98F6E133AD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3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85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1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332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8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8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2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3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A164919-6E47-4EA2-8D55-EFE07F68AB61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58316"/>
            <a:ext cx="7776864" cy="136815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</a:t>
            </a:r>
            <a:r>
              <a:rPr lang="pt-BR" sz="2800" dirty="0" smtClean="0"/>
              <a:t>Civil/ Engenharia de Produção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4512" y="2708920"/>
            <a:ext cx="10100080" cy="10668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Layout Industrial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M. Sc. Juliane Souza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02332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F64E8-8B36-4E0F-8A2E-59AE81C4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43F23B-6334-48F4-B4CB-24802E49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1" i="0" dirty="0">
                <a:effectLst/>
                <a:latin typeface="+mj-lt"/>
              </a:rPr>
              <a:t>Vantagens</a:t>
            </a:r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Máxima redução de manipulação x automação no transporte; </a:t>
            </a:r>
          </a:p>
          <a:p>
            <a:pPr algn="just"/>
            <a:r>
              <a:rPr lang="pt-BR" dirty="0">
                <a:latin typeface="+mj-lt"/>
              </a:rPr>
              <a:t>M</a:t>
            </a:r>
            <a:r>
              <a:rPr lang="pt-BR" b="0" i="0" dirty="0">
                <a:effectLst/>
                <a:latin typeface="+mj-lt"/>
              </a:rPr>
              <a:t>áxima redução do uso de matéria-prima e estimativa de custos;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ácil treinamento de mão-de-obra; </a:t>
            </a:r>
          </a:p>
          <a:p>
            <a:pPr algn="just"/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redução de estoques de </a:t>
            </a:r>
            <a:r>
              <a:rPr lang="pt-BR" b="0" i="0" dirty="0" err="1">
                <a:effectLst/>
                <a:latin typeface="+mj-lt"/>
              </a:rPr>
              <a:t>semi-acabados</a:t>
            </a:r>
            <a:r>
              <a:rPr lang="pt-BR" b="0" i="0" dirty="0">
                <a:effectLst/>
                <a:latin typeface="+mj-lt"/>
              </a:rPr>
              <a:t> e matéria-prima;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acilidade de planejamento; </a:t>
            </a:r>
          </a:p>
          <a:p>
            <a:pPr algn="just"/>
            <a:r>
              <a:rPr lang="pt-BR" dirty="0">
                <a:latin typeface="+mj-lt"/>
              </a:rPr>
              <a:t>M</a:t>
            </a:r>
            <a:r>
              <a:rPr lang="pt-BR" b="0" i="0" dirty="0">
                <a:effectLst/>
                <a:latin typeface="+mj-lt"/>
              </a:rPr>
              <a:t>enor especialização da mão-de-obra;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Padronização do produto e do tempo de produção;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Determinação de níveis mínimos e de segurança de estoques.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06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043F82-CFF1-4006-A687-5CC95FFA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723E06-595A-4273-AA99-29276646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1" i="0" dirty="0">
                <a:effectLst/>
                <a:latin typeface="+mj-lt"/>
              </a:rPr>
              <a:t>Desvantagens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Eventual ociosidade das máquinas na montagem; </a:t>
            </a:r>
          </a:p>
          <a:p>
            <a:pPr algn="just"/>
            <a:r>
              <a:rPr lang="pt-BR" dirty="0">
                <a:latin typeface="+mj-lt"/>
              </a:rPr>
              <a:t>A</a:t>
            </a:r>
            <a:r>
              <a:rPr lang="pt-BR" b="0" i="0" dirty="0">
                <a:effectLst/>
                <a:latin typeface="+mj-lt"/>
              </a:rPr>
              <a:t>lto investimento;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aumento no número total de máquinas necessárias;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paralisação completa na quebra de uma só máquina;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aumento nos custos fixos quando não há velocidade ideal; </a:t>
            </a:r>
          </a:p>
          <a:p>
            <a:pPr algn="just"/>
            <a:r>
              <a:rPr lang="pt-BR" dirty="0">
                <a:latin typeface="+mj-lt"/>
              </a:rPr>
              <a:t>N</a:t>
            </a:r>
            <a:r>
              <a:rPr lang="pt-BR" b="0" i="0" dirty="0">
                <a:effectLst/>
                <a:latin typeface="+mj-lt"/>
              </a:rPr>
              <a:t>ão apresenta flexibilidade - máquinas não são alternativas.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78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142837-7D0B-42A0-9A4E-4D656A23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C9EBD5-B071-428F-A6D9-7E42A652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Permite flexibilidade para diferentes produtos, disponibilizando ferramentas e equipamentos numa sequência fixa, de modo a produzir uma série de produtos com finalidades diferentes.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85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2B2AE7-91FE-43A9-BCD8-AABC6048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3EDDED-4EDB-4E00-AF96-5184E19E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Esse arranjo físico agrupa processos e equipamentos das mesmas operações ou funções em uma única área, formando setores de trabalho específicos.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2387A5B-5C37-4F16-A884-ACB8DA58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429000"/>
            <a:ext cx="5667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96B821-67FA-41FB-B8E8-C9305B4E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5A3BBC-EDF5-4593-B27B-4B9B2BEE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Exemplo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Em uma fábrica, temos o exemplo de um produto que precisa passar pelo processo de pintura e é destinado a um setor exclusivo para esse trabalho, onde todo o maquinário e trabalhadores necessários estão juntos.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49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B56C97-2DDA-4B3E-AE21-AB8B6B33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D5090C7-8C51-4889-A717-C2C5BCBE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Utilizado quando precisa se produzir em lotes com grande variação de peças ou ainda, quando pensamos em outros segmentos além da indústria, é possível encontrar esse layout em bancos, hospitais e mercados, no qual o cliente é direcionado ao setor específico para a sua necessidade.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4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0C06C2-3772-4FF9-AFA8-B3885105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313A775-DE23-4DFA-B9D1-77B55EC3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b="1" dirty="0">
                <a:latin typeface="+mj-lt"/>
              </a:rPr>
              <a:t>Vantagens</a:t>
            </a:r>
          </a:p>
          <a:p>
            <a:endParaRPr lang="pt-BR" dirty="0">
              <a:latin typeface="+mj-lt"/>
            </a:endParaRPr>
          </a:p>
          <a:p>
            <a:r>
              <a:rPr lang="pt-BR" b="0" i="0" dirty="0">
                <a:effectLst/>
                <a:latin typeface="+mj-lt"/>
              </a:rPr>
              <a:t>Grande flexibilidade da produção, uma vez que o produto pode percorrer fluxos diferentes de acordo com a necessidade;</a:t>
            </a:r>
          </a:p>
          <a:p>
            <a:r>
              <a:rPr lang="pt-BR" b="0" i="0" dirty="0">
                <a:effectLst/>
                <a:latin typeface="+mj-lt"/>
              </a:rPr>
              <a:t>Supervisão especializada por processo;</a:t>
            </a:r>
          </a:p>
          <a:p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edução da vulnerabilidade de máquinas paradas, uma vez que elas estão agrupadas e podem ser substituídas com maior facilidade;</a:t>
            </a:r>
          </a:p>
          <a:p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trabalhar com alto volume de produção.</a:t>
            </a:r>
          </a:p>
        </p:txBody>
      </p:sp>
    </p:spTree>
    <p:extLst>
      <p:ext uri="{BB962C8B-B14F-4D97-AF65-F5344CB8AC3E}">
        <p14:creationId xmlns:p14="http://schemas.microsoft.com/office/powerpoint/2010/main" val="288141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EB04CF-8AD1-4659-99F4-6C0DBF3D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6E5426-9DE0-4517-AC47-F9FBC3DA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b="1" dirty="0">
                <a:latin typeface="+mj-lt"/>
              </a:rPr>
              <a:t>Desvantagens</a:t>
            </a:r>
          </a:p>
          <a:p>
            <a:endParaRPr lang="pt-BR" dirty="0">
              <a:latin typeface="+mj-lt"/>
            </a:endParaRPr>
          </a:p>
          <a:p>
            <a:r>
              <a:rPr lang="pt-BR" b="0" i="0" dirty="0">
                <a:effectLst/>
                <a:latin typeface="+mj-lt"/>
              </a:rPr>
              <a:t>Distância percorrida pela peça ao longo do processo, entre as estações de trabalho, que pode gerar um fluxo complexo;</a:t>
            </a:r>
          </a:p>
          <a:p>
            <a:r>
              <a:rPr lang="pt-BR" dirty="0">
                <a:latin typeface="+mj-lt"/>
              </a:rPr>
              <a:t>Possibilidade de </a:t>
            </a:r>
            <a:r>
              <a:rPr lang="pt-BR" b="0" i="0" dirty="0">
                <a:effectLst/>
                <a:latin typeface="+mj-lt"/>
              </a:rPr>
              <a:t>aumentar do tempo de espera.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33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865FEE-DEE7-4336-90B8-BA0608E3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8EF0DC8-6B5B-4058-AF42-BD054378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O</a:t>
            </a:r>
            <a:r>
              <a:rPr lang="pt-BR" b="0" i="0" dirty="0">
                <a:effectLst/>
                <a:latin typeface="+mj-lt"/>
              </a:rPr>
              <a:t> produto permanece fixo num local, enquanto seus componentes são produzidos em outro espaço e levados para a área de produção da montagem final;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O layout é completamente dependente da natureza do produto.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61F50EC-93A0-4A97-AEDC-922D9F25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960495"/>
            <a:ext cx="5191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342DAD-18DE-4154-ACDD-C506E1E7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6FDC33-7967-4590-A94E-63275AE6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 escolha do layout depende das características, quantidades e necessidades da produção. Além disso, depende também dos recursos e benefícios pretendidos.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No entanto, o layout é apenas uma das etapas do processo de otimização.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41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772816"/>
            <a:ext cx="9692640" cy="4351337"/>
          </a:xfrm>
        </p:spPr>
        <p:txBody>
          <a:bodyPr>
            <a:normAutofit/>
          </a:bodyPr>
          <a:lstStyle/>
          <a:p>
            <a:pPr algn="just"/>
            <a:endParaRPr lang="pt-BR" sz="2000" dirty="0">
              <a:latin typeface="+mj-lt"/>
            </a:endParaRP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O PRIMEIRO PASSO PARA GARANTIR UM SISTEMA DE PRODUÇÃO COMPETITIVO É UM BOM PROJETO DE FÁBRICA.</a:t>
            </a:r>
          </a:p>
          <a:p>
            <a:pPr algn="just"/>
            <a:endParaRPr lang="pt-BR" sz="2000" cap="all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É o sistema de produção organizado QUE VAI GARANTIR QUE SEUS COLABORADORES PRODUZAM DE FORMA </a:t>
            </a:r>
            <a:r>
              <a:rPr lang="pt-BR" sz="2000" b="1" i="0" cap="all" dirty="0">
                <a:solidFill>
                  <a:srgbClr val="333333"/>
                </a:solidFill>
                <a:effectLst/>
                <a:latin typeface="+mj-lt"/>
              </a:rPr>
              <a:t>SEGURA</a:t>
            </a:r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pt-BR" sz="2000" b="1" i="0" cap="all" dirty="0">
                <a:solidFill>
                  <a:srgbClr val="333333"/>
                </a:solidFill>
                <a:effectLst/>
                <a:latin typeface="+mj-lt"/>
              </a:rPr>
              <a:t>CONFORTÁVEL</a:t>
            </a:r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 E </a:t>
            </a:r>
            <a:r>
              <a:rPr lang="pt-BR" sz="2000" b="1" i="0" cap="all" dirty="0">
                <a:solidFill>
                  <a:srgbClr val="333333"/>
                </a:solidFill>
                <a:effectLst/>
                <a:latin typeface="+mj-lt"/>
              </a:rPr>
              <a:t>COM ALTO DESEMPENHO</a:t>
            </a:r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5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77A5BF-35C2-4AA0-B8DD-C87D9AEC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0229FEC-D26B-454C-8253-886232ED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É</a:t>
            </a:r>
            <a:r>
              <a:rPr lang="pt-BR" b="0" i="0" dirty="0">
                <a:effectLst/>
                <a:latin typeface="+mj-lt"/>
              </a:rPr>
              <a:t> possível que a produção das peças sejam feitas a parte e depois levadas para a montagem</a:t>
            </a:r>
          </a:p>
          <a:p>
            <a:pPr lvl="1" algn="just"/>
            <a:r>
              <a:rPr lang="pt-BR" sz="1800" dirty="0">
                <a:latin typeface="+mj-lt"/>
              </a:rPr>
              <a:t>A produção dessas peças podem seguir</a:t>
            </a:r>
            <a:r>
              <a:rPr lang="pt-BR" sz="1800" b="0" i="0" dirty="0">
                <a:effectLst/>
                <a:latin typeface="+mj-lt"/>
              </a:rPr>
              <a:t> outras lógicas de produção;</a:t>
            </a:r>
            <a:endParaRPr lang="pt-BR" sz="1800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Qualquer movimentação, além de demorada, pode prejudicar a montagem;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 As máquinas utilizadas também são específicas para esse tipo de trabalho e facilitam a movimentação dos operadores ao redor do produto.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433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B0E522-5E7E-4850-91E5-B0416EDE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73007C-26A3-42AD-A739-EFFB2287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Exemplo:</a:t>
            </a:r>
          </a:p>
          <a:p>
            <a:r>
              <a:rPr lang="pt-BR" b="0" i="0" dirty="0">
                <a:effectLst/>
                <a:latin typeface="+mj-lt"/>
              </a:rPr>
              <a:t> Fabricação de aviões de grande portes, foguetes e navios. 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9D383F3-49FB-443A-81E0-8A663490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3645024"/>
            <a:ext cx="6192688" cy="31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7250C0-57B3-49D6-9E2C-ECAA945F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0D8D71-BC0B-47C9-841E-B4460D81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Vantagens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Fácil acesso ao produto para fazer as alterações necessárias;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terceirização de grande parte do projeto.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375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E5467C-5C77-46A8-8A72-AFCD84F2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9E9ED15-A437-47A6-90BC-AE8B1A44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Desvantagens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Alto custo em relação a movimentação do produto</a:t>
            </a:r>
          </a:p>
          <a:p>
            <a:pPr algn="just"/>
            <a:r>
              <a:rPr lang="pt-BR" dirty="0">
                <a:latin typeface="+mj-lt"/>
              </a:rPr>
              <a:t>N</a:t>
            </a:r>
            <a:r>
              <a:rPr lang="pt-BR" b="0" i="0" dirty="0">
                <a:effectLst/>
                <a:latin typeface="+mj-lt"/>
              </a:rPr>
              <a:t>ecessidade de galpões e áreas com dimensões proporcionais ao que será produzido e baixo volume de produção e padronização.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Esse layout possui alto valor agregado e baixa produção em termos de volume.</a:t>
            </a:r>
            <a:endParaRPr lang="pt-BR" b="1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21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5734F9-2A69-44AD-A460-D2048A5A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620688"/>
            <a:ext cx="9692640" cy="5559449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+mj-lt"/>
              </a:rPr>
              <a:t>Um bom projeto de layout industrial traz:</a:t>
            </a:r>
          </a:p>
          <a:p>
            <a:endParaRPr lang="pt-BR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Projeto de ambientes seguros, confortáveis e de alta performance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Otimização dos espaços e redução do custo total da propriedade física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Redução do custo de instalação e construção civil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Redução do custo de operação e eliminação de desperdícios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Projeto ou rearranjo de layout otimizando a performance produtiva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Planejamento adequado de futuras ampliações, sem os famosos puxadinhos</a:t>
            </a:r>
            <a:endParaRPr lang="pt-BR" b="0" i="0" dirty="0">
              <a:effectLst/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94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984ED7-AE68-4675-89D9-00C94A44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Layout</a:t>
            </a:r>
            <a:r>
              <a:rPr lang="pt-BR" dirty="0"/>
              <a:t>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C5CFB5-7180-43EE-ABBB-1D668552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O </a:t>
            </a:r>
            <a:r>
              <a:rPr lang="pt-BR" b="0" i="1" dirty="0">
                <a:effectLst/>
                <a:latin typeface="+mj-lt"/>
              </a:rPr>
              <a:t>layout</a:t>
            </a:r>
            <a:r>
              <a:rPr lang="pt-BR" b="0" i="0" dirty="0">
                <a:effectLst/>
                <a:latin typeface="+mj-lt"/>
              </a:rPr>
              <a:t> industrial diz sobre o arranjo físico do local e a disposição de máquinas, equipamentos, ferramentas, produtos e mão de obra, cuja disposição é realizada de modo a atender às demandas da organização;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Apesar de ser muito utilizado para indústrias e grandes empresas, o layout é aplicado, também, para pequenos negócios e organizações, como empresas de pequeno e médio porte e estabelecimentos comerciais.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930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11F6F7-F9FE-4039-ADBF-F2B24C6B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F15F39F-238B-4E40-BC49-E7F08E5D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Alguns fatores para serem estudados e levados em consideração antes da escolha do layout de produção: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Quantidade do produto a ser produzido:</a:t>
            </a:r>
            <a:r>
              <a:rPr lang="pt-BR" b="0" i="0" dirty="0">
                <a:effectLst/>
                <a:latin typeface="+mj-lt"/>
              </a:rPr>
              <a:t> Quanto maior o volume de peças produzidas, maior a necessidade de automatizar os processos. Nos casos de produtos com alto valor agregado, tende-se a dedicar mais tempo na execução de cada etapa, o que diminui o volume.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8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233CC2-CC5F-4844-9125-7633D254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4F00AFE-2411-4FA1-86DE-B211BC04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Alguns fatores para serem estudados e levados em consideração antes da escolha do layout de produção: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Variedade de produtos que serão produzidos:</a:t>
            </a:r>
            <a:r>
              <a:rPr lang="pt-BR" b="0" i="0" dirty="0">
                <a:effectLst/>
                <a:latin typeface="+mj-lt"/>
              </a:rPr>
              <a:t> Quando a fábrica produz diferentes tipos de produtos e/ou produtos com diversas variações, é necessário pensar na flexibilização do arranjo físico de forma a otimizar o tempo gasto nas mudanças.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04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D8B0FC-EBF3-4DEA-B3C8-20B3E90D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B3FCD2-43D3-4E57-B377-E776DB73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Alguns fatores para serem estudados e levados em consideração antes da escolha do layout de produção: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Tipo de produto a ser produzido:</a:t>
            </a:r>
            <a:r>
              <a:rPr lang="pt-BR" b="0" i="0" dirty="0">
                <a:effectLst/>
                <a:latin typeface="+mj-lt"/>
              </a:rPr>
              <a:t> O tamanho e natureza do produto a ser produzido tem grande impacto no layout da fábrica, por isso, é importante que o espaço de produção se adapte ao produto.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21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808018-CCCB-4813-82F8-ECCDCC78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B18576E-D948-4E7D-A170-9E0AA8F5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As máquinas são organizadas de acordo com a necessidade de produção;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Esse arranjo é conhecido como produção em série onde o produto é formado na linha de montagem progressivamente;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Dessa forma, não há intensa movimentação dos funcionários, sendo necessário apenas a correta disposição das máquinas.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190E773-24B6-46E1-9BC7-AF14AF6D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4267200"/>
            <a:ext cx="54578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CBE740-5BAF-4186-8505-D93156BF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973B09-8DA3-4DB9-8E0C-384DCAF5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Todas as máquinas e processos envolvidos na obtenção e/ou montagem de um produto estão agrupados e em sequência, de maneira que os materiais que entram em produção sempre seguem a mesma linha entre os pontos de processamento.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Utilizado para demandas estáveis: produtos padronizados, em operações repetitivas, de elevada produção, postos de trabalho sucessivos, transporte e movimentação contínuos e fluxo entre máquinas.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29242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2235</TotalTime>
  <Words>971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Civil/ Engenharia de Produção Disciplina: Organização do Trabalho</vt:lpstr>
      <vt:lpstr>Apresentação do PowerPoint</vt:lpstr>
      <vt:lpstr>Apresentação do PowerPoint</vt:lpstr>
      <vt:lpstr>Layout industrial</vt:lpstr>
      <vt:lpstr>Layout industrial</vt:lpstr>
      <vt:lpstr>Layout industrial</vt:lpstr>
      <vt:lpstr>Layout industrial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 </vt:lpstr>
      <vt:lpstr>Arranjo do espaço </vt:lpstr>
      <vt:lpstr>Arranjo do espaço</vt:lpstr>
      <vt:lpstr>Arranjo do espaço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RENOVACAO24</cp:lastModifiedBy>
  <cp:revision>90</cp:revision>
  <dcterms:created xsi:type="dcterms:W3CDTF">2020-09-13T14:38:02Z</dcterms:created>
  <dcterms:modified xsi:type="dcterms:W3CDTF">2009-01-01T03:22:44Z</dcterms:modified>
</cp:coreProperties>
</file>