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9" r:id="rId2"/>
    <p:sldId id="260" r:id="rId3"/>
    <p:sldId id="261" r:id="rId4"/>
    <p:sldId id="262" r:id="rId5"/>
    <p:sldId id="263" r:id="rId6"/>
    <p:sldId id="264" r:id="rId7"/>
    <p:sldId id="299" r:id="rId8"/>
    <p:sldId id="293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94" r:id="rId17"/>
    <p:sldId id="297" r:id="rId18"/>
    <p:sldId id="271" r:id="rId19"/>
    <p:sldId id="274" r:id="rId20"/>
    <p:sldId id="275" r:id="rId21"/>
    <p:sldId id="276" r:id="rId22"/>
    <p:sldId id="313" r:id="rId23"/>
    <p:sldId id="298" r:id="rId24"/>
    <p:sldId id="277" r:id="rId25"/>
    <p:sldId id="278" r:id="rId26"/>
    <p:sldId id="290" r:id="rId27"/>
    <p:sldId id="292" r:id="rId28"/>
    <p:sldId id="314" r:id="rId29"/>
    <p:sldId id="279" r:id="rId30"/>
    <p:sldId id="295" r:id="rId31"/>
    <p:sldId id="280" r:id="rId32"/>
    <p:sldId id="281" r:id="rId33"/>
    <p:sldId id="296" r:id="rId34"/>
    <p:sldId id="315" r:id="rId35"/>
    <p:sldId id="28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88F2-2E86-45FC-A80D-D45532864095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438D5-307B-423F-9B42-C6AA87ADF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33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438D5-307B-423F-9B42-C6AA87ADF22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05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6779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19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66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56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719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75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46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8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35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70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3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D32B711-9EC9-44F7-A59E-53C612B68468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AC23F34-0379-4944-B3E1-6439DA4A8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37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31704" y="-439030"/>
            <a:ext cx="7829912" cy="1944216"/>
          </a:xfrm>
        </p:spPr>
        <p:txBody>
          <a:bodyPr/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51584" y="3068960"/>
            <a:ext cx="8100900" cy="2664296"/>
          </a:xfrm>
        </p:spPr>
        <p:txBody>
          <a:bodyPr>
            <a:noAutofit/>
          </a:bodyPr>
          <a:lstStyle/>
          <a:p>
            <a:pPr algn="ctr"/>
            <a:r>
              <a:rPr lang="pt-BR" sz="4200" dirty="0">
                <a:solidFill>
                  <a:schemeClr val="tx2"/>
                </a:solidFill>
              </a:rPr>
              <a:t>Cinemas, teatros, auditórios e similares</a:t>
            </a:r>
          </a:p>
          <a:p>
            <a:pPr algn="ctr"/>
            <a:endParaRPr lang="pt-BR" sz="2600" dirty="0">
              <a:solidFill>
                <a:schemeClr val="tx2"/>
              </a:solidFill>
            </a:endParaRPr>
          </a:p>
          <a:p>
            <a:pPr algn="ctr"/>
            <a:endParaRPr lang="pt-BR" sz="2600" dirty="0">
              <a:solidFill>
                <a:schemeClr val="tx2"/>
              </a:solidFill>
            </a:endParaRPr>
          </a:p>
          <a:p>
            <a:pPr algn="r"/>
            <a:r>
              <a:rPr lang="pt-BR" sz="2600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72375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04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7D2A1-A048-4233-A6D4-7C9D40A0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CCAC9C-935C-4187-AB04-B766B773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Localização dos espaços para P.C.R. e assentos para P.M.R. e P.O.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Em cinemas, a distância mínima para a localização dos espaços para pessoa em cadeira de rodas (P.C.R.) e os assentos para P.M.R. e obesos deve ser calculada traçando-se um ângulo visual de no máximo 30° a partir do limite superior da tela até a linha do horizonte visual, com altura de 1,15 m do piso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177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51B0A-D24A-49FA-A413-498984A5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97C0D3-C483-4541-A8B8-79EE79ED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E7FF09-EF1D-4F60-93AC-7B324321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802485"/>
            <a:ext cx="6336704" cy="45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4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EDC8D-B129-4998-8D87-DC27F49C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A48C37-F6A7-4BA1-B663-CB141425A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Em teatros, auditórios ou similares, a localização dos espaços para P.C.R. e dos assentos para P.M.R. deve ser calculada de forma a garantir a visualização da atividade desenvolvida no palco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D708FA-E714-4F09-8FEE-401C55142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66" y="3387077"/>
            <a:ext cx="6821635" cy="31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3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1A6C4-F9CE-4042-9C88-DAC6E2D3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2FD0BF-8144-428F-97F1-E9199466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Os assentos para P.M.R. e P.O. devem estar localizados junto aos corredores e, de preferência, nas fileiras próximas às passagens transversais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A99EE491-595A-4C02-A4DC-FE966214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692393"/>
            <a:ext cx="6732174" cy="41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093C9-FCAF-4385-8485-83D74A44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E1CD47C-2B59-46C6-AE07-DA6A9E02E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738" y="1828800"/>
            <a:ext cx="638844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17A4E-1532-471B-9478-810B3EC3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D12B81-2F14-4D08-8EF5-1D7198F6C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Posicionamento dos espaços e assentos em edifícios existentes</a:t>
            </a:r>
          </a:p>
          <a:p>
            <a:pPr marL="114300" indent="0" algn="just">
              <a:buNone/>
            </a:pPr>
            <a:r>
              <a:rPr lang="pt-BR" dirty="0"/>
              <a:t> </a:t>
            </a:r>
          </a:p>
          <a:p>
            <a:pPr algn="just"/>
            <a:r>
              <a:rPr lang="pt-BR" dirty="0"/>
              <a:t>Espaços para P.C.R. e os assentos para P.M.R. podem ser </a:t>
            </a:r>
            <a:r>
              <a:rPr lang="pt-BR" b="1" dirty="0"/>
              <a:t>agrupados</a:t>
            </a:r>
            <a:r>
              <a:rPr lang="pt-BR" dirty="0"/>
              <a:t>, quando for impraticável a sua distribuição por todo o recinto.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Sempre que possível, os espaços devem ser projetados de forma a permitir a acomodação de P.C.R. ou P.M.R. com no mínimo </a:t>
            </a:r>
            <a:r>
              <a:rPr lang="pt-BR" b="1" dirty="0"/>
              <a:t>um assento companheiro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688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A0915-0FB6-4705-89B3-B9C4AB05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A39D9A4-7238-4489-8F68-6A7FDD322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664" y="1916833"/>
            <a:ext cx="5335384" cy="4752527"/>
          </a:xfrm>
        </p:spPr>
      </p:pic>
    </p:spTree>
    <p:extLst>
      <p:ext uri="{BB962C8B-B14F-4D97-AF65-F5344CB8AC3E}">
        <p14:creationId xmlns:p14="http://schemas.microsoft.com/office/powerpoint/2010/main" val="59244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7C285-85E1-4289-A164-EC00152D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C6CF24B-D824-4D16-BFCA-CD0267B00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706767" y="1111777"/>
            <a:ext cx="4093230" cy="7165955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787FEA0-A9AA-4206-9DA6-6E9933D38AD1}"/>
              </a:ext>
            </a:extLst>
          </p:cNvPr>
          <p:cNvSpPr txBox="1"/>
          <p:nvPr/>
        </p:nvSpPr>
        <p:spPr>
          <a:xfrm>
            <a:off x="1415480" y="1846565"/>
            <a:ext cx="951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Considerando as especificações para assentos. Quantos assentos devem ter nesse auditório e em qual local seria mais indicado colocá-los?</a:t>
            </a:r>
          </a:p>
        </p:txBody>
      </p:sp>
    </p:spTree>
    <p:extLst>
      <p:ext uri="{BB962C8B-B14F-4D97-AF65-F5344CB8AC3E}">
        <p14:creationId xmlns:p14="http://schemas.microsoft.com/office/powerpoint/2010/main" val="115650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AAE4B-DB3D-4DC2-A777-5A52F452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F7A0AE-93E5-4238-9DE1-70BA94618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Os apoios para braços dos assentos no lado junto aos corredores devem ser do tipo basculantes ou removíveis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35AD82-92C0-4156-ADA1-32F13407B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46" y="2772633"/>
            <a:ext cx="5602540" cy="36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6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13AD7-500F-4EB7-A35D-27C1933D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1F9AEF-48BE-4F86-B498-D7C7F493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Dimensões dos espaços para os assentos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espaço para P.C.R. deve possuir as dimensões mínimas de 0,80 m por 1,20 m e estar deslocado 0,30 m em relação ao encosto da cadeira ao lado, para que a pessoa em cadeira de rodas e seus acompanhantes fiquem na mesma direção.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884BFF-5B87-46BF-9ED5-425CD7882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809" y="3713209"/>
            <a:ext cx="5383455" cy="31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0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DBC84-13A4-42BC-9610-F24BA71E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C975C5-B8C7-41EC-BB10-B6BCA06B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498" y="1916832"/>
            <a:ext cx="9682013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Regras gerais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cinemas, teatros, auditórios e similares, incluindo locais de eventos temporários, mesmo que para público em pé, devem possuir espaços reservados para pessoas com deficiência ou com mobilidade reduzida (PMR) 	‘</a:t>
            </a:r>
          </a:p>
        </p:txBody>
      </p:sp>
    </p:spTree>
    <p:extLst>
      <p:ext uri="{BB962C8B-B14F-4D97-AF65-F5344CB8AC3E}">
        <p14:creationId xmlns:p14="http://schemas.microsoft.com/office/powerpoint/2010/main" val="2503344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5569B-B85B-4668-91AF-9979E2F9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3D1488-0C64-4660-9BA7-2D7FBDD3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Dimensões dos espaços para os assentos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Deve ainda ser garantida uma faixa livre de no mínimo 0,30 m entre o M.R. e a fileira posterior ou entre o M.R. e a fileira frontal.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14AA22-0E7C-419D-BEDA-6FCC02D07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01" y="3645024"/>
            <a:ext cx="4561636" cy="266471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B54858-B4FE-47EF-BC3F-C03D0E9C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064" y="3658042"/>
            <a:ext cx="4279448" cy="27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02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7F738-AFE1-44EC-B0AA-0D4CF02B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7718F8-AD66-494E-A9F0-08883F16C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Dimensões dos espaços para os assentos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Quando o espaço para P.C.R. estiver localizado em fileira intermediária, a faixa livre de 0,30 m deve ser garantida em relação às fileiras frontal e posterior ao módulo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D9CC8E-98F0-4857-A0CD-4081FBB1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3" y="3653485"/>
            <a:ext cx="4918911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1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7F415-3F7F-42BA-A83A-A1D88889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62F8D-DCBE-4A23-B6C9-0157D20C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4BF1DB-552F-4FEE-892E-ED4B60F9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276873"/>
            <a:ext cx="6679930" cy="39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81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F4C0F-050D-49D2-873C-BFC1C059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606E7F-65F8-4FB9-80A2-43C39D58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784784"/>
            <a:ext cx="8075240" cy="4800600"/>
          </a:xfrm>
        </p:spPr>
        <p:txBody>
          <a:bodyPr/>
          <a:lstStyle/>
          <a:p>
            <a:r>
              <a:rPr lang="pt-BR" dirty="0"/>
              <a:t>Especificar quais as dimensões D e </a:t>
            </a:r>
            <a:r>
              <a:rPr lang="pt-BR" dirty="0" err="1"/>
              <a:t>E</a:t>
            </a:r>
            <a:r>
              <a:rPr lang="pt-BR" dirty="0"/>
              <a:t> indicados na figura abaixo: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4D4DC5-5145-4D1B-AEE3-D644D19D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291255"/>
            <a:ext cx="6604534" cy="421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75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C3F43-D0A0-47AF-A113-D836B2D4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79E26B-B61C-4701-8DDD-47F9410A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/>
              <a:t>Os assentos para P.M.R. devem possuir um espaço livre frontal de no mínimo 0,60 m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D97C4ED-A429-40AB-80C0-2691C6EC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05" y="2704067"/>
            <a:ext cx="4659319" cy="36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8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47ED0-51C7-4E03-AA7B-B5EEAA43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785458-3166-4E05-AA5E-159AFBF2B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Espaço para o cão-guia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Deve ser previsto um espaço para cão-guia junto de um assento preferencial, com dimensões de 0,70 m de comprimento, 0,40 m de profundidade e 0,30 m de altura. </a:t>
            </a:r>
          </a:p>
        </p:txBody>
      </p:sp>
    </p:spTree>
    <p:extLst>
      <p:ext uri="{BB962C8B-B14F-4D97-AF65-F5344CB8AC3E}">
        <p14:creationId xmlns:p14="http://schemas.microsoft.com/office/powerpoint/2010/main" val="456489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21476-3570-47F7-AA4E-40AEC285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6D1866-E385-42E2-B956-F48F7A9B0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Assentos para pessoas obesas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0606DD-8CF8-4A24-86B7-37872C8DA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46974" y="1692227"/>
            <a:ext cx="3295650" cy="47529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6AC91BB-1778-4CBF-A667-F57F9DBC95BB}"/>
              </a:ext>
            </a:extLst>
          </p:cNvPr>
          <p:cNvSpPr txBox="1"/>
          <p:nvPr/>
        </p:nvSpPr>
        <p:spPr>
          <a:xfrm>
            <a:off x="1420101" y="2420889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a) Ter profundidade do assento mínima de 0,47 m e máxima de 0,51 m, medida entre sua parte frontal e o ponto mais frontal do encosto tomado no eixo de simetria;  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b) largura do assento mínima </a:t>
            </a:r>
            <a:r>
              <a:rPr lang="pt-BR" b="1" dirty="0"/>
              <a:t>de 0,75 m</a:t>
            </a:r>
            <a:r>
              <a:rPr lang="pt-BR" dirty="0"/>
              <a:t>, medida entre as bordas laterais no terço mais próximo do encosto.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É admissível que o assento para pessoa obesa tenha a largura resultante de dois assentos comuns, desde que seja superior a esta medida de 0,75 m;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3873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7C0AB-7286-4EF7-83F0-1B9C24DE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14F8AE-E3C4-48EB-B9C3-C034105DA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Assentos para pessoas obesas</a:t>
            </a:r>
          </a:p>
          <a:p>
            <a:endParaRPr lang="pt-BR" dirty="0"/>
          </a:p>
          <a:p>
            <a:pPr algn="just"/>
            <a:r>
              <a:rPr lang="pt-BR" dirty="0"/>
              <a:t>c) altura do assento mínima de 0,41 m e máxima de 0,45 m, medida na sua parte mais alta e frontal;  </a:t>
            </a:r>
          </a:p>
          <a:p>
            <a:pPr algn="just"/>
            <a:r>
              <a:rPr lang="pt-BR" dirty="0"/>
              <a:t>d) ângulo de inclinação do assento em relação ao plano horizontal, de 2°a 5°;  </a:t>
            </a:r>
          </a:p>
          <a:p>
            <a:pPr algn="just"/>
            <a:r>
              <a:rPr lang="pt-BR" dirty="0"/>
              <a:t>e) ângulo entre assento e encosto de 100° a 105°.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88638F-2509-4C55-BC8A-90C249614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4286250"/>
            <a:ext cx="2214333" cy="22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54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9BCD8-510B-4FF3-AA12-AD24374B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7658242-EDA8-4B4D-A971-CCE7D36ED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544" y="2348880"/>
            <a:ext cx="7391872" cy="3695936"/>
          </a:xfrm>
        </p:spPr>
      </p:pic>
    </p:spTree>
    <p:extLst>
      <p:ext uri="{BB962C8B-B14F-4D97-AF65-F5344CB8AC3E}">
        <p14:creationId xmlns:p14="http://schemas.microsoft.com/office/powerpoint/2010/main" val="1837486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0CCAF-80D1-4CDA-99B5-1ECE1CE9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E0D83-FFA9-4FC4-ACFC-0FC0A5561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Plateia, palco e bastidores – Circulação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corredores de circulação da plateia devem ser livres de obstáculos;</a:t>
            </a:r>
          </a:p>
          <a:p>
            <a:pPr algn="just"/>
            <a:r>
              <a:rPr lang="pt-BR" dirty="0"/>
              <a:t>Quando apresentarem rampa ou degrau, deve ser instalado pelo menos um corrimão na altura de 0,70 m, instalado de um só lado ou no meio da circulação;</a:t>
            </a:r>
          </a:p>
          <a:p>
            <a:pPr algn="just"/>
            <a:r>
              <a:rPr lang="pt-BR" dirty="0"/>
              <a:t>Admite-se que os corredores de circulação que compõem as rotas acessíveis aos lugares da plateia possuam inclinação máxima de rampa de até 12 %;</a:t>
            </a:r>
          </a:p>
          <a:p>
            <a:pPr algn="just"/>
            <a:r>
              <a:rPr lang="pt-BR" dirty="0"/>
              <a:t>Uma rota acessível deve interligar os espaços para P.C.R. ao palco e aos bastidores.</a:t>
            </a:r>
          </a:p>
        </p:txBody>
      </p:sp>
    </p:spTree>
    <p:extLst>
      <p:ext uri="{BB962C8B-B14F-4D97-AF65-F5344CB8AC3E}">
        <p14:creationId xmlns:p14="http://schemas.microsoft.com/office/powerpoint/2010/main" val="221289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CD266-1BD1-4E3A-8185-26570413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E18A11-FAC4-4E66-8F3B-C23323F4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Esses espaços devem atender as seguintes condições: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a) estar localizados em uma rota acessível vinculada a uma rota de fuga;  </a:t>
            </a:r>
          </a:p>
          <a:p>
            <a:pPr algn="just"/>
            <a:r>
              <a:rPr lang="pt-BR" dirty="0"/>
              <a:t>b) estar distribuídos pelo recinto, recomendando-se que seja nos diferentes setores e com as mesmas condições de serviços, conforto, segurança, boa visibilidade e acústica;  </a:t>
            </a:r>
          </a:p>
          <a:p>
            <a:pPr algn="just"/>
            <a:r>
              <a:rPr lang="pt-BR" dirty="0"/>
              <a:t>c) ter garantido no mínimo um assento companheiro ao lado de cada espaço reservado para pessoa com deficiência e dos assentos destinados às pessoas com mobilidade reduzida e pessoas obesas;</a:t>
            </a:r>
          </a:p>
          <a:p>
            <a:pPr algn="just"/>
            <a:r>
              <a:rPr lang="pt-BR" dirty="0"/>
              <a:t>d) estar instalados em local de piso plano horizontal;</a:t>
            </a:r>
          </a:p>
        </p:txBody>
      </p:sp>
    </p:spTree>
    <p:extLst>
      <p:ext uri="{BB962C8B-B14F-4D97-AF65-F5344CB8AC3E}">
        <p14:creationId xmlns:p14="http://schemas.microsoft.com/office/powerpoint/2010/main" val="1038416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C96CC-C783-4F82-9D82-FB1C3244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EB2A30-2577-46E8-BC7F-E5C543489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Plateia, palco e bastidores – Circulação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r>
              <a:rPr lang="pt-BR" dirty="0"/>
              <a:t>Corredores de até 4,0 m de extensão podem ter largura de 0,90 m. </a:t>
            </a:r>
          </a:p>
          <a:p>
            <a:pPr algn="just"/>
            <a:r>
              <a:rPr lang="pt-BR" dirty="0"/>
              <a:t>Com extensão de até 10,0 m devem ter no mínimo 1,20 m </a:t>
            </a:r>
          </a:p>
          <a:p>
            <a:pPr algn="just"/>
            <a:r>
              <a:rPr lang="pt-BR" dirty="0"/>
              <a:t>Para extensões superiores a 10,0 m devem ter no mínimo 1,50 m.</a:t>
            </a:r>
          </a:p>
        </p:txBody>
      </p:sp>
    </p:spTree>
    <p:extLst>
      <p:ext uri="{BB962C8B-B14F-4D97-AF65-F5344CB8AC3E}">
        <p14:creationId xmlns:p14="http://schemas.microsoft.com/office/powerpoint/2010/main" val="3178423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E6DF6-C7AD-4F75-992B-36494785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8453B2-C580-43DB-893A-23ECFC727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779245"/>
            <a:ext cx="9539032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Plateia, palco e bastidores – Circulação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Outras especificações: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r>
              <a:rPr lang="pt-BR" dirty="0"/>
              <a:t>A rota acessível deve incluir sinalização luminosa próxima ao piso ou no piso das áreas de circulação da plateia e de bastidores. </a:t>
            </a:r>
          </a:p>
          <a:p>
            <a:pPr algn="just"/>
            <a:r>
              <a:rPr lang="pt-BR" dirty="0"/>
              <a:t>Para localização do assento acessível deve haver sinalização em Braille, letra ampliada e relevo da fileira e do número</a:t>
            </a:r>
          </a:p>
        </p:txBody>
      </p:sp>
    </p:spTree>
    <p:extLst>
      <p:ext uri="{BB962C8B-B14F-4D97-AF65-F5344CB8AC3E}">
        <p14:creationId xmlns:p14="http://schemas.microsoft.com/office/powerpoint/2010/main" val="2673524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38BA3-8AD5-46F8-BE29-0751EB25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CEF3CB-CC3F-46AA-8358-207F38185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Plateia, palco e bastidores – Circulação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Quando houver desnível entre o palco e a plateia, este pode ser vencido através de rampa com as seguintes características: 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a) largura de no mínimo 0,90 m;  </a:t>
            </a:r>
          </a:p>
          <a:p>
            <a:pPr marL="114300" indent="0" algn="just">
              <a:buNone/>
            </a:pPr>
            <a:r>
              <a:rPr lang="pt-BR" dirty="0"/>
              <a:t>b) inclinação máxima de 16,66 % para vencer uma altura máxima de 0,60 m;  </a:t>
            </a:r>
          </a:p>
          <a:p>
            <a:pPr marL="114300" indent="0" algn="just">
              <a:buNone/>
            </a:pPr>
            <a:r>
              <a:rPr lang="pt-BR" dirty="0"/>
              <a:t>c) inclinação máxima de 10 % para vencer alturas superiores a 0,60 m;  </a:t>
            </a:r>
          </a:p>
          <a:p>
            <a:pPr marL="114300" indent="0" algn="just">
              <a:buNone/>
            </a:pPr>
            <a:r>
              <a:rPr lang="pt-BR" dirty="0"/>
              <a:t>d) ter guia de balizamento, não sendo necessária a instalação de guarda-corpo e corrimão.</a:t>
            </a:r>
          </a:p>
        </p:txBody>
      </p:sp>
    </p:spTree>
    <p:extLst>
      <p:ext uri="{BB962C8B-B14F-4D97-AF65-F5344CB8AC3E}">
        <p14:creationId xmlns:p14="http://schemas.microsoft.com/office/powerpoint/2010/main" val="414180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B0B31-4BEC-49B2-8907-C6AFD21C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4DE5E6-1AF4-4056-B259-40AEEB61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Considerando que o desnível entre a plateia e o palco é de 51 cm, especificar quais medidas podem ser adotadas para a rampa mostrada na imagem abaixo (B e i):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CF55FC-832A-4EEE-BF2C-911FC9F0C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636912"/>
            <a:ext cx="664167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65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8E114-433C-46BC-B28A-5607C083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84532E-FF92-456C-BF8A-DE8B83F95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Marcar a alternativa correta para os corredores de circulação que compõem as rotas acessíveis aos lugares da plateia :</a:t>
            </a:r>
          </a:p>
          <a:p>
            <a:pPr algn="just"/>
            <a:endParaRPr lang="pt-BR" dirty="0"/>
          </a:p>
          <a:p>
            <a:pPr marL="571500" indent="-457200" algn="just">
              <a:buAutoNum type="alphaLcParenR"/>
            </a:pPr>
            <a:r>
              <a:rPr lang="pt-BR" dirty="0"/>
              <a:t>Pode adotar uma inclinação de até 16,6 %.</a:t>
            </a:r>
          </a:p>
          <a:p>
            <a:pPr marL="571500" indent="-457200" algn="just">
              <a:buAutoNum type="alphaLcParenR"/>
            </a:pPr>
            <a:r>
              <a:rPr lang="pt-BR" dirty="0"/>
              <a:t>Pode adotar uma inclinação de até 12 %.</a:t>
            </a:r>
          </a:p>
          <a:p>
            <a:pPr marL="571500" indent="-457200" algn="just">
              <a:buFont typeface="Arial" pitchFamily="34" charset="0"/>
              <a:buAutoNum type="alphaLcParenR"/>
            </a:pPr>
            <a:r>
              <a:rPr lang="pt-BR" dirty="0"/>
              <a:t>Pode adotar uma inclinação de até 10 %.</a:t>
            </a:r>
          </a:p>
          <a:p>
            <a:pPr marL="571500" indent="-457200" algn="just">
              <a:buFont typeface="Arial" pitchFamily="34" charset="0"/>
              <a:buAutoNum type="alphaLcParenR"/>
            </a:pPr>
            <a:r>
              <a:rPr lang="pt-BR" dirty="0"/>
              <a:t>Não pode haver inclinação.</a:t>
            </a:r>
          </a:p>
          <a:p>
            <a:pPr marL="571500" indent="-457200" algn="just">
              <a:buFont typeface="Arial" pitchFamily="34" charset="0"/>
              <a:buAutoNum type="alphaLcParenR"/>
            </a:pPr>
            <a:r>
              <a:rPr lang="pt-BR" dirty="0"/>
              <a:t>N. d. a.</a:t>
            </a:r>
          </a:p>
          <a:p>
            <a:pPr marL="571500" indent="-457200" algn="just">
              <a:buAutoNum type="alphaLcParenR"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013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C6D69-DD03-468E-BAE2-EF7CD32E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5ADE30-7DFA-4721-874A-70FB8EE86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Camarins </a:t>
            </a:r>
          </a:p>
          <a:p>
            <a:pPr algn="just"/>
            <a:r>
              <a:rPr lang="pt-BR" dirty="0"/>
              <a:t>Pelo menos um camarim para cada sexo deve ser acessível. </a:t>
            </a:r>
          </a:p>
          <a:p>
            <a:pPr algn="just"/>
            <a:r>
              <a:rPr lang="pt-BR" dirty="0"/>
              <a:t>Quando existir somente um camarim de uso unissex, este deve ser acessível e seu sanitário também deve ser acessível. </a:t>
            </a:r>
          </a:p>
          <a:p>
            <a:pPr algn="just"/>
            <a:r>
              <a:rPr lang="pt-BR" dirty="0"/>
              <a:t>Havendo instalações para banho, deve ser prevista também uma superfície para troca de roupas na posição deitada.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F43C52-E2E1-4BB4-8609-A4AACB5D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3805626"/>
            <a:ext cx="2990559" cy="30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8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46464-77D3-4E34-8707-668B2BD4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BEC4A0-0561-404A-8DDA-EF129D9F1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Nesses locais deve-se atender as seguintes condições: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 e) ser identificados no mapa de assentos localizados junto à bilheteria e sites de divulgação; nas cadeiras para P.M.R. e pessoas obesas. </a:t>
            </a:r>
          </a:p>
          <a:p>
            <a:pPr algn="just"/>
            <a:r>
              <a:rPr lang="pt-BR" dirty="0"/>
              <a:t>f) devem ser disponibilizados dispositivos de tecnologia assistiva para atender às pessoas com deficiência visual e pessoas com deficiência auditiva;  </a:t>
            </a:r>
          </a:p>
          <a:p>
            <a:pPr algn="just"/>
            <a:r>
              <a:rPr lang="pt-BR" dirty="0"/>
              <a:t>g) devem ser garantidas disposições especiais para a presença física de intérprete de Libras e de guias-intérpretes, com projeção em tela da imagem do interprete sempre que a distância não permitir sua visualização direta;  </a:t>
            </a:r>
          </a:p>
        </p:txBody>
      </p:sp>
    </p:spTree>
    <p:extLst>
      <p:ext uri="{BB962C8B-B14F-4D97-AF65-F5344CB8AC3E}">
        <p14:creationId xmlns:p14="http://schemas.microsoft.com/office/powerpoint/2010/main" val="83135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06BA2-C7C9-45C6-B06E-60854E39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F9B1C7-E416-4344-BCE3-91D86BFF8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Quantidade de assentos</a:t>
            </a:r>
          </a:p>
          <a:p>
            <a:pPr algn="just"/>
            <a:endParaRPr lang="pt-BR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Ser disponibilizados, no caso de edificações com capacidade de lotação de até mil lugares, na proporção de: </a:t>
            </a:r>
          </a:p>
          <a:p>
            <a:pPr algn="just"/>
            <a:endParaRPr lang="pt-BR" dirty="0">
              <a:solidFill>
                <a:srgbClr val="000000"/>
              </a:solidFill>
              <a:latin typeface="+mj-lt"/>
            </a:endParaRPr>
          </a:p>
          <a:p>
            <a:pPr marL="11430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a) 2 % de espaços para pessoas em cadeira de rodas, com a garantia de, no mínimo, um espaço;</a:t>
            </a:r>
          </a:p>
          <a:p>
            <a:pPr marL="114300" indent="0" algn="just">
              <a:buNone/>
            </a:pPr>
            <a:endParaRPr lang="pt-BR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11430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b) 2 % de assentos para pessoas com deficiência ou com mobilidade reduzida, com a garantia de, no mínimo, um assento</a:t>
            </a:r>
          </a:p>
        </p:txBody>
      </p:sp>
    </p:spTree>
    <p:extLst>
      <p:ext uri="{BB962C8B-B14F-4D97-AF65-F5344CB8AC3E}">
        <p14:creationId xmlns:p14="http://schemas.microsoft.com/office/powerpoint/2010/main" val="300141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07F8A-6C11-4BD2-9B55-0E3F5C58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DFC78A-2E15-4919-BD5C-F2574020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latin typeface="+mj-lt"/>
              </a:rPr>
              <a:t>Quantidade de assentos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II - ser disponibilizados, no caso de edificações com capacidade de lotação acima de mil lugares, na proporção de: </a:t>
            </a:r>
          </a:p>
          <a:p>
            <a:pPr algn="just"/>
            <a:endParaRPr lang="pt-BR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a) vinte espaços para pessoas em cadeira de rodas mais um por cento do que exceder mil lugares;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b) vinte assentos para pessoas com deficiência ou com mobilidade reduzida mais um por cento do que exceder mil lugares.</a:t>
            </a:r>
          </a:p>
        </p:txBody>
      </p:sp>
    </p:spTree>
    <p:extLst>
      <p:ext uri="{BB962C8B-B14F-4D97-AF65-F5344CB8AC3E}">
        <p14:creationId xmlns:p14="http://schemas.microsoft.com/office/powerpoint/2010/main" val="384650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EEB7F-FED6-4FDC-A65E-3F7F0DD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0FFA9D-D375-4632-A464-9798AE5F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2057400"/>
            <a:ext cx="9539032" cy="4800600"/>
          </a:xfrm>
        </p:spPr>
        <p:txBody>
          <a:bodyPr/>
          <a:lstStyle/>
          <a:p>
            <a:pPr algn="just"/>
            <a:r>
              <a:rPr lang="pt-BR" dirty="0"/>
              <a:t>Calcular a quantidade de lugares reservados para cadeirantes em um auditório com capacidade de 1100 lugares.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165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B4C98-3A24-4607-B1BD-C7FDB6A1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F24D00-CC9F-4DC8-B179-596FBD376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Considerando o quantitativo mínimo de assentos previsto na legislação para um cinema com 260 assentos, informe o total de espaços que devem ser reservados para a pessoa em cadeira de rodas.</a:t>
            </a:r>
          </a:p>
          <a:p>
            <a:pPr marL="571500" indent="-457200" algn="just">
              <a:buAutoNum type="alphaLcParenR"/>
            </a:pPr>
            <a:r>
              <a:rPr lang="pt-BR" dirty="0"/>
              <a:t>2. </a:t>
            </a:r>
          </a:p>
          <a:p>
            <a:pPr marL="571500" indent="-457200" algn="just">
              <a:buAutoNum type="alphaLcParenR"/>
            </a:pPr>
            <a:r>
              <a:rPr lang="pt-BR" dirty="0"/>
              <a:t>3. </a:t>
            </a:r>
          </a:p>
          <a:p>
            <a:pPr marL="571500" indent="-457200" algn="just">
              <a:buAutoNum type="alphaLcParenR"/>
            </a:pPr>
            <a:r>
              <a:rPr lang="pt-BR" dirty="0"/>
              <a:t>4. </a:t>
            </a:r>
          </a:p>
          <a:p>
            <a:pPr marL="571500" indent="-457200" algn="just">
              <a:buAutoNum type="alphaLcParenR"/>
            </a:pPr>
            <a:r>
              <a:rPr lang="pt-BR" dirty="0"/>
              <a:t>5. </a:t>
            </a:r>
          </a:p>
          <a:p>
            <a:pPr marL="571500" indent="-457200" algn="just">
              <a:buAutoNum type="alphaLcParenR"/>
            </a:pPr>
            <a:r>
              <a:rPr lang="pt-BR" dirty="0"/>
              <a:t>6. </a:t>
            </a:r>
          </a:p>
        </p:txBody>
      </p:sp>
    </p:spTree>
    <p:extLst>
      <p:ext uri="{BB962C8B-B14F-4D97-AF65-F5344CB8AC3E}">
        <p14:creationId xmlns:p14="http://schemas.microsoft.com/office/powerpoint/2010/main" val="300816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A1671-AA72-4861-9215-A1DEBB7A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54AD-F0F7-4468-8EEE-D608554D2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latin typeface="+mj-lt"/>
              </a:rPr>
              <a:t>Quantidade de assentos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50 % dos assentos reservados para pessoas com deficiência ou com mobilidade reduzida devem ter características dimensionais e estruturais para o uso por pessoa obesa, com a garantia de, no mínimo, um assento.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6168585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2698</TotalTime>
  <Words>1764</Words>
  <Application>Microsoft Office PowerPoint</Application>
  <PresentationFormat>Widescreen</PresentationFormat>
  <Paragraphs>152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Exemplo</vt:lpstr>
      <vt:lpstr>Exemplo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Exemplo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Exemplo</vt:lpstr>
      <vt:lpstr>Exemplo</vt:lpstr>
      <vt:lpstr>Cinemas, teatros, auditórios e similares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91</cp:revision>
  <dcterms:created xsi:type="dcterms:W3CDTF">2020-11-06T12:57:14Z</dcterms:created>
  <dcterms:modified xsi:type="dcterms:W3CDTF">2022-04-28T15:09:01Z</dcterms:modified>
</cp:coreProperties>
</file>