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7" r:id="rId9"/>
    <p:sldId id="274" r:id="rId10"/>
    <p:sldId id="268" r:id="rId11"/>
    <p:sldId id="290" r:id="rId12"/>
    <p:sldId id="276" r:id="rId13"/>
    <p:sldId id="269" r:id="rId14"/>
    <p:sldId id="263" r:id="rId15"/>
    <p:sldId id="264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Santos Souza" initials="JSS" lastIdx="1" clrIdx="0">
    <p:extLst>
      <p:ext uri="{19B8F6BF-5375-455C-9EA6-DF929625EA0E}">
        <p15:presenceInfo xmlns:p15="http://schemas.microsoft.com/office/powerpoint/2012/main" userId="b0147deb16f3c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4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6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8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4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7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8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9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19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4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E5CE6-BCA6-497F-A186-33F056A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55" y="-919589"/>
            <a:ext cx="9418320" cy="2489259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Civil/ Engenharia de Produção</a:t>
            </a:r>
            <a:br>
              <a:rPr lang="pt-BR" sz="2600" dirty="0"/>
            </a:br>
            <a:r>
              <a:rPr lang="pt-BR" sz="2600" dirty="0"/>
              <a:t>Disciplina: Organização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847A1-D8C7-4972-A50E-8FBF45FC5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109362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. Juliane Souza</a:t>
            </a:r>
          </a:p>
          <a:p>
            <a:pPr algn="ctr"/>
            <a:endParaRPr lang="pt-BR" sz="4000" dirty="0"/>
          </a:p>
        </p:txBody>
      </p:sp>
      <p:pic>
        <p:nvPicPr>
          <p:cNvPr id="4" name="Imagem 3" descr="Fatec_Logo">
            <a:extLst>
              <a:ext uri="{FF2B5EF4-FFF2-40B4-BE49-F238E27FC236}">
                <a16:creationId xmlns:a16="http://schemas.microsoft.com/office/drawing/2014/main" id="{4023555D-520B-4BEA-BD31-0BA148D5C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419565"/>
            <a:ext cx="2466629" cy="124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9714-85AB-4D07-98CF-9978464F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207"/>
            <a:ext cx="10268712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A33BE-D39C-4D4B-BDF6-AD5E8A21D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0991"/>
            <a:ext cx="10394707" cy="4969565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É importante ordenar corretamente as atividades, para que seja possível adquirir, contratar ou alugar os materiais, a mão-de-obra e os equipamentos necessários no momento adequado.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Evitar</a:t>
            </a:r>
          </a:p>
          <a:p>
            <a:pPr lvl="1" algn="just"/>
            <a:r>
              <a:rPr lang="pt-BR" sz="2200" dirty="0"/>
              <a:t>Atrasar atividades</a:t>
            </a:r>
          </a:p>
          <a:p>
            <a:pPr lvl="1" algn="just"/>
            <a:r>
              <a:rPr lang="pt-BR" sz="2200" dirty="0"/>
              <a:t>Antecipar atividades inadequadamente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D50359-186E-430D-A999-9E6E31F5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2679141"/>
            <a:ext cx="5819335" cy="38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1F2A-00F3-430D-A2AD-C65A86D9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12A3BF-C008-46A6-BE0B-21996E175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/>
          <a:lstStyle/>
          <a:p>
            <a:pPr algn="just"/>
            <a:r>
              <a:rPr lang="pt-BR" sz="2400" dirty="0"/>
              <a:t>Antecipar atividades inadequadamente </a:t>
            </a:r>
          </a:p>
          <a:p>
            <a:pPr lvl="1" algn="just"/>
            <a:r>
              <a:rPr lang="pt-BR" sz="2200" dirty="0"/>
              <a:t>Desperdiçar materiais (perdas no armazenamento);</a:t>
            </a:r>
          </a:p>
          <a:p>
            <a:pPr lvl="1" algn="just"/>
            <a:r>
              <a:rPr lang="pt-BR" sz="2200" dirty="0"/>
              <a:t>Pagar mão-de-obra ou equipamentos ociosos;</a:t>
            </a:r>
          </a:p>
          <a:p>
            <a:pPr lvl="1" algn="just"/>
            <a:r>
              <a:rPr lang="pt-BR" sz="2200" dirty="0"/>
              <a:t>Empregar recursos que geralmente não estão disponíveis ou que poderiam ser melhor aplicados.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C8BE96-E06F-4B68-9398-CA689248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73" y="4075065"/>
            <a:ext cx="4665639" cy="25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3BB07-CD73-4AEE-B16F-A6931841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pensar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0A8EB-CA2E-4187-99E7-EF24D553E9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Citar exemplos de situações que podem provocar atrasos na produção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9A6FE3-3056-4D55-A94F-5E104BC9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19" y="2659134"/>
            <a:ext cx="3723249" cy="4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3CB0-6DC8-4A95-933F-D33AB29F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Planejamento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6DBCC-6B48-4704-B5D0-1B1507553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Exemplos que podem gerar falhas na produção</a:t>
            </a:r>
          </a:p>
          <a:p>
            <a:pPr algn="just"/>
            <a:endParaRPr lang="pt-BR" sz="2400" b="0" i="0" dirty="0">
              <a:solidFill>
                <a:srgbClr val="0A0A0A"/>
              </a:solidFill>
              <a:effectLst/>
              <a:latin typeface="+mj-lt"/>
            </a:endParaRPr>
          </a:p>
          <a:p>
            <a:pPr algn="just"/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Cumprimento, prazos escassos, 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Falta de 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organização da linha operacional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I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ntegração com o departamento de compras e vendas </a:t>
            </a:r>
          </a:p>
          <a:p>
            <a:pPr algn="just"/>
            <a:r>
              <a:rPr lang="pt-BR" sz="2400" dirty="0">
                <a:solidFill>
                  <a:srgbClr val="0A0A0A"/>
                </a:solidFill>
                <a:latin typeface="+mj-lt"/>
              </a:rPr>
              <a:t>I</a:t>
            </a:r>
            <a:r>
              <a:rPr lang="pt-BR" sz="2400" b="0" i="0" dirty="0">
                <a:solidFill>
                  <a:srgbClr val="0A0A0A"/>
                </a:solidFill>
                <a:effectLst/>
                <a:latin typeface="+mj-lt"/>
              </a:rPr>
              <a:t>nspeção dos níveis de qualidade do sistema produtivo</a:t>
            </a:r>
            <a:endParaRPr lang="pt-BR" sz="2400" dirty="0">
              <a:latin typeface="+mj-lt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8957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C41F0-9D27-4136-A566-0445422F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2996"/>
            <a:ext cx="10394707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30987C-BAEE-47BC-84AD-6272FFF3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87826"/>
            <a:ext cx="10394707" cy="4638261"/>
          </a:xfrm>
        </p:spPr>
        <p:txBody>
          <a:bodyPr>
            <a:normAutofit/>
          </a:bodyPr>
          <a:lstStyle/>
          <a:p>
            <a:r>
              <a:rPr lang="pt-BR" sz="2400" dirty="0"/>
              <a:t>A indústria vem sofrendo alterações substanciais nos últimos anos</a:t>
            </a:r>
          </a:p>
          <a:p>
            <a:pPr lvl="1"/>
            <a:r>
              <a:rPr lang="pt-BR" sz="2400" dirty="0"/>
              <a:t> Intensificação da competitividade;</a:t>
            </a:r>
          </a:p>
          <a:p>
            <a:pPr lvl="1"/>
            <a:r>
              <a:rPr lang="pt-BR" sz="2400" dirty="0"/>
              <a:t>Globalização dos mercados;</a:t>
            </a:r>
          </a:p>
          <a:p>
            <a:pPr lvl="1"/>
            <a:r>
              <a:rPr lang="pt-BR" sz="2400" dirty="0"/>
              <a:t>Velocidade com que surgem novas tecnologias;</a:t>
            </a:r>
          </a:p>
          <a:p>
            <a:pPr lvl="1"/>
            <a:r>
              <a:rPr lang="pt-BR" sz="2400" dirty="0"/>
              <a:t>Aumento do grau de exigência dos clientes.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marL="274320" lvl="1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</p:txBody>
      </p:sp>
    </p:spTree>
    <p:extLst>
      <p:ext uri="{BB962C8B-B14F-4D97-AF65-F5344CB8AC3E}">
        <p14:creationId xmlns:p14="http://schemas.microsoft.com/office/powerpoint/2010/main" val="9976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5494-F411-436B-8E65-5A76D602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7960F-3977-4AD6-9DE9-82B9F2301F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/>
              <a:t>Sem essa sistemática gerencial os empreendimentos perdem de vista seus principais indicadores: </a:t>
            </a:r>
          </a:p>
          <a:p>
            <a:pPr lvl="1"/>
            <a:r>
              <a:rPr lang="pt-BR" sz="2400" dirty="0"/>
              <a:t>O prazo;</a:t>
            </a:r>
          </a:p>
          <a:p>
            <a:pPr lvl="1"/>
            <a:r>
              <a:rPr lang="pt-BR" sz="2400" dirty="0"/>
              <a:t>O custo;</a:t>
            </a:r>
          </a:p>
          <a:p>
            <a:pPr lvl="1"/>
            <a:r>
              <a:rPr lang="pt-BR" sz="2400" dirty="0"/>
              <a:t>O lucro;</a:t>
            </a:r>
          </a:p>
          <a:p>
            <a:pPr lvl="1"/>
            <a:r>
              <a:rPr lang="pt-BR" sz="2400" dirty="0"/>
              <a:t>O retorno sobre o investimento.</a:t>
            </a:r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Informação rápida é um insumo que vale ouro!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96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64E63-6034-4557-A8B7-8C58DE2C92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Informação rápida é um insumo que vale ouro!</a:t>
            </a:r>
          </a:p>
          <a:p>
            <a:endParaRPr lang="pt-BR" sz="2400" b="1" dirty="0"/>
          </a:p>
          <a:p>
            <a:endParaRPr lang="pt-BR" sz="2400" dirty="0"/>
          </a:p>
          <a:p>
            <a:r>
              <a:rPr lang="pt-BR" sz="2400" dirty="0"/>
              <a:t>Planejamento</a:t>
            </a:r>
          </a:p>
          <a:p>
            <a:r>
              <a:rPr lang="pt-BR" sz="2400" dirty="0"/>
              <a:t>Informatização das informações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393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D3AF1-E235-539A-CE31-4544013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8CA9E-77BC-37F6-D193-DCE350CEB2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82374"/>
            <a:ext cx="578533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0" i="0" dirty="0">
                <a:solidFill>
                  <a:srgbClr val="0A0A0A"/>
                </a:solidFill>
                <a:effectLst/>
                <a:latin typeface="Lato" panose="020F0502020204030203" pitchFamily="34" charset="0"/>
              </a:rPr>
              <a:t>Diagnosticar de maneira prematura qualquer sintoma ou fator que gere falhas e lentidão na produção, sempre almejando principalmente cumprir os prazos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2AC6A8-F063-CC4F-9165-4085ECC2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57" y="1956226"/>
            <a:ext cx="5598943" cy="35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B761F-A768-D58E-B274-51F77666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166"/>
            <a:ext cx="9692640" cy="1325562"/>
          </a:xfrm>
        </p:spPr>
        <p:txBody>
          <a:bodyPr/>
          <a:lstStyle/>
          <a:p>
            <a:r>
              <a:rPr lang="pt-BR" b="1" dirty="0"/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4D8A-5DF2-3130-EFB0-EE49E21F6B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Planejamento de curto prazo</a:t>
            </a:r>
          </a:p>
          <a:p>
            <a:r>
              <a:rPr lang="pt-BR" sz="2200" dirty="0"/>
              <a:t>Planejamento de médio prazo</a:t>
            </a:r>
          </a:p>
          <a:p>
            <a:r>
              <a:rPr lang="pt-BR" sz="2200" dirty="0"/>
              <a:t>Planejamento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23749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44E23-0343-45DD-A735-2FF38D4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1205"/>
            <a:ext cx="10394707" cy="1196812"/>
          </a:xfrm>
        </p:spPr>
        <p:txBody>
          <a:bodyPr/>
          <a:lstStyle/>
          <a:p>
            <a:r>
              <a:rPr lang="pt-BR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36C03-5C92-4D44-8B15-3143C7111F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465234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modelo clássico de organização do trabalho. O modelo japonês de organização do trabalho</a:t>
            </a:r>
          </a:p>
          <a:p>
            <a:pPr algn="just"/>
            <a:r>
              <a:rPr lang="pt-BR" sz="2400" dirty="0"/>
              <a:t>A gestão do trabalho por processos. A organização e gestão do ambiente de trabalho</a:t>
            </a:r>
          </a:p>
          <a:p>
            <a:pPr algn="just"/>
            <a:r>
              <a:rPr lang="pt-BR" sz="2400" dirty="0"/>
              <a:t>A gestão do trabalho a partir de processos informatizados. </a:t>
            </a:r>
          </a:p>
          <a:p>
            <a:pPr algn="just"/>
            <a:r>
              <a:rPr lang="pt-BR" sz="2400" dirty="0"/>
              <a:t>A Gestão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7398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73E0-31D5-4D28-B29D-9E416A9C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77580"/>
            <a:ext cx="10268712" cy="1325562"/>
          </a:xfrm>
        </p:spPr>
        <p:txBody>
          <a:bodyPr/>
          <a:lstStyle/>
          <a:p>
            <a:r>
              <a:rPr lang="pt-BR" b="1" dirty="0"/>
              <a:t>Referência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18678-A46E-47A9-80CA-1E571201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92539"/>
            <a:ext cx="10268712" cy="462996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BERNARDES, M.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Planejamento e Controle da Produção para Empresas de Construção Civil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Rio de Janeiro: Livros Técnicos e Científicos. Editora Ltda, 2003.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CRUZ, T. Sistemas, Métodos &amp;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amp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Processos. 3. ed. São Paulo: Editora Atlas, 2015. (Minha Biblioteca).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TORRES,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Luis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Fernando. Fundamentos do gerenciamento de projetos. 1. ed. Rio de Janeiro: Elsevier, 2014. (Minha Biblioteca)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WOMACK, J. P.; JONES, D. T.; ROOS, D.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máquina que mudou o mundo: baseado no estudo do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Masachusetts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Institute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Technology sobre o futuro do automóvel.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Ivo </a:t>
            </a:r>
            <a:r>
              <a:rPr lang="pt-B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Korytowski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(trad.). Rio de Janeiro: Elsevier, 2004.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4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8DDA4-E621-4B31-8FA6-D2822EC5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50"/>
            <a:ext cx="10268712" cy="1325562"/>
          </a:xfrm>
        </p:spPr>
        <p:txBody>
          <a:bodyPr/>
          <a:lstStyle/>
          <a:p>
            <a:r>
              <a:rPr lang="pt-BR" b="1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8BBCE-3BC9-4E02-89B4-009DD87DB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4818"/>
            <a:ext cx="10394707" cy="46299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I Unidade</a:t>
            </a:r>
          </a:p>
          <a:p>
            <a:pPr marL="457200" indent="-342900"/>
            <a:r>
              <a:rPr lang="pt-BR" sz="2200" dirty="0"/>
              <a:t>Apresentação de seminário – Valor 4,0</a:t>
            </a:r>
          </a:p>
          <a:p>
            <a:pPr marL="457200" indent="-342900"/>
            <a:r>
              <a:rPr lang="pt-BR" sz="2200" dirty="0"/>
              <a:t>Teste – Valor 6,0</a:t>
            </a:r>
          </a:p>
          <a:p>
            <a:pPr marL="114300" indent="0">
              <a:buNone/>
            </a:pPr>
            <a:r>
              <a:rPr lang="pt-BR" sz="2200" b="1" dirty="0"/>
              <a:t>II Unidade</a:t>
            </a:r>
            <a:endParaRPr lang="pt-BR" sz="2200" dirty="0"/>
          </a:p>
          <a:p>
            <a:r>
              <a:rPr lang="pt-BR" sz="2200" dirty="0"/>
              <a:t>Prova escrita – Valor 10,0 (28/10)</a:t>
            </a:r>
          </a:p>
          <a:p>
            <a:pPr marL="114300" indent="0">
              <a:buNone/>
            </a:pPr>
            <a:r>
              <a:rPr lang="pt-BR" sz="2200" b="1" dirty="0"/>
              <a:t>III Unidade</a:t>
            </a:r>
            <a:endParaRPr lang="pt-BR" sz="2200" dirty="0"/>
          </a:p>
          <a:p>
            <a:r>
              <a:rPr lang="pt-BR" sz="2200" dirty="0"/>
              <a:t>Atividades práticas – Valor 10,0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8476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CBCFB-7CE3-419D-B419-8D110327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8181C-A60A-4F86-AB07-1464DBFD5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Elaborar planejamentos viáveis;</a:t>
            </a:r>
          </a:p>
          <a:p>
            <a:r>
              <a:rPr lang="pt-BR" sz="2400" dirty="0"/>
              <a:t>Ser mais organizado nos processos executivos;</a:t>
            </a:r>
          </a:p>
          <a:p>
            <a:r>
              <a:rPr lang="pt-BR" sz="2400" dirty="0"/>
              <a:t>Manter o alinhamento dos objetivos;</a:t>
            </a:r>
          </a:p>
          <a:p>
            <a:r>
              <a:rPr lang="pt-BR" sz="2400" dirty="0"/>
              <a:t>Conquistar melhores resultados.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F1C177-A7BE-4F26-96B3-CF7F63F4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11" y="3670852"/>
            <a:ext cx="4411588" cy="3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91F93-EB29-429A-8BFE-998F7217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3A31D2-70F1-4175-B9B2-AEA59C5763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3000" dirty="0"/>
              <a:t>Otimização da qualidade e produtividade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125099-F254-46FE-8E44-996A2887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76" y="3600036"/>
            <a:ext cx="45053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5ED482-A879-4D98-B67E-6A1E413B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9" y="671081"/>
            <a:ext cx="7871791" cy="55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F216B-B2EE-4D39-B570-47EC35C3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58310"/>
            <a:ext cx="10394707" cy="1325562"/>
          </a:xfrm>
        </p:spPr>
        <p:txBody>
          <a:bodyPr/>
          <a:lstStyle/>
          <a:p>
            <a:r>
              <a:rPr lang="pt-BR" b="1" dirty="0"/>
              <a:t>O que é o planejamento?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6C32D-4E73-470A-9D34-A572780BC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603513"/>
            <a:ext cx="10394707" cy="490330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Processo de </a:t>
            </a:r>
            <a:r>
              <a:rPr lang="pt-BR" sz="2400" b="1" dirty="0"/>
              <a:t>tomada de decisão </a:t>
            </a:r>
            <a:r>
              <a:rPr lang="pt-BR" sz="2400" dirty="0"/>
              <a:t>que envolve o estabelecimento de </a:t>
            </a:r>
            <a:r>
              <a:rPr lang="pt-BR" sz="2400" b="1" dirty="0"/>
              <a:t>metas</a:t>
            </a:r>
            <a:r>
              <a:rPr lang="pt-BR" sz="2400" dirty="0"/>
              <a:t> e dos </a:t>
            </a:r>
            <a:r>
              <a:rPr lang="pt-BR" sz="2400" b="1" dirty="0"/>
              <a:t>procedimentos necessários </a:t>
            </a:r>
            <a:r>
              <a:rPr lang="pt-BR" sz="2400" dirty="0"/>
              <a:t>para atingi-las, sendo efetivo quando seguido de um controle (FORMOSO, 1991)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planejamento consiste na </a:t>
            </a:r>
            <a:r>
              <a:rPr lang="pt-BR" sz="2400" b="1" dirty="0"/>
              <a:t>organização</a:t>
            </a:r>
            <a:r>
              <a:rPr lang="pt-BR" sz="2400" dirty="0"/>
              <a:t> para a </a:t>
            </a:r>
            <a:r>
              <a:rPr lang="pt-BR" sz="2400" b="1" dirty="0"/>
              <a:t>execução</a:t>
            </a:r>
            <a:r>
              <a:rPr lang="pt-BR" sz="2400" dirty="0"/>
              <a:t>, e inclui o orçamento e a programação das atividades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C764F1-0A24-4465-A75A-B805543B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50" y="4432438"/>
            <a:ext cx="4119605" cy="24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DEB8E-9B48-453B-A4BB-44FA36D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planejar, é importante lembrar: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263E9-7994-47CC-BAD0-838A76D53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795" y="1908314"/>
            <a:ext cx="10268712" cy="346627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De se </a:t>
            </a:r>
            <a:r>
              <a:rPr lang="pt-BR" sz="2400" dirty="0">
                <a:solidFill>
                  <a:srgbClr val="FF0000"/>
                </a:solidFill>
              </a:rPr>
              <a:t>antecipar</a:t>
            </a:r>
            <a:r>
              <a:rPr lang="pt-BR" sz="2400" dirty="0"/>
              <a:t> aos eventos futuros, com base em dados e fatos; 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Esquematização</a:t>
            </a:r>
            <a:r>
              <a:rPr lang="pt-BR" sz="2400" dirty="0"/>
              <a:t> de um conjunto de tarefas a serem cumpridas.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r">
              <a:buNone/>
            </a:pPr>
            <a:r>
              <a:rPr lang="pt-BR" sz="2400" dirty="0">
                <a:solidFill>
                  <a:srgbClr val="FF0000"/>
                </a:solidFill>
              </a:rPr>
              <a:t>*</a:t>
            </a:r>
            <a:r>
              <a:rPr lang="pt-BR" sz="2400" dirty="0"/>
              <a:t>Palavras chave do planejamento </a:t>
            </a:r>
          </a:p>
        </p:txBody>
      </p:sp>
    </p:spTree>
    <p:extLst>
      <p:ext uri="{BB962C8B-B14F-4D97-AF65-F5344CB8AC3E}">
        <p14:creationId xmlns:p14="http://schemas.microsoft.com/office/powerpoint/2010/main" val="331965891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2179</TotalTime>
  <Words>626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Lato</vt:lpstr>
      <vt:lpstr>Times New Roman</vt:lpstr>
      <vt:lpstr>Wingdings 2</vt:lpstr>
      <vt:lpstr>Exibir</vt:lpstr>
      <vt:lpstr>Faculdade de Tecnologia e Ciências da Bahia Curso: Engenharia Civil/ Engenharia de Produção Disciplina: Organização do Trabalho</vt:lpstr>
      <vt:lpstr>Ementa</vt:lpstr>
      <vt:lpstr>Referência Básica</vt:lpstr>
      <vt:lpstr>Avaliação</vt:lpstr>
      <vt:lpstr>Importância da organização do trabalho</vt:lpstr>
      <vt:lpstr>Importância da organização do trabalho</vt:lpstr>
      <vt:lpstr>Apresentação do PowerPoint</vt:lpstr>
      <vt:lpstr>O que é o planejamento?</vt:lpstr>
      <vt:lpstr>Para planejar, é importante lembrar:</vt:lpstr>
      <vt:lpstr>Planejamento</vt:lpstr>
      <vt:lpstr>Planejamento</vt:lpstr>
      <vt:lpstr>Para pensar </vt:lpstr>
      <vt:lpstr>Planejamento</vt:lpstr>
      <vt:lpstr>Planejamento</vt:lpstr>
      <vt:lpstr>Planejamento</vt:lpstr>
      <vt:lpstr>Apresentação do PowerPoint</vt:lpstr>
      <vt:lpstr>Planejamento</vt:lpstr>
      <vt:lpstr>Planejamento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Curso: Engenharia Civil Disciplina: Organização do Trabalho e Gestão de Pessoas</dc:title>
  <dc:creator>Juliane Santos Souza</dc:creator>
  <cp:lastModifiedBy>Juliane Santos Souza</cp:lastModifiedBy>
  <cp:revision>60</cp:revision>
  <dcterms:created xsi:type="dcterms:W3CDTF">2021-02-09T11:42:44Z</dcterms:created>
  <dcterms:modified xsi:type="dcterms:W3CDTF">2022-08-12T20:31:44Z</dcterms:modified>
</cp:coreProperties>
</file>