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57" r:id="rId6"/>
    <p:sldId id="263" r:id="rId7"/>
    <p:sldId id="264" r:id="rId8"/>
    <p:sldId id="265" r:id="rId9"/>
    <p:sldId id="269" r:id="rId10"/>
    <p:sldId id="273" r:id="rId11"/>
    <p:sldId id="274" r:id="rId12"/>
    <p:sldId id="276" r:id="rId13"/>
    <p:sldId id="277" r:id="rId14"/>
    <p:sldId id="301" r:id="rId15"/>
    <p:sldId id="315" r:id="rId16"/>
    <p:sldId id="271" r:id="rId17"/>
    <p:sldId id="272" r:id="rId18"/>
    <p:sldId id="282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5D7A-7763-4554-91C2-E2427CC2A1EA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4FD0-4308-468B-9F3D-AAEFC994E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2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428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4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9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1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7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6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575720" y="428844"/>
            <a:ext cx="7416824" cy="1223863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5440" y="2931556"/>
            <a:ext cx="9937104" cy="3456384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Apresentação da disciplina e conceitos introdutórios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</a:t>
            </a:r>
            <a:r>
              <a:rPr lang="pt-BR" sz="2400" dirty="0" err="1">
                <a:solidFill>
                  <a:schemeClr val="tx1"/>
                </a:solidFill>
              </a:rPr>
              <a:t>Msc</a:t>
            </a:r>
            <a:r>
              <a:rPr lang="pt-BR" sz="24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04664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908720"/>
            <a:ext cx="7279749" cy="53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46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66" y="1124744"/>
            <a:ext cx="794906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268760"/>
            <a:ext cx="763806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7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988840"/>
            <a:ext cx="4678365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078D01C-B9CE-4734-9C5D-F8D2EF8D9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628600"/>
            <a:ext cx="35147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212613"/>
            <a:ext cx="6069877" cy="443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83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AF78D1-C239-4516-A91B-42EED2AD8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628800"/>
            <a:ext cx="7975478" cy="29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3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680" y="26064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Boas práticas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844824"/>
            <a:ext cx="5467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72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Boas práticas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04032"/>
            <a:ext cx="6397230" cy="344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25" y="4149080"/>
            <a:ext cx="5514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18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Boas práticas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276872"/>
            <a:ext cx="591893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006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Conceitos básicos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Acessível: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Espaço, edificação, mobiliário, equipamento urbano ou elemento que possa ser alcançado, acionado, utilizado e vivenciado por qualquer pessoa, inclusive aquelas com mobilidade reduzida. </a:t>
            </a:r>
          </a:p>
        </p:txBody>
      </p:sp>
    </p:spTree>
    <p:extLst>
      <p:ext uri="{BB962C8B-B14F-4D97-AF65-F5344CB8AC3E}">
        <p14:creationId xmlns:p14="http://schemas.microsoft.com/office/powerpoint/2010/main" val="389165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Ementa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Conceito de acessibilidade, mobilidade;</a:t>
            </a:r>
          </a:p>
          <a:p>
            <a:r>
              <a:rPr lang="pt-BR" dirty="0">
                <a:solidFill>
                  <a:schemeClr val="tx1"/>
                </a:solidFill>
              </a:rPr>
              <a:t>Design universal;</a:t>
            </a:r>
          </a:p>
          <a:p>
            <a:r>
              <a:rPr lang="pt-BR" dirty="0">
                <a:solidFill>
                  <a:schemeClr val="tx1"/>
                </a:solidFill>
              </a:rPr>
              <a:t>Cidadania e direitos civis relacionados à mobilidade;</a:t>
            </a:r>
          </a:p>
          <a:p>
            <a:r>
              <a:rPr lang="pt-BR" dirty="0">
                <a:solidFill>
                  <a:schemeClr val="tx1"/>
                </a:solidFill>
              </a:rPr>
              <a:t>Projetos de Engenharia e Arquitetônicos;</a:t>
            </a:r>
          </a:p>
          <a:p>
            <a:r>
              <a:rPr lang="pt-BR" dirty="0">
                <a:solidFill>
                  <a:schemeClr val="tx1"/>
                </a:solidFill>
              </a:rPr>
              <a:t>Materiais comprometidos com a acessibilidade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58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Conceitos Básicos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5851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Adaptável: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Características possam ser alteradas para que se torne acessível.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Adaptado: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Características originais foram alteradas posteriormente para serem acessíveis.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Adequado: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Características foram originalmente planejadas para serem acessíveis.</a:t>
            </a:r>
          </a:p>
        </p:txBody>
      </p:sp>
    </p:spTree>
    <p:extLst>
      <p:ext uri="{BB962C8B-B14F-4D97-AF65-F5344CB8AC3E}">
        <p14:creationId xmlns:p14="http://schemas.microsoft.com/office/powerpoint/2010/main" val="268936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882" y="127863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Conceitos Básicos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72816"/>
            <a:ext cx="10225136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Barreira arquitetônica, urbanística ou ambiental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Qualquer elemento natural, instalado ou edificado que impeça a aproximação, transferência ou circulação no espaço, mobiliário ou equipamento urbano.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1E4BE8-D131-41E4-8161-CC1CE6E8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475" y="3140968"/>
            <a:ext cx="2376264" cy="32602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6EF8811-C5F1-41F1-A514-44175C55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770732"/>
            <a:ext cx="5472608" cy="20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2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Associação Brasileira de Normas Técnicas (ABNT). </a:t>
            </a:r>
            <a:r>
              <a:rPr lang="pt-BR" b="1" dirty="0">
                <a:solidFill>
                  <a:schemeClr val="tx1"/>
                </a:solidFill>
              </a:rPr>
              <a:t>NBR 9050</a:t>
            </a:r>
            <a:r>
              <a:rPr lang="pt-BR" dirty="0">
                <a:solidFill>
                  <a:schemeClr val="tx1"/>
                </a:solidFill>
              </a:rPr>
              <a:t>: Acessibilidade a edificações, mobiliário, espaços e equipamentos urbanos. Rio de Janeiro, 2020.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DAFICO, L. C. M.; MELARA, J. F. T. </a:t>
            </a:r>
            <a:r>
              <a:rPr lang="pt-BR" b="1" dirty="0">
                <a:solidFill>
                  <a:schemeClr val="tx1"/>
                </a:solidFill>
              </a:rPr>
              <a:t>Acessibilidade na Construção Civil</a:t>
            </a:r>
            <a:r>
              <a:rPr lang="pt-BR" dirty="0">
                <a:solidFill>
                  <a:schemeClr val="tx1"/>
                </a:solidFill>
              </a:rPr>
              <a:t>. Londrina: Editora e Distribuidora Educacional S. A., 2018.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5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</a:rPr>
              <a:t>I Unidade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Atividade prática (Projeto acessível) (Valor 4,0)</a:t>
            </a:r>
          </a:p>
          <a:p>
            <a:r>
              <a:rPr lang="pt-BR" dirty="0">
                <a:solidFill>
                  <a:schemeClr val="tx1"/>
                </a:solidFill>
              </a:rPr>
              <a:t>Avaliação parcial da 1ª unidade (Valor 6,0)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</a:rPr>
              <a:t>II Unidade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Atividade prática (Avaliação de uma edificação) (Valor 4,0)</a:t>
            </a:r>
          </a:p>
          <a:p>
            <a:r>
              <a:rPr lang="pt-BR" dirty="0">
                <a:solidFill>
                  <a:schemeClr val="tx1"/>
                </a:solidFill>
              </a:rPr>
              <a:t>Avaliação parcial da 2ª unidade (Valor 6,0)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5560" y="769753"/>
            <a:ext cx="7620000" cy="48006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O que vocês entendem por um ambiente acessível?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4AD2B2-4D96-4754-B75B-8EBD5383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988840"/>
            <a:ext cx="61820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61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620688"/>
            <a:ext cx="1022513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</a:rPr>
              <a:t>Acessibilidade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Condição para utilização, com </a:t>
            </a:r>
            <a:r>
              <a:rPr lang="pt-BR" b="1" dirty="0">
                <a:solidFill>
                  <a:schemeClr val="tx1"/>
                </a:solidFill>
              </a:rPr>
              <a:t>segurança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b="1" dirty="0">
                <a:solidFill>
                  <a:schemeClr val="tx1"/>
                </a:solidFill>
              </a:rPr>
              <a:t>autonomia</a:t>
            </a:r>
            <a:r>
              <a:rPr lang="pt-BR" dirty="0">
                <a:solidFill>
                  <a:schemeClr val="tx1"/>
                </a:solidFill>
              </a:rPr>
              <a:t>, total ou assistida, dos espaços, mobiliários e equipamentos urbanos, das edificações, dos serviços de transporte e dos dispositivos, sistemas e meios de comunicação e informação, por pessoa com deficiência ou com mobilidade reduzida (NBR 9050).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9F0A51-9297-4F22-83EC-E0B9907A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3429000"/>
            <a:ext cx="2696964" cy="32011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0CABA57-6681-4A73-B6AC-58ACD271F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17" y="4005064"/>
            <a:ext cx="49339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313184"/>
            <a:ext cx="10513168" cy="599613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>
                <a:solidFill>
                  <a:schemeClr val="tx1"/>
                </a:solidFill>
              </a:rPr>
              <a:t>Acessibilidade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Na realidade, todos, em algum período da vida, ficaremos sujeitos a uma situação de mobilidade reduzida, que poderá ser transitória ou em caráter definitivo. 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Pessoas de grande ou baixa estatura;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Grávidas;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Pessoas acidentadas;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Ao envelhecer.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Serão necessários recursos para permitir a mobilidade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324893"/>
            <a:ext cx="2533305" cy="226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12" y="4324893"/>
            <a:ext cx="2749886" cy="238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4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502940"/>
            <a:ext cx="10369152" cy="585212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>
                <a:solidFill>
                  <a:schemeClr val="tx1"/>
                </a:solidFill>
              </a:rPr>
              <a:t>Acessibilidade</a:t>
            </a:r>
          </a:p>
          <a:p>
            <a:pPr algn="just"/>
            <a:endParaRPr lang="pt-BR" sz="2400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Ao idealizar espaços, edificações, mobiliários e equipamentos, é relevante analisar os atributos físicos e limites das pessoas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NBR 9050: 2020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A21702-7E2A-4042-94FD-2395A2F7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3573016"/>
            <a:ext cx="6597280" cy="26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9536" y="548680"/>
            <a:ext cx="7620000" cy="6068144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4000" dirty="0">
                <a:solidFill>
                  <a:schemeClr val="tx1"/>
                </a:solidFill>
              </a:rPr>
              <a:t>Sabe por quê precisamos levar em consideração os parâmetros de acessibilidade?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711574"/>
            <a:ext cx="24479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055583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4095</TotalTime>
  <Words>424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Ementa</vt:lpstr>
      <vt:lpstr>Referências</vt:lpstr>
      <vt:lpstr>Avaliação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Boas práticas</vt:lpstr>
      <vt:lpstr>Boas práticas</vt:lpstr>
      <vt:lpstr>Boas práticas</vt:lpstr>
      <vt:lpstr>Conceitos básicos </vt:lpstr>
      <vt:lpstr>Conceitos Básicos</vt:lpstr>
      <vt:lpstr>Conceitos Básicos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73</cp:revision>
  <dcterms:created xsi:type="dcterms:W3CDTF">2020-08-04T21:15:43Z</dcterms:created>
  <dcterms:modified xsi:type="dcterms:W3CDTF">2022-02-17T19:26:14Z</dcterms:modified>
</cp:coreProperties>
</file>