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39" r:id="rId3"/>
    <p:sldId id="340" r:id="rId4"/>
    <p:sldId id="343" r:id="rId5"/>
    <p:sldId id="352" r:id="rId6"/>
    <p:sldId id="341" r:id="rId7"/>
    <p:sldId id="356" r:id="rId8"/>
    <p:sldId id="355" r:id="rId9"/>
    <p:sldId id="354" r:id="rId10"/>
    <p:sldId id="357" r:id="rId11"/>
    <p:sldId id="358" r:id="rId12"/>
    <p:sldId id="342" r:id="rId13"/>
    <p:sldId id="344" r:id="rId14"/>
    <p:sldId id="345" r:id="rId15"/>
    <p:sldId id="346" r:id="rId16"/>
    <p:sldId id="347" r:id="rId17"/>
    <p:sldId id="348" r:id="rId18"/>
    <p:sldId id="353" r:id="rId19"/>
    <p:sldId id="350" r:id="rId20"/>
    <p:sldId id="351" r:id="rId21"/>
    <p:sldId id="359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91" autoAdjust="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31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301507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942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8421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743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7160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935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854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2039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289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5463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808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68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431704" y="-171400"/>
            <a:ext cx="7920880" cy="1548172"/>
          </a:xfrm>
        </p:spPr>
        <p:txBody>
          <a:bodyPr>
            <a:no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71464" y="1700808"/>
            <a:ext cx="10009112" cy="3456384"/>
          </a:xfrm>
        </p:spPr>
        <p:txBody>
          <a:bodyPr>
            <a:noAutofit/>
          </a:bodyPr>
          <a:lstStyle/>
          <a:p>
            <a:pPr algn="ctr"/>
            <a:endParaRPr lang="pt-BR" sz="4600" dirty="0">
              <a:solidFill>
                <a:schemeClr val="tx2"/>
              </a:solidFill>
            </a:endParaRPr>
          </a:p>
          <a:p>
            <a:pPr algn="ctr"/>
            <a:r>
              <a:rPr lang="pt-BR" sz="5000" dirty="0">
                <a:solidFill>
                  <a:schemeClr val="tx2"/>
                </a:solidFill>
              </a:rPr>
              <a:t>Apresentação da disciplina e conceitos introdutórios</a:t>
            </a: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r"/>
            <a:r>
              <a:rPr lang="pt-BR" sz="2400" dirty="0">
                <a:solidFill>
                  <a:schemeClr val="tx2"/>
                </a:solidFill>
              </a:rPr>
              <a:t>Prof. </a:t>
            </a:r>
            <a:r>
              <a:rPr lang="pt-BR" sz="2400" dirty="0" err="1">
                <a:solidFill>
                  <a:schemeClr val="tx2"/>
                </a:solidFill>
              </a:rPr>
              <a:t>Msc</a:t>
            </a:r>
            <a:r>
              <a:rPr lang="pt-BR" sz="24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152636"/>
            <a:ext cx="2592288" cy="13321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4294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A6D2F6-3332-3A03-FB21-28D8F63B4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39A048-4395-AB85-9A7C-7CC39734C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Análise dimensional de grandezas 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DEB9B98-1100-F04C-4BB8-94FF297CED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472" y="2459531"/>
            <a:ext cx="9138972" cy="403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758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2539EC-E489-1B50-AB56-8920CEEC4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172C2-73CD-A4DD-D5C5-478742AE0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Quadro de unidades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0CD1A91-77DE-1857-C079-9C49B18B8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901" y="2126127"/>
            <a:ext cx="6151435" cy="473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578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7D1B12-2680-597B-AC7A-46D484F3E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ECF651-220F-B61C-9EEB-83F995F57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Propriedades dos fluidos: Massa específica (</a:t>
            </a:r>
            <a:r>
              <a:rPr lang="el-GR" dirty="0"/>
              <a:t>ρ</a:t>
            </a:r>
            <a:r>
              <a:rPr lang="pt-BR" dirty="0"/>
              <a:t>)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Quanto &lt; Temperatura &gt; massa específica</a:t>
            </a:r>
          </a:p>
          <a:p>
            <a:r>
              <a:rPr lang="el-GR" dirty="0"/>
              <a:t>ρ</a:t>
            </a:r>
            <a:r>
              <a:rPr lang="pt-BR" dirty="0"/>
              <a:t> da água a 20°C = 998,17 kg/m³</a:t>
            </a:r>
          </a:p>
          <a:p>
            <a:r>
              <a:rPr lang="el-GR" dirty="0"/>
              <a:t>ρ</a:t>
            </a:r>
            <a:r>
              <a:rPr lang="pt-BR" dirty="0"/>
              <a:t> da água a 4°C = 1000 kg/m³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E24E8B3-E89E-9129-FEC1-42D62E8F27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880" y="3095216"/>
            <a:ext cx="1927481" cy="66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548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06351F-31F5-832A-3C23-5B1E31295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E3E9FA3E-363C-0465-041D-AA1CB5B8A5E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pt-BR" dirty="0"/>
                  <a:t>Propriedades dos fluidos: Peso específico (</a:t>
                </a:r>
                <a14:m>
                  <m:oMath xmlns:m="http://schemas.openxmlformats.org/officeDocument/2006/math">
                    <m:r>
                      <a:rPr lang="pt-B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pt-BR" dirty="0"/>
                  <a:t>)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E3E9FA3E-363C-0465-041D-AA1CB5B8A5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11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FD3E33AE-5794-D860-D1ED-3A6D262E2D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2880" y="2636912"/>
            <a:ext cx="1674059" cy="58753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6991C959-E00A-F6FE-9513-A830878A3A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1824" y="3961541"/>
            <a:ext cx="3523950" cy="1143364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A17236FE-E51F-7D43-8F95-E04285CA86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76779" y="5494347"/>
            <a:ext cx="1440160" cy="68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031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00766E-7013-22FF-9C92-77330DA33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99C746FB-FC62-19FE-D152-665D95E716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pt-BR" dirty="0"/>
                  <a:t>Propriedades dos fluidos: Peso específico (</a:t>
                </a:r>
                <a14:m>
                  <m:oMath xmlns:m="http://schemas.openxmlformats.org/officeDocument/2006/math">
                    <m:r>
                      <a:rPr lang="pt-B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pt-BR" dirty="0"/>
                  <a:t>)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14:m>
                  <m:oMath xmlns:m="http://schemas.openxmlformats.org/officeDocument/2006/math">
                    <m:r>
                      <a:rPr lang="pt-B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pt-B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da água a 4° C = 9810 N/m³ = 1000 kgf/m³ </a:t>
                </a:r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99C746FB-FC62-19FE-D152-665D95E716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67" t="-11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80C4C589-32C1-A4EC-6772-C16BCE7D1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9856" y="2481428"/>
            <a:ext cx="2117083" cy="743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846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3089D7-CC28-9C3D-82CC-9F1EADF08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5E3C9C-43E6-BA69-FC96-C6E8E4899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44824"/>
            <a:ext cx="9692640" cy="43513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Propriedade dos fluidos: Densidade relativa (d)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 algn="ctr">
              <a:buNone/>
            </a:pPr>
            <a:r>
              <a:rPr lang="pt-BR" b="1" dirty="0"/>
              <a:t>Medida relativa → Adimensional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2F69DCA-81DC-94BC-5ECA-521799B51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775" y="2565645"/>
            <a:ext cx="3618241" cy="86335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D357EC2-1A41-F514-529F-6B794E0B47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3360" y="4505290"/>
            <a:ext cx="3738713" cy="78751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0AF1C07-062B-07D4-7B5C-1DD97B3C4F9C}"/>
              </a:ext>
            </a:extLst>
          </p:cNvPr>
          <p:cNvSpPr txBox="1"/>
          <p:nvPr/>
        </p:nvSpPr>
        <p:spPr>
          <a:xfrm>
            <a:off x="6018709" y="3782479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Ou</a:t>
            </a:r>
          </a:p>
        </p:txBody>
      </p:sp>
    </p:spTree>
    <p:extLst>
      <p:ext uri="{BB962C8B-B14F-4D97-AF65-F5344CB8AC3E}">
        <p14:creationId xmlns:p14="http://schemas.microsoft.com/office/powerpoint/2010/main" val="593929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D25BC1-76FC-4086-EC21-941D6E0BE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0F92F6AC-ADA5-CDC0-29CF-504937EBE3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pt-BR" dirty="0"/>
                  <a:t>Propriedade dos fluidos: Densidade relativa (d)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A substância padrão será a água a 4°C: </a:t>
                </a:r>
                <a14:m>
                  <m:oMath xmlns:m="http://schemas.openxmlformats.org/officeDocument/2006/math">
                    <m:r>
                      <a:rPr lang="pt-B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pt-BR" dirty="0"/>
                  <a:t> = 9810 N/m³ = 1000 kgf/m³</a:t>
                </a: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0F92F6AC-ADA5-CDC0-29CF-504937EBE3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2"/>
                <a:stretch>
                  <a:fillRect l="-377" t="-182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m 3">
            <a:extLst>
              <a:ext uri="{FF2B5EF4-FFF2-40B4-BE49-F238E27FC236}">
                <a16:creationId xmlns:a16="http://schemas.microsoft.com/office/drawing/2014/main" id="{434FF5D8-D29E-31C2-D904-15FD056DA1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6962" y="2204864"/>
            <a:ext cx="3978076" cy="949216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88D441E6-931D-2322-3C85-5AC82E35FC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3790" y="4306208"/>
            <a:ext cx="4098755" cy="86335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E9CD6572-DFF2-E322-5662-13A1777A4039}"/>
              </a:ext>
            </a:extLst>
          </p:cNvPr>
          <p:cNvSpPr txBox="1"/>
          <p:nvPr/>
        </p:nvSpPr>
        <p:spPr>
          <a:xfrm>
            <a:off x="6020535" y="362039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Ou</a:t>
            </a:r>
          </a:p>
        </p:txBody>
      </p:sp>
    </p:spTree>
    <p:extLst>
      <p:ext uri="{BB962C8B-B14F-4D97-AF65-F5344CB8AC3E}">
        <p14:creationId xmlns:p14="http://schemas.microsoft.com/office/powerpoint/2010/main" val="13794028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7AC676-C494-6B2C-A698-B15C0CFE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485FAC-3DD9-8176-06C8-FF232CAC8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Pressão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Força normal por unidade de área que a massa fluída exerce sobre uma superfície imersa.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46AC644-52D7-3135-67EE-9B2AC2BEE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7608" y="3933056"/>
            <a:ext cx="2286254" cy="88500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BB68F542-8722-5118-6275-2B339322BA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9119" y="3429000"/>
            <a:ext cx="328071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5757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7A3469-3EA3-85E2-B755-E6B5DC16A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E47374-5747-16E9-8EB5-08BACC56D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Pressão 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Unidades: Sistema Internacional (SI) =&gt; N/m2 = </a:t>
            </a:r>
            <a:r>
              <a:rPr lang="pt-BR" dirty="0" err="1"/>
              <a:t>Pa</a:t>
            </a:r>
            <a:r>
              <a:rPr lang="pt-BR" dirty="0"/>
              <a:t> (Pascal)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933576A-527A-D5ED-0E30-6A7DE8DE9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7848" y="3068960"/>
            <a:ext cx="2416728" cy="935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163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E713F6-BEFA-A3AC-C149-72C8166E1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A2B908-A1FB-2308-BAC0-FC5231372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As forças de pressão atuam em todas as direções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0" indent="0" algn="ctr">
              <a:buNone/>
            </a:pPr>
            <a:r>
              <a:rPr lang="pt-BR" dirty="0"/>
              <a:t>Isso porque a pressão resulta das colisões das partículas do fluido com as superfícies com as quais está em contato </a:t>
            </a:r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71C6264-302E-EA11-1089-16AE26E39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9816" y="2420888"/>
            <a:ext cx="2808312" cy="2891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645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Ementa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98884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Introdução. Hidrometria em condutos abertos e em condutos forçados. Escoamento em condutos forçados em regime permanente. Escoamento em canais sob regime permanente e uniforme. Redes de condutos. Instalações de recalque. Bombas Hidráulicas.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3157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EC0F22-04AC-C11B-06CF-333436E0E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867DCE-075C-9BF2-6410-E116F5E7D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7282400" cy="4351337"/>
          </a:xfrm>
        </p:spPr>
        <p:txBody>
          <a:bodyPr/>
          <a:lstStyle/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Princípios Básicos da Hidrostática: Leis fundamentais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Lei de Pascal </a:t>
            </a:r>
          </a:p>
          <a:p>
            <a:pPr lvl="1" algn="just"/>
            <a:r>
              <a:rPr lang="pt-BR" sz="1800" dirty="0"/>
              <a:t>A pressão em ponto no interior de um líquido qualquer em equilíbrio é igual em todas as direções</a:t>
            </a:r>
          </a:p>
          <a:p>
            <a:pPr marL="274320" lvl="1" indent="0" algn="just">
              <a:buNone/>
            </a:pPr>
            <a:endParaRPr lang="pt-BR" dirty="0"/>
          </a:p>
          <a:p>
            <a:pPr algn="just"/>
            <a:r>
              <a:rPr lang="pt-BR" dirty="0"/>
              <a:t>As forças de pressão exercidas por um fluido em equilíbrio, sobre as superfícies com as quais está em contato exercem-se perpendicularmente a essas superfícies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F13C1DE-9D12-E0BB-678F-342D179259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4312" y="2132856"/>
            <a:ext cx="3168352" cy="3393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626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F348C-E89C-0428-8CE8-3CE5D6088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8F02B1-51B7-7DEF-679A-9F18BCF57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7210392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Princípios Básicos da Hidrostática: Leis fundamentais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Lei de </a:t>
            </a:r>
            <a:r>
              <a:rPr lang="pt-BR" dirty="0" err="1"/>
              <a:t>Stevin</a:t>
            </a:r>
            <a:endParaRPr lang="pt-BR" dirty="0"/>
          </a:p>
          <a:p>
            <a:pPr algn="just"/>
            <a:r>
              <a:rPr lang="pt-BR" dirty="0"/>
              <a:t>A diferença de pressão entre dois pontos da massa de um líquido em equilíbrio é igual a diferença de profundidade multiplicada pelo peso específico do líquido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AC9DF0F-DCE9-463E-06F5-308B1FCE3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6320" y="1484784"/>
            <a:ext cx="2305050" cy="404812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802C8832-03B4-2E5C-FDC6-99385D38AB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3712" y="4806126"/>
            <a:ext cx="2736304" cy="659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185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5F94A-BCC0-D1AF-0225-A8BB61CA2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Bibliografia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A9F88F-7835-A9A2-A636-7EC17E29F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AZEVEDO NETTO, J. M.; FERNANDEZ, M. F.; ARAUJO, R.; ITO, A. E. </a:t>
            </a:r>
            <a:r>
              <a:rPr lang="pt-BR" b="1" dirty="0"/>
              <a:t>Manual de Hidráulica</a:t>
            </a:r>
            <a:r>
              <a:rPr lang="pt-BR" dirty="0"/>
              <a:t>. 8 ed. São Paulo: Edgar Blücher LTDA, 1998. 670p.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NEVES, E. T. </a:t>
            </a:r>
            <a:r>
              <a:rPr lang="pt-BR" b="1" dirty="0"/>
              <a:t>Curso de hidráulica</a:t>
            </a:r>
            <a:r>
              <a:rPr lang="pt-BR" dirty="0"/>
              <a:t>. 5 ed. Porto Alegre: Globo, 1977. 577p.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PIMENTA, C. F. </a:t>
            </a:r>
            <a:r>
              <a:rPr lang="pt-BR" b="1" dirty="0"/>
              <a:t>Curso de hidráulica geral</a:t>
            </a:r>
            <a:r>
              <a:rPr lang="pt-BR" dirty="0"/>
              <a:t>. 4 ed. Rio de Janeiro: Guanabara Dois, 1981. 482p.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PORTO, R. M. </a:t>
            </a:r>
            <a:r>
              <a:rPr lang="pt-BR" b="1" dirty="0"/>
              <a:t>Hidráulica Básica</a:t>
            </a:r>
            <a:r>
              <a:rPr lang="pt-BR" dirty="0"/>
              <a:t>. 4 ed. São Carlos: EESC-USP, 540p. 2006.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8897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A45B66-BDC5-E6E6-172A-429753FF7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Avaliações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AD3EC4-8C32-175B-4575-335BFBB87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1ª Avaliação: Prova escrita - Valor: 10,0 </a:t>
            </a:r>
          </a:p>
          <a:p>
            <a:pPr lvl="1" algn="just"/>
            <a:r>
              <a:rPr lang="pt-BR" sz="1800" dirty="0"/>
              <a:t>Data: 13/09/22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2ª Avaliação: Atividade – Valor: 10,0</a:t>
            </a:r>
          </a:p>
          <a:p>
            <a:pPr lvl="1" algn="just"/>
            <a:r>
              <a:rPr lang="pt-BR" sz="1800" dirty="0"/>
              <a:t>Data: 25/10/22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3ª Avaliação: Prova escrita – Valor: 10,0</a:t>
            </a:r>
          </a:p>
          <a:p>
            <a:pPr lvl="1" algn="just"/>
            <a:r>
              <a:rPr lang="pt-BR" sz="1800" dirty="0"/>
              <a:t>29/11/22</a:t>
            </a:r>
          </a:p>
          <a:p>
            <a:pPr marL="274320" lvl="1" indent="0" algn="just">
              <a:buNone/>
            </a:pPr>
            <a:endParaRPr lang="pt-BR" sz="1800" dirty="0"/>
          </a:p>
          <a:p>
            <a:pPr algn="just"/>
            <a:r>
              <a:rPr lang="pt-BR" dirty="0"/>
              <a:t>Prova final</a:t>
            </a:r>
          </a:p>
          <a:p>
            <a:pPr lvl="1" algn="just"/>
            <a:r>
              <a:rPr lang="pt-BR" sz="1800" dirty="0"/>
              <a:t>Data: 13/12/22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364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F8C521-63D8-5CEC-EFB8-3CC3608EE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15B471-026E-B67D-284E-B4F509EFD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Introdução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Teoricamente, o termo “hidráulica” advém do grego </a:t>
            </a:r>
            <a:r>
              <a:rPr lang="pt-BR" dirty="0" err="1"/>
              <a:t>hydro</a:t>
            </a:r>
            <a:r>
              <a:rPr lang="pt-BR" dirty="0"/>
              <a:t> (água) e aulos (tubo, condução) significando condução de água</a:t>
            </a:r>
          </a:p>
          <a:p>
            <a:pPr algn="just"/>
            <a:r>
              <a:rPr lang="pt-BR" dirty="0"/>
              <a:t>Por definição, hidráulica é o estudo do equilíbrio e comportamento da água e de outros líquidos, quer em repouso, quer em movimento</a:t>
            </a:r>
          </a:p>
          <a:p>
            <a:pPr algn="just"/>
            <a:r>
              <a:rPr lang="pt-BR" dirty="0"/>
              <a:t>A Hidráulica se divide em Hidrostática, que estuda as condições de equilíbrio dos líquidos em repouso, e Hidrodinâmica, que trata dos líquidos em movimento. </a:t>
            </a:r>
          </a:p>
        </p:txBody>
      </p:sp>
    </p:spTree>
    <p:extLst>
      <p:ext uri="{BB962C8B-B14F-4D97-AF65-F5344CB8AC3E}">
        <p14:creationId xmlns:p14="http://schemas.microsoft.com/office/powerpoint/2010/main" val="1819028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6C6941-54C2-8384-1A60-187D10980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Subdivisões da Hidráulica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D06A2E-19F4-C14D-C6C3-52830FE68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98884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Hidráulica </a:t>
            </a:r>
          </a:p>
          <a:p>
            <a:pPr marL="0" indent="0">
              <a:buNone/>
            </a:pPr>
            <a:endParaRPr lang="pt-BR" b="1" dirty="0"/>
          </a:p>
          <a:p>
            <a:r>
              <a:rPr lang="pt-BR" dirty="0"/>
              <a:t>Hidrostática: esforços a que estão submetidos os fluidos em repouso </a:t>
            </a:r>
          </a:p>
          <a:p>
            <a:r>
              <a:rPr lang="pt-BR" dirty="0"/>
              <a:t>Hidrodinâmica: fluidos em movimento. </a:t>
            </a:r>
          </a:p>
          <a:p>
            <a:r>
              <a:rPr lang="pt-BR" dirty="0"/>
              <a:t>Hidráulica aplicada: solução de problemas práticos. </a:t>
            </a:r>
          </a:p>
        </p:txBody>
      </p:sp>
    </p:spTree>
    <p:extLst>
      <p:ext uri="{BB962C8B-B14F-4D97-AF65-F5344CB8AC3E}">
        <p14:creationId xmlns:p14="http://schemas.microsoft.com/office/powerpoint/2010/main" val="3428282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C3C06E-23E9-2EF3-0EC3-8CC9CD873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B6DFF5-49B9-AE14-7B7D-1991B76FB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Sistema de unidades</a:t>
            </a:r>
          </a:p>
          <a:p>
            <a:endParaRPr lang="pt-BR" dirty="0"/>
          </a:p>
          <a:p>
            <a:r>
              <a:rPr lang="pt-BR" dirty="0"/>
              <a:t>Sistemas MLT e FLT 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95B8483-BD2D-A487-33C3-14A954159B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6160" y="2054216"/>
            <a:ext cx="3691508" cy="4031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927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0C0C4-F06E-AAA7-FD18-3A458E6CA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EEBEDD-92E4-AC75-AF54-18B7FBBF7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Sistema de unidades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Sistema MLT (Massa, Comprimento, Tempo) </a:t>
            </a:r>
          </a:p>
          <a:p>
            <a:pPr algn="just"/>
            <a:r>
              <a:rPr lang="pt-BR" dirty="0"/>
              <a:t>Sistema FLT (Força, Comprimento, Tempo)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274320" lvl="1" indent="0" algn="ctr">
              <a:buNone/>
            </a:pPr>
            <a:r>
              <a:rPr lang="pt-BR" sz="1800" dirty="0"/>
              <a:t>Sistemas de definição de características físicas de grandezas, baseados nas unidades fundamentais de medidas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2068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9459A-B468-9487-4240-EA651EB08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Conceitos iniciais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EFEA56-FD37-C1FE-E113-D303BDD10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/>
              <a:t>Para lembrar 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Massa: quantidade de matéria que um corpo contém</a:t>
            </a:r>
          </a:p>
          <a:p>
            <a:pPr algn="just"/>
            <a:r>
              <a:rPr lang="pt-BR" dirty="0"/>
              <a:t>Peso: ação exercida no corpo pela gravidade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083618A-C6D1-C93E-6291-19247599C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5337" y="2276872"/>
            <a:ext cx="2770824" cy="26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31789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4244</TotalTime>
  <Words>698</Words>
  <Application>Microsoft Office PowerPoint</Application>
  <PresentationFormat>Widescreen</PresentationFormat>
  <Paragraphs>146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Hidráulica Aplicada</vt:lpstr>
      <vt:lpstr>Ementa</vt:lpstr>
      <vt:lpstr>Bibliografia</vt:lpstr>
      <vt:lpstr>Avaliações</vt:lpstr>
      <vt:lpstr>Conceitos iniciais</vt:lpstr>
      <vt:lpstr>Subdivisões da Hidráulica</vt:lpstr>
      <vt:lpstr>Conceitos iniciais</vt:lpstr>
      <vt:lpstr>Conceitos iniciais</vt:lpstr>
      <vt:lpstr>Conceitos iniciais </vt:lpstr>
      <vt:lpstr>Conceitos iniciais </vt:lpstr>
      <vt:lpstr>Conceitos iniciais </vt:lpstr>
      <vt:lpstr>Conceitos iniciais </vt:lpstr>
      <vt:lpstr>Conceitos iniciais </vt:lpstr>
      <vt:lpstr>Conceitos iniciais </vt:lpstr>
      <vt:lpstr>Conceitos iniciais</vt:lpstr>
      <vt:lpstr>Conceitos iniciais</vt:lpstr>
      <vt:lpstr>Conceitos iniciais</vt:lpstr>
      <vt:lpstr>Conceitos iniciais</vt:lpstr>
      <vt:lpstr>Conceitos iniciais</vt:lpstr>
      <vt:lpstr>Conceitos iniciais</vt:lpstr>
      <vt:lpstr>Conceitos iniciais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129</cp:revision>
  <dcterms:created xsi:type="dcterms:W3CDTF">2020-08-04T21:15:43Z</dcterms:created>
  <dcterms:modified xsi:type="dcterms:W3CDTF">2022-08-30T13:38:50Z</dcterms:modified>
</cp:coreProperties>
</file>