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77" r:id="rId5"/>
    <p:sldId id="291" r:id="rId6"/>
    <p:sldId id="311" r:id="rId7"/>
    <p:sldId id="292" r:id="rId8"/>
    <p:sldId id="294" r:id="rId9"/>
    <p:sldId id="295" r:id="rId10"/>
    <p:sldId id="296" r:id="rId11"/>
    <p:sldId id="297" r:id="rId12"/>
    <p:sldId id="278" r:id="rId13"/>
    <p:sldId id="275" r:id="rId14"/>
    <p:sldId id="259" r:id="rId15"/>
    <p:sldId id="260" r:id="rId16"/>
    <p:sldId id="261" r:id="rId17"/>
    <p:sldId id="262" r:id="rId18"/>
    <p:sldId id="263" r:id="rId19"/>
    <p:sldId id="264" r:id="rId20"/>
    <p:sldId id="298" r:id="rId21"/>
    <p:sldId id="289" r:id="rId22"/>
    <p:sldId id="287" r:id="rId23"/>
    <p:sldId id="300" r:id="rId24"/>
    <p:sldId id="266" r:id="rId25"/>
    <p:sldId id="268" r:id="rId26"/>
    <p:sldId id="271" r:id="rId27"/>
    <p:sldId id="267" r:id="rId28"/>
    <p:sldId id="269" r:id="rId29"/>
    <p:sldId id="301" r:id="rId30"/>
    <p:sldId id="304" r:id="rId31"/>
    <p:sldId id="313" r:id="rId32"/>
    <p:sldId id="308" r:id="rId33"/>
    <p:sldId id="307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4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50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5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4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287688" y="-243408"/>
            <a:ext cx="8565221" cy="1927225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140968"/>
            <a:ext cx="9793088" cy="2808312"/>
          </a:xfrm>
        </p:spPr>
        <p:txBody>
          <a:bodyPr>
            <a:noAutofit/>
          </a:bodyPr>
          <a:lstStyle/>
          <a:p>
            <a:pPr algn="ctr"/>
            <a:r>
              <a:rPr lang="pt-BR" sz="4300" dirty="0"/>
              <a:t>Planejamento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r"/>
            <a:r>
              <a:rPr lang="pt-BR" sz="2400" dirty="0"/>
              <a:t>Professora: </a:t>
            </a:r>
            <a:r>
              <a:rPr lang="pt-BR" sz="2400" dirty="0" err="1"/>
              <a:t>M.Sc</a:t>
            </a:r>
            <a:r>
              <a:rPr lang="pt-BR" sz="2400" dirty="0"/>
              <a:t>. Juliane Souza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2592288" cy="141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38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Avaliação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V:</a:t>
            </a:r>
            <a:r>
              <a:rPr lang="pt-BR" dirty="0"/>
              <a:t> Ocorre no término da produção ou quando há mudança das metas estabelecidas nos planos. </a:t>
            </a:r>
          </a:p>
          <a:p>
            <a:pPr algn="just"/>
            <a:r>
              <a:rPr lang="pt-BR" dirty="0"/>
              <a:t>Nesta etapa se faz uma avaliação do planejamento colocando em pauta a relação entre o planejado e o executado.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92" y="33040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6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VI: </a:t>
            </a:r>
            <a:r>
              <a:rPr lang="pt-BR" dirty="0"/>
              <a:t>Esta etapa é totalmente ligada ao processo executivo das atividades envolvidas na produção. </a:t>
            </a:r>
          </a:p>
          <a:p>
            <a:pPr algn="just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8" y="2991925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4" y="-82232"/>
            <a:ext cx="8883496" cy="69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A537BCCA-31DC-4A7F-917E-9AC9C03AD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98295"/>
              </p:ext>
            </p:extLst>
          </p:nvPr>
        </p:nvGraphicFramePr>
        <p:xfrm>
          <a:off x="479376" y="2009140"/>
          <a:ext cx="10441158" cy="322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386">
                  <a:extLst>
                    <a:ext uri="{9D8B030D-6E8A-4147-A177-3AD203B41FA5}">
                      <a16:colId xmlns:a16="http://schemas.microsoft.com/office/drawing/2014/main" val="625015414"/>
                    </a:ext>
                  </a:extLst>
                </a:gridCol>
                <a:gridCol w="3480386">
                  <a:extLst>
                    <a:ext uri="{9D8B030D-6E8A-4147-A177-3AD203B41FA5}">
                      <a16:colId xmlns:a16="http://schemas.microsoft.com/office/drawing/2014/main" val="55343092"/>
                    </a:ext>
                  </a:extLst>
                </a:gridCol>
                <a:gridCol w="3480386">
                  <a:extLst>
                    <a:ext uri="{9D8B030D-6E8A-4147-A177-3AD203B41FA5}">
                      <a16:colId xmlns:a16="http://schemas.microsoft.com/office/drawing/2014/main" val="3878553689"/>
                    </a:ext>
                  </a:extLst>
                </a:gridCol>
              </a:tblGrid>
              <a:tr h="42050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Extensão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Amplitude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47285"/>
                  </a:ext>
                </a:extLst>
              </a:tr>
              <a:tr h="103687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Estratégico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Longo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Macro-orientado</a:t>
                      </a:r>
                      <a:r>
                        <a:rPr lang="pt-BR" dirty="0"/>
                        <a:t>, aborda a produção na totalidade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417732"/>
                  </a:ext>
                </a:extLst>
              </a:tr>
              <a:tr h="103687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Aborda cada unidade da produção separadamente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462151"/>
                  </a:ext>
                </a:extLst>
              </a:tr>
              <a:tr h="72581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Operacional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Curto prazo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Orientado para apenas cada tarefa da operação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54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4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1054714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É o planejamento das metas de longo prazo e dos meios disponíveis para alcançá-las.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planejamento engloba as atividades que antecedem a produção. </a:t>
            </a:r>
          </a:p>
          <a:p>
            <a:pPr lvl="1" algn="just"/>
            <a:r>
              <a:rPr lang="pt-BR" sz="2000" dirty="0"/>
              <a:t>Facilitar a identificação dos objetivos do empreendimento.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 definir os rumos do negócio e responder à pergunta:</a:t>
            </a:r>
          </a:p>
          <a:p>
            <a:pPr marL="0" indent="0" algn="ctr">
              <a:buNone/>
            </a:pPr>
            <a:r>
              <a:rPr lang="pt-BR" sz="2000" b="1" dirty="0"/>
              <a:t>Qual é o nosso negócio e como deveria sê-lo?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481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2506663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Fornece data de início e data de término da produção;</a:t>
            </a:r>
          </a:p>
          <a:p>
            <a:pPr algn="just"/>
            <a:r>
              <a:rPr lang="pt-BR" sz="2000" dirty="0"/>
              <a:t>Permite a visualização geral das etapas da produção;</a:t>
            </a:r>
          </a:p>
          <a:p>
            <a:pPr algn="just"/>
            <a:r>
              <a:rPr lang="pt-BR" sz="2000" dirty="0"/>
              <a:t>Mostra o quão atrasado você está em relação ao planejado inicial, caso tenha atrasos;</a:t>
            </a:r>
          </a:p>
          <a:p>
            <a:pPr algn="just"/>
            <a:r>
              <a:rPr lang="pt-BR" sz="2000" dirty="0"/>
              <a:t>Permite você tomar decisões antecipadas, visto que já conhece todo o planejamento;</a:t>
            </a:r>
          </a:p>
        </p:txBody>
      </p:sp>
    </p:spTree>
    <p:extLst>
      <p:ext uri="{BB962C8B-B14F-4D97-AF65-F5344CB8AC3E}">
        <p14:creationId xmlns:p14="http://schemas.microsoft.com/office/powerpoint/2010/main" val="25998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22933"/>
            <a:ext cx="10297144" cy="4876800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dirty="0"/>
              <a:t>Definição dos ritmos em que deverão ser executadas as atividades;</a:t>
            </a:r>
          </a:p>
          <a:p>
            <a:r>
              <a:rPr lang="pt-BR" sz="2000" dirty="0"/>
              <a:t>Refere-se a </a:t>
            </a:r>
            <a:r>
              <a:rPr lang="pt-BR" sz="2000" b="1" dirty="0"/>
              <a:t>toda a etapa de produção;</a:t>
            </a:r>
            <a:endParaRPr lang="pt-BR" sz="2000" dirty="0"/>
          </a:p>
          <a:p>
            <a:r>
              <a:rPr lang="pt-BR" sz="2000" dirty="0"/>
              <a:t>Tende a ser pouco detalhado.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DBB3BE-222D-875F-8EB8-237F4E03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807445"/>
            <a:ext cx="83876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Base de compra para materiais de classe 1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longo período de aquisição </a:t>
            </a:r>
            <a:r>
              <a:rPr lang="pt-BR" sz="2000" dirty="0"/>
              <a:t>(compra, aluguel ou contratação) </a:t>
            </a:r>
            <a:r>
              <a:rPr lang="pt-BR" sz="2000" b="1" dirty="0"/>
              <a:t>e baixa repetitividade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Lote de compra em geral corresponde à quantidade total;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DE4E7-B778-4EBF-833C-4CB0891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4278878"/>
            <a:ext cx="6027948" cy="25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1660875"/>
            <a:ext cx="9181404" cy="51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1047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planejamento de médio prazo utiliza-se da </a:t>
            </a:r>
            <a:r>
              <a:rPr lang="pt-BR" sz="2000" b="1" dirty="0"/>
              <a:t>visão global dos planos de longo prazo</a:t>
            </a:r>
            <a:r>
              <a:rPr lang="pt-BR" sz="2000" dirty="0"/>
              <a:t> e </a:t>
            </a:r>
            <a:r>
              <a:rPr lang="pt-BR" sz="2000" b="1" dirty="0"/>
              <a:t>vincula com as atividades de curto prazo</a:t>
            </a:r>
          </a:p>
          <a:p>
            <a:pPr algn="just"/>
            <a:endParaRPr lang="pt-BR" sz="2000" b="1" dirty="0"/>
          </a:p>
          <a:p>
            <a:r>
              <a:rPr lang="pt-BR" sz="2000" dirty="0"/>
              <a:t>Horizonte de 15 dias a 3 meses;</a:t>
            </a:r>
          </a:p>
          <a:p>
            <a:pPr lvl="1"/>
            <a:r>
              <a:rPr lang="pt-BR" sz="2000" dirty="0"/>
              <a:t>Revisão e atualização quinzenal ou mensal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Considera: A identificação de recursos necessários à produção, quantificação de recursos disponíveis em estoque e restrições relacionadas ao desenvolvimento dos trabalhos</a:t>
            </a:r>
          </a:p>
          <a:p>
            <a:pPr lvl="1" algn="just"/>
            <a:r>
              <a:rPr lang="pt-BR" sz="2000" dirty="0"/>
              <a:t>Programação de suprimentos e recursos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679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De posse de informações suficientes, um planejamento responde a perguntas importantes: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Qual é o tempo que se tem para colocar em prática a produção?</a:t>
            </a:r>
          </a:p>
          <a:p>
            <a:pPr lvl="1" algn="just"/>
            <a:r>
              <a:rPr lang="pt-BR" sz="2000" dirty="0"/>
              <a:t>(cronograma)</a:t>
            </a:r>
          </a:p>
          <a:p>
            <a:pPr algn="just"/>
            <a:r>
              <a:rPr lang="pt-BR" sz="2000" dirty="0"/>
              <a:t>Qual o método mais adequado? </a:t>
            </a:r>
          </a:p>
          <a:p>
            <a:pPr lvl="1" algn="just"/>
            <a:r>
              <a:rPr lang="pt-BR" sz="2000" dirty="0"/>
              <a:t>(a depender do prazo)</a:t>
            </a:r>
          </a:p>
          <a:p>
            <a:pPr algn="just"/>
            <a:r>
              <a:rPr lang="pt-BR" sz="2000" dirty="0"/>
              <a:t>Quais os materiais e quais os fornecedores?</a:t>
            </a:r>
          </a:p>
          <a:p>
            <a:pPr algn="just"/>
            <a:r>
              <a:rPr lang="pt-BR" sz="2000" dirty="0"/>
              <a:t>Quais equipamento serão necessários?</a:t>
            </a:r>
          </a:p>
        </p:txBody>
      </p:sp>
    </p:spTree>
    <p:extLst>
      <p:ext uri="{BB962C8B-B14F-4D97-AF65-F5344CB8AC3E}">
        <p14:creationId xmlns:p14="http://schemas.microsoft.com/office/powerpoint/2010/main" val="386255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88840"/>
            <a:ext cx="1022513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Permite a análise de restrições:</a:t>
            </a:r>
          </a:p>
          <a:p>
            <a:pPr algn="just"/>
            <a:r>
              <a:rPr lang="pt-BR" sz="2000" dirty="0"/>
              <a:t>São </a:t>
            </a:r>
            <a:r>
              <a:rPr lang="pt-BR" sz="2000" b="1" dirty="0"/>
              <a:t>atividades</a:t>
            </a:r>
            <a:r>
              <a:rPr lang="pt-BR" sz="2000" dirty="0"/>
              <a:t>, </a:t>
            </a:r>
            <a:r>
              <a:rPr lang="pt-BR" sz="2000" b="1" dirty="0"/>
              <a:t>necessidades físicas, financeiras e de informações de projeto </a:t>
            </a:r>
            <a:r>
              <a:rPr lang="pt-BR" sz="2000" dirty="0"/>
              <a:t>que IMPEDEM a programação dos pacotes de trabalho que estão relacionados à mesma.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: conclusão da atividade anterior, compra de material, compra de EPI, contratação de mão-de-obra.</a:t>
            </a:r>
          </a:p>
          <a:p>
            <a:pPr lvl="1" algn="just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456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Exemplo de planilha de restrições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10922740" cy="43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7408" y="64886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 – Lead time (tempo de espera)</a:t>
            </a:r>
          </a:p>
        </p:txBody>
      </p:sp>
    </p:spTree>
    <p:extLst>
      <p:ext uri="{BB962C8B-B14F-4D97-AF65-F5344CB8AC3E}">
        <p14:creationId xmlns:p14="http://schemas.microsoft.com/office/powerpoint/2010/main" val="141242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Base de compra para materiais de classe 2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médio período de aquisição </a:t>
            </a:r>
            <a:r>
              <a:rPr lang="pt-BR" sz="2000" dirty="0"/>
              <a:t>e </a:t>
            </a:r>
            <a:r>
              <a:rPr lang="pt-BR" sz="2000" b="1" dirty="0"/>
              <a:t>algumas repetições </a:t>
            </a:r>
            <a:r>
              <a:rPr lang="pt-BR" sz="2000" dirty="0"/>
              <a:t>deste ciclo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lotes de compra em geral são frações da quantidade total.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Exemplos: madeira, tijolos, cimento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783C6F-6503-4785-9F69-26A54727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47" y="4505325"/>
            <a:ext cx="27527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4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88840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planejamento de curto prazo temos planos ligados diretamente aos processos executivos da produção.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Nesse tipo de planejamento o grau de detalhamento é alto e não deve haver muita discordância das atividades executadas com as atividades planejadas</a:t>
            </a:r>
          </a:p>
        </p:txBody>
      </p:sp>
    </p:spTree>
    <p:extLst>
      <p:ext uri="{BB962C8B-B14F-4D97-AF65-F5344CB8AC3E}">
        <p14:creationId xmlns:p14="http://schemas.microsoft.com/office/powerpoint/2010/main" val="384798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04528"/>
            <a:ext cx="10585176" cy="4876800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Orientar diretamente na produção;</a:t>
            </a:r>
          </a:p>
          <a:p>
            <a:pPr lvl="1" algn="just"/>
            <a:r>
              <a:rPr lang="pt-BR" sz="2000" dirty="0"/>
              <a:t>Semanalmente ou quinzenalmente (depende do tipo de produção executado); </a:t>
            </a:r>
          </a:p>
          <a:p>
            <a:pPr algn="just"/>
            <a:r>
              <a:rPr lang="pt-BR" sz="2000" dirty="0"/>
              <a:t>Fracionamento das atividades em lotes menores (pacotes de trabalho);</a:t>
            </a:r>
          </a:p>
          <a:p>
            <a:pPr algn="just"/>
            <a:r>
              <a:rPr lang="pt-BR" sz="2000" dirty="0"/>
              <a:t>Relacionado a </a:t>
            </a:r>
            <a:r>
              <a:rPr lang="pt-BR" sz="2000" b="1" dirty="0"/>
              <a:t>decisões do dia a dia;</a:t>
            </a:r>
            <a:endParaRPr lang="pt-BR" sz="2000" dirty="0"/>
          </a:p>
          <a:p>
            <a:pPr algn="just"/>
            <a:r>
              <a:rPr lang="pt-BR" sz="2000" dirty="0"/>
              <a:t>Atribuição de pacotes de trabalho às equipes de produção;</a:t>
            </a:r>
          </a:p>
          <a:p>
            <a:pPr algn="just"/>
            <a:r>
              <a:rPr lang="pt-BR" sz="2000" dirty="0"/>
              <a:t>Forte participação da equipe de produção;</a:t>
            </a:r>
          </a:p>
          <a:p>
            <a:pPr algn="just"/>
            <a:r>
              <a:rPr lang="pt-BR" sz="2000" dirty="0"/>
              <a:t>Ênfase na identificação de problemas e controle em tempo real.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354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201" y="174379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Planilha de curto prazo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20" y="1630047"/>
            <a:ext cx="8471869" cy="48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82954" y="64413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</p:spTree>
    <p:extLst>
      <p:ext uri="{BB962C8B-B14F-4D97-AF65-F5344CB8AC3E}">
        <p14:creationId xmlns:p14="http://schemas.microsoft.com/office/powerpoint/2010/main" val="104903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1504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264929-A6D5-4E14-95CD-D5A90400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5866"/>
            <a:ext cx="8934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7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Elementos da Planilha de Curto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9452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Quem: </a:t>
            </a:r>
            <a:r>
              <a:rPr lang="pt-BR" sz="2000" dirty="0"/>
              <a:t>Equipe responsável pelo serviço</a:t>
            </a:r>
          </a:p>
          <a:p>
            <a:pPr algn="just"/>
            <a:r>
              <a:rPr lang="pt-BR" sz="2000" b="1" dirty="0"/>
              <a:t>O que e onde: </a:t>
            </a:r>
            <a:r>
              <a:rPr lang="pt-BR" sz="2000" dirty="0"/>
              <a:t>Pintura da parede do corredor 1;</a:t>
            </a:r>
          </a:p>
          <a:p>
            <a:pPr algn="just"/>
            <a:r>
              <a:rPr lang="pt-BR" sz="2000" b="1" dirty="0"/>
              <a:t>Quando: </a:t>
            </a:r>
            <a:r>
              <a:rPr lang="pt-BR" sz="2000" dirty="0"/>
              <a:t>São indicados os dias em que as atividades serão executadas;</a:t>
            </a:r>
          </a:p>
          <a:p>
            <a:pPr algn="just"/>
            <a:r>
              <a:rPr lang="pt-BR" sz="2000" b="1" dirty="0"/>
              <a:t>Avaliação da eficácia: </a:t>
            </a:r>
            <a:r>
              <a:rPr lang="pt-BR" sz="2000" dirty="0"/>
              <a:t>Na penúltima coluna é realizada a avaliação do comprimento do pacote de trabalho, indicando o percentual realizado</a:t>
            </a:r>
          </a:p>
          <a:p>
            <a:pPr algn="just"/>
            <a:r>
              <a:rPr lang="pt-BR" sz="2000" b="1" dirty="0"/>
              <a:t>Porque: </a:t>
            </a:r>
            <a:r>
              <a:rPr lang="pt-BR" sz="2000" dirty="0"/>
              <a:t>Causa do não cumprimento do pacote de trabalho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7832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Definição de Pacote de Trabalho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082" y="1719994"/>
            <a:ext cx="4053726" cy="21410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b="1" dirty="0"/>
              <a:t>Determinar: </a:t>
            </a:r>
          </a:p>
          <a:p>
            <a:pPr marL="0" indent="0" algn="just">
              <a:buNone/>
            </a:pPr>
            <a:r>
              <a:rPr lang="pt-BR" sz="2000" dirty="0"/>
              <a:t>Ação + elemento + local (para um sujeito)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 err="1"/>
              <a:t>Ex</a:t>
            </a:r>
            <a:r>
              <a:rPr lang="pt-BR" sz="2000" dirty="0"/>
              <a:t>: executar a alvenaria do 1° andar, do apartamento 101, equipe (2 pedreiros e 1 servente)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CF4A3C-06E9-470F-9E73-8DBDDD20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996" y="1484784"/>
            <a:ext cx="7680177" cy="51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3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 PPC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988840"/>
            <a:ext cx="10619152" cy="43513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/>
              <a:t>Percentual da programação concluída (PPC)</a:t>
            </a:r>
          </a:p>
          <a:p>
            <a:pPr lvl="1" algn="just"/>
            <a:r>
              <a:rPr lang="pt-BR" sz="2000" dirty="0"/>
              <a:t>Possibilita uma medida de desempenho do planejamento utilizando um índice conhecido por </a:t>
            </a:r>
            <a:r>
              <a:rPr lang="pt-BR" sz="2000" b="1" dirty="0"/>
              <a:t>PPC</a:t>
            </a:r>
            <a:r>
              <a:rPr lang="pt-BR" sz="2000" dirty="0"/>
              <a:t>. Este índice serve para verificação de atividades não concluídas</a:t>
            </a:r>
          </a:p>
          <a:p>
            <a:pPr marL="0" indent="0" algn="just">
              <a:buNone/>
            </a:pPr>
            <a:r>
              <a:rPr lang="pt-BR" sz="2000" b="1" dirty="0"/>
              <a:t>Objetivo: </a:t>
            </a:r>
          </a:p>
          <a:p>
            <a:pPr algn="just"/>
            <a:r>
              <a:rPr lang="pt-BR" sz="2000" dirty="0"/>
              <a:t>Avaliar a qualidade dos planos de curto prazo, identificar problemas na execução de tarefas e orientar a implementação de ações</a:t>
            </a:r>
          </a:p>
          <a:p>
            <a:pPr algn="just"/>
            <a:r>
              <a:rPr lang="pt-BR" sz="2000" dirty="0"/>
              <a:t>Avaliar o grau de comprometimento dos </a:t>
            </a:r>
            <a:r>
              <a:rPr lang="pt-BR" sz="2000" dirty="0" err="1"/>
              <a:t>subempreteiros</a:t>
            </a:r>
            <a:r>
              <a:rPr lang="pt-BR" sz="2000" dirty="0"/>
              <a:t> 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Periodicidade:</a:t>
            </a:r>
          </a:p>
          <a:p>
            <a:pPr algn="just"/>
            <a:r>
              <a:rPr lang="pt-BR" sz="2000" dirty="0"/>
              <a:t>Planejamento de curto prazo (semanalmente ou quinzenalmente)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006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38407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Que categoria de mão de obra e que quantidade será contratada?</a:t>
            </a:r>
          </a:p>
          <a:p>
            <a:pPr lvl="1" algn="just"/>
            <a:r>
              <a:rPr lang="pt-BR" dirty="0"/>
              <a:t>(mão de obra pode ser dinâmica)</a:t>
            </a:r>
          </a:p>
          <a:p>
            <a:pPr algn="just"/>
            <a:r>
              <a:rPr lang="pt-BR" dirty="0"/>
              <a:t>Haverá serviços especiais?</a:t>
            </a:r>
          </a:p>
          <a:p>
            <a:pPr algn="just"/>
            <a:r>
              <a:rPr lang="pt-BR" dirty="0"/>
              <a:t>Quais limitações de recursos financeiros?</a:t>
            </a:r>
          </a:p>
          <a:p>
            <a:pPr algn="just"/>
            <a:r>
              <a:rPr lang="pt-BR" dirty="0"/>
              <a:t>Como será o gerenciamento dos resíduos?</a:t>
            </a:r>
          </a:p>
          <a:p>
            <a:pPr algn="just"/>
            <a:r>
              <a:rPr lang="pt-BR" dirty="0"/>
              <a:t>Qual o melhor layout para a organização do ambiente de trabalho?</a:t>
            </a:r>
          </a:p>
          <a:p>
            <a:pPr algn="just"/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595199"/>
            <a:ext cx="6846019" cy="18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8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Percentual de planos concluídos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50792"/>
            <a:ext cx="9692640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Fórmula: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Unidade de medida: (%)</a:t>
            </a:r>
          </a:p>
          <a:p>
            <a:pPr algn="just"/>
            <a:r>
              <a:rPr lang="pt-BR" dirty="0"/>
              <a:t>PT</a:t>
            </a:r>
            <a:r>
              <a:rPr lang="pt-BR" sz="1200" dirty="0"/>
              <a:t>100% </a:t>
            </a:r>
            <a:r>
              <a:rPr lang="pt-BR" dirty="0"/>
              <a:t>= Número de pacotes de trabalho 100 % concluídos;</a:t>
            </a:r>
          </a:p>
          <a:p>
            <a:pPr algn="just"/>
            <a:r>
              <a:rPr lang="pt-BR" dirty="0" err="1"/>
              <a:t>PT</a:t>
            </a:r>
            <a:r>
              <a:rPr lang="pt-BR" sz="1200" dirty="0" err="1"/>
              <a:t>total</a:t>
            </a:r>
            <a:r>
              <a:rPr lang="pt-BR" sz="1200" dirty="0"/>
              <a:t> </a:t>
            </a:r>
            <a:r>
              <a:rPr lang="pt-BR" dirty="0"/>
              <a:t>= Número total de pacotes de trabalho planejados.</a:t>
            </a:r>
            <a:endParaRPr lang="pt-BR" sz="2000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Se todas as atividades programadas para o período foram executadas como previsto, o PPC é de 100%; se somente metade das tarefas foi cumprida, o PPC é de 50% e assim por diante.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2348881"/>
            <a:ext cx="3255259" cy="11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0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BAB26-015F-4709-A81D-204FA95B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692696"/>
            <a:ext cx="9017816" cy="5487441"/>
          </a:xfrm>
        </p:spPr>
        <p:txBody>
          <a:bodyPr>
            <a:normAutofit/>
          </a:bodyPr>
          <a:lstStyle/>
          <a:p>
            <a:r>
              <a:rPr lang="pt-BR" sz="2000" dirty="0"/>
              <a:t>Calcular o PPC para os serviços abaixo: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2779B9-5AAD-4281-8753-AF10E12E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7" y="980728"/>
            <a:ext cx="8553185" cy="56899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376E6C-C60C-4188-9861-3E89A002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49" y="1786049"/>
            <a:ext cx="2719958" cy="9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/>
              <p:nvPr/>
            </p:nvSpPr>
            <p:spPr>
              <a:xfrm>
                <a:off x="8904312" y="3740366"/>
                <a:ext cx="2142766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PPC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100=</m:t>
                    </m:r>
                  </m:oMath>
                </a14:m>
                <a:r>
                  <a:rPr lang="pt-BR" dirty="0"/>
                  <a:t>?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740366"/>
                <a:ext cx="2142766" cy="485454"/>
              </a:xfrm>
              <a:prstGeom prst="rect">
                <a:avLst/>
              </a:prstGeom>
              <a:blipFill>
                <a:blip r:embed="rId4"/>
                <a:stretch>
                  <a:fillRect l="-2564" r="-1709" b="-6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97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F4DD7E-1E85-45C5-B065-C81CE6ED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08720"/>
            <a:ext cx="1072919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OBS: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Como normalmente se adota janela de 1 semana na programação, o pacote de trabalho deve ter início e fim bem definidos nesse período.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uma tarefa é longa — </a:t>
            </a:r>
            <a:r>
              <a:rPr lang="pt-BR" sz="2000" dirty="0" err="1"/>
              <a:t>ex</a:t>
            </a:r>
            <a:r>
              <a:rPr lang="pt-BR" sz="2000" dirty="0"/>
              <a:t>,; pintura —, o pacote a ser definido na programação deve ser delimitado para a semana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,: pintura do 46 pavimento ou pintura do teto do auditório, Caso sejam atribuídas à programação atividades que extrapolem a semana, torna-se difícil aferir o E em relação ao P, </a:t>
            </a:r>
          </a:p>
        </p:txBody>
      </p:sp>
    </p:spTree>
    <p:extLst>
      <p:ext uri="{BB962C8B-B14F-4D97-AF65-F5344CB8AC3E}">
        <p14:creationId xmlns:p14="http://schemas.microsoft.com/office/powerpoint/2010/main" val="2190376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6A9630-BAA5-4F0D-8794-52CE6324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548680"/>
            <a:ext cx="10369152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semanas escolhidas para análise podem ser avaliadas por meio da elaboração de gráficos 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AB690-1EEA-4162-BD29-27A6F875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348880"/>
            <a:ext cx="98992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62152D-125C-4AAB-BFE2-18378C3C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8680"/>
            <a:ext cx="10369152" cy="5631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Também podem ser gerados gráficos de evolução do PPC por equipes, sejam elas próprias ou terceirizadas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D994F2-EE00-43A7-B573-FC4EFB9B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492896"/>
            <a:ext cx="5533623" cy="3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7B587D-C687-47FC-8520-7CC3267E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476672"/>
            <a:ext cx="10441160" cy="5703465"/>
          </a:xfrm>
        </p:spPr>
        <p:txBody>
          <a:bodyPr>
            <a:normAutofit/>
          </a:bodyPr>
          <a:lstStyle/>
          <a:p>
            <a:r>
              <a:rPr lang="pt-BR" sz="2000" dirty="0"/>
              <a:t>Principais causas de descumprimento da programação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E92253-87EA-4028-A920-EDAD8DFB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213408"/>
            <a:ext cx="6399181" cy="49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Ciclo do planejamento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19322"/>
            <a:ext cx="10729554" cy="435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7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Preparação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692639" cy="4351337"/>
          </a:xfrm>
        </p:spPr>
        <p:txBody>
          <a:bodyPr/>
          <a:lstStyle/>
          <a:p>
            <a:pPr algn="just"/>
            <a:r>
              <a:rPr lang="pt-BR" b="1" dirty="0"/>
              <a:t>I: </a:t>
            </a:r>
            <a:r>
              <a:rPr lang="pt-BR" dirty="0"/>
              <a:t>É na preparação do processo de planejamento que se </a:t>
            </a:r>
            <a:r>
              <a:rPr lang="pt-BR" b="1" dirty="0"/>
              <a:t>divide a produção em subsistemas  para entrega aos respectivos pacotes de trabalho</a:t>
            </a:r>
            <a:r>
              <a:rPr lang="pt-BR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83" y="2829083"/>
            <a:ext cx="9451896" cy="38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7DA40-B49C-4162-8FE3-2B7814E4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836712"/>
            <a:ext cx="10153128" cy="5343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+mj-lt"/>
              </a:rPr>
              <a:t>O que é pacote de trabalho?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  <a:latin typeface="+mj-lt"/>
              </a:rPr>
              <a:t>É um componente dentro de um projeto que pode ser facilmente atribuído a um membro ou grupo de membros específicos da equipe do projeto para a execução  e conclusão do mesmo – O custo e a duração podem ser facilmente gerenciados</a:t>
            </a: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rgbClr val="222222"/>
                </a:solidFill>
                <a:latin typeface="+mj-lt"/>
              </a:rPr>
              <a:t>Exemplo: Execução da alvenaria</a:t>
            </a:r>
          </a:p>
        </p:txBody>
      </p:sp>
    </p:spTree>
    <p:extLst>
      <p:ext uri="{BB962C8B-B14F-4D97-AF65-F5344CB8AC3E}">
        <p14:creationId xmlns:p14="http://schemas.microsoft.com/office/powerpoint/2010/main" val="1034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Coleta de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II: </a:t>
            </a:r>
            <a:r>
              <a:rPr lang="pt-BR" dirty="0"/>
              <a:t>Etapa de trabalho direto com as informações contidas nos projetos, contratos, especificações técnicas de materiais, tecnologias empregadas para realização de atividades, condições do ambiente de trabalho, estudos ambientais, dentre outras.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07080"/>
            <a:ext cx="8331737" cy="33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3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Preparação dos planos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442640" cy="4351337"/>
          </a:xfrm>
        </p:spPr>
        <p:txBody>
          <a:bodyPr/>
          <a:lstStyle/>
          <a:p>
            <a:pPr algn="just"/>
            <a:r>
              <a:rPr lang="pt-BR" b="1" dirty="0"/>
              <a:t>III:</a:t>
            </a:r>
            <a:r>
              <a:rPr lang="pt-BR" dirty="0"/>
              <a:t> Nesta etapa estamos diante de </a:t>
            </a:r>
            <a:r>
              <a:rPr lang="pt-BR" b="1" dirty="0"/>
              <a:t>informações ligadas à produção </a:t>
            </a:r>
            <a:r>
              <a:rPr lang="pt-BR" dirty="0"/>
              <a:t>(dados relacionados às atividades), e de como será feito o controle desse planejamento.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818328"/>
            <a:ext cx="8640961" cy="35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Difusão de informação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IV: </a:t>
            </a:r>
            <a:r>
              <a:rPr lang="pt-BR" dirty="0"/>
              <a:t>A etapa de difusão de informação é a de visualizar nos projetos de planejamento o plano para realização das atividades.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0" y="27809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4368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5100</TotalTime>
  <Words>1326</Words>
  <Application>Microsoft Office PowerPoint</Application>
  <PresentationFormat>Widescreen</PresentationFormat>
  <Paragraphs>160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 Disciplina: Organização do trabalho</vt:lpstr>
      <vt:lpstr>Planejamento</vt:lpstr>
      <vt:lpstr>Planejamento</vt:lpstr>
      <vt:lpstr>Ciclo do planejamento</vt:lpstr>
      <vt:lpstr>Preparação do processo de planejamento</vt:lpstr>
      <vt:lpstr>Apresentação do PowerPoint</vt:lpstr>
      <vt:lpstr>Coleta de informações</vt:lpstr>
      <vt:lpstr>Preparação dos planos</vt:lpstr>
      <vt:lpstr>Difusão de informação </vt:lpstr>
      <vt:lpstr>Avaliação do processo de planejamento</vt:lpstr>
      <vt:lpstr>Ação</vt:lpstr>
      <vt:lpstr>Apresentação do PowerPoint</vt:lpstr>
      <vt:lpstr>Apresentação do PowerPoint</vt:lpstr>
      <vt:lpstr>Planejamento Estratégico (Longo prazo)</vt:lpstr>
      <vt:lpstr>Planejamento Estratégico (Longo prazo)</vt:lpstr>
      <vt:lpstr>Planejamento Estratégico (Longo prazo)</vt:lpstr>
      <vt:lpstr>Planejamento Estratégico (Longo prazo)</vt:lpstr>
      <vt:lpstr>Planejamento Estratégico (Longo prazo)</vt:lpstr>
      <vt:lpstr>Planejamento de médio prazo (tático)</vt:lpstr>
      <vt:lpstr>Planejamento de médio prazo (tático)</vt:lpstr>
      <vt:lpstr>Exemplo de planilha de restrições</vt:lpstr>
      <vt:lpstr>Planejamento de médio prazo (tático)</vt:lpstr>
      <vt:lpstr>Planejamento de curto prazo (operacional)</vt:lpstr>
      <vt:lpstr>Planejamento de curto prazo (operacional)</vt:lpstr>
      <vt:lpstr>Planilha de curto prazo</vt:lpstr>
      <vt:lpstr>Apresentação do PowerPoint</vt:lpstr>
      <vt:lpstr>Elementos da Planilha de Curto Prazo</vt:lpstr>
      <vt:lpstr>Definição de Pacote de Trabalho </vt:lpstr>
      <vt:lpstr>Metodologia PPC</vt:lpstr>
      <vt:lpstr>Percentual de planos concluídos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Organização do trabalho</dc:title>
  <dc:creator>Juliane Santos Souza</dc:creator>
  <cp:lastModifiedBy>Juliane Santos Souza</cp:lastModifiedBy>
  <cp:revision>106</cp:revision>
  <dcterms:created xsi:type="dcterms:W3CDTF">2020-03-05T11:53:28Z</dcterms:created>
  <dcterms:modified xsi:type="dcterms:W3CDTF">2023-03-06T15:18:37Z</dcterms:modified>
</cp:coreProperties>
</file>