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324" r:id="rId3"/>
    <p:sldId id="342" r:id="rId4"/>
    <p:sldId id="307" r:id="rId5"/>
    <p:sldId id="329" r:id="rId6"/>
    <p:sldId id="334" r:id="rId7"/>
    <p:sldId id="335" r:id="rId8"/>
    <p:sldId id="330" r:id="rId9"/>
    <p:sldId id="336" r:id="rId10"/>
    <p:sldId id="326" r:id="rId11"/>
    <p:sldId id="337" r:id="rId12"/>
    <p:sldId id="308" r:id="rId13"/>
    <p:sldId id="310" r:id="rId14"/>
    <p:sldId id="340" r:id="rId15"/>
    <p:sldId id="311" r:id="rId16"/>
    <p:sldId id="312" r:id="rId17"/>
    <p:sldId id="313" r:id="rId18"/>
    <p:sldId id="309" r:id="rId19"/>
    <p:sldId id="339" r:id="rId20"/>
    <p:sldId id="341" r:id="rId21"/>
    <p:sldId id="33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9B1E-166A-4FDC-8CA2-A44696CAA045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544B-BADD-4FD5-8839-98F6E133AD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53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85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4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42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10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332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3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88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8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02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3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A164919-6E47-4EA2-8D55-EFE07F68AB61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23B8980-4799-43B5-820B-7620781C1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38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1704" y="58316"/>
            <a:ext cx="7776864" cy="1368152"/>
          </a:xfrm>
        </p:spPr>
        <p:txBody>
          <a:bodyPr>
            <a:normAutofit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2895600"/>
            <a:ext cx="10100080" cy="1066800"/>
          </a:xfrm>
        </p:spPr>
        <p:txBody>
          <a:bodyPr>
            <a:noAutofit/>
          </a:bodyPr>
          <a:lstStyle/>
          <a:p>
            <a:pPr algn="ctr"/>
            <a:r>
              <a:rPr lang="pt-BR" sz="5400" dirty="0">
                <a:solidFill>
                  <a:schemeClr val="tx1"/>
                </a:solidFill>
              </a:rPr>
              <a:t>Escadas</a:t>
            </a:r>
          </a:p>
          <a:p>
            <a:pPr algn="ctr"/>
            <a:endParaRPr lang="pt-BR" sz="5400" dirty="0">
              <a:solidFill>
                <a:schemeClr val="tx1"/>
              </a:solidFill>
            </a:endParaRPr>
          </a:p>
          <a:p>
            <a:pPr algn="r"/>
            <a:endParaRPr lang="pt-BR" sz="5400" dirty="0">
              <a:solidFill>
                <a:schemeClr val="tx1"/>
              </a:solidFill>
            </a:endParaRPr>
          </a:p>
          <a:p>
            <a:pPr algn="r"/>
            <a:r>
              <a:rPr lang="pt-BR" sz="2600" dirty="0">
                <a:solidFill>
                  <a:schemeClr val="tx1"/>
                </a:solidFill>
              </a:rPr>
              <a:t>Prof. M. Sc. Juliane Souza</a:t>
            </a:r>
          </a:p>
          <a:p>
            <a:pPr algn="ctr"/>
            <a:endParaRPr lang="pt-BR" sz="5400" dirty="0">
              <a:solidFill>
                <a:schemeClr val="tx1"/>
              </a:solidFill>
            </a:endParaRP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02332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40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58000"/>
            <a:ext cx="9514648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Características dos pisos e espelhos</a:t>
            </a:r>
          </a:p>
          <a:p>
            <a:pPr algn="just"/>
            <a:r>
              <a:rPr lang="pt-BR" dirty="0"/>
              <a:t>Nas rotas acessíveis não podem ser utilizados degraus e escadas fixas com espelhos vazados;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F93A79-1876-4487-9195-99D678CC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047000"/>
            <a:ext cx="4032448" cy="344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6345F85-3CCF-4707-94C0-674A6B3FA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3047000"/>
            <a:ext cx="6352127" cy="342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57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BB36C-2671-4772-BE3D-A2EEF16A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23C518-0BB5-414A-8DA6-4FC7DB710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45628"/>
            <a:ext cx="9668256" cy="4351337"/>
          </a:xfrm>
        </p:spPr>
        <p:txBody>
          <a:bodyPr/>
          <a:lstStyle/>
          <a:p>
            <a:pPr algn="just"/>
            <a:r>
              <a:rPr lang="pt-BR" dirty="0"/>
              <a:t>Quando houver bocel ou espelho inclinado, a projeção da aresta pode avançar no máximo 1,5 cm sobre o piso abaixo.</a:t>
            </a:r>
          </a:p>
          <a:p>
            <a:pPr algn="just"/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1FAA87-DFB1-4360-9DD1-866AEBCA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3429069"/>
            <a:ext cx="4970585" cy="255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FC2B943-917F-4669-A084-8EB4716A351E}"/>
              </a:ext>
            </a:extLst>
          </p:cNvPr>
          <p:cNvSpPr/>
          <p:nvPr/>
        </p:nvSpPr>
        <p:spPr>
          <a:xfrm>
            <a:off x="7536160" y="4068915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/>
              <a:t>e </a:t>
            </a:r>
            <a:r>
              <a:rPr lang="pt-BR" dirty="0"/>
              <a:t>altura do degrau = espelho</a:t>
            </a:r>
          </a:p>
          <a:p>
            <a:pPr algn="just"/>
            <a:r>
              <a:rPr lang="pt-BR" i="1" dirty="0"/>
              <a:t>p </a:t>
            </a:r>
            <a:r>
              <a:rPr lang="pt-BR" dirty="0"/>
              <a:t>largura do degrau = piso</a:t>
            </a:r>
          </a:p>
        </p:txBody>
      </p:sp>
    </p:spTree>
    <p:extLst>
      <p:ext uri="{BB962C8B-B14F-4D97-AF65-F5344CB8AC3E}">
        <p14:creationId xmlns:p14="http://schemas.microsoft.com/office/powerpoint/2010/main" val="175388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Largura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largura mínima para escadas em rotas acessíveis é de 1,20 m;</a:t>
            </a:r>
          </a:p>
          <a:p>
            <a:pPr algn="just"/>
            <a:r>
              <a:rPr lang="pt-BR" sz="2000" dirty="0"/>
              <a:t>Deve dispor de guia de balizamento </a:t>
            </a:r>
          </a:p>
          <a:p>
            <a:pPr lvl="1" algn="just"/>
            <a:r>
              <a:rPr lang="pt-BR" sz="2000" dirty="0"/>
              <a:t>h = 5 cm.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CBB5F1-DC52-4527-92AF-F04FC686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3352800"/>
            <a:ext cx="35242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As escadas devem ter no mínimo um patamar a cada 3,20 m de desnível e sempre que houver mudança de direção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EAC1EE-2F79-4DE9-A89D-93A5893D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48" y="2620625"/>
            <a:ext cx="4286904" cy="39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80FD7-5DDB-4C32-BF7B-8BD2E71B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668A75-61E9-4AE2-8458-1B84C416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 inclinação transversal dos patamares não pode exceder 1 % em escadas internas e 2 % em escadas externas.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F935D9-5C37-46BE-8376-769A9CEF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48" y="2620625"/>
            <a:ext cx="4286904" cy="39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063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Entre os lances da escada devem ser previstos patamares com dimensão longitudinal mínima de 1,20 m. </a:t>
            </a:r>
          </a:p>
          <a:p>
            <a:pPr algn="just"/>
            <a:r>
              <a:rPr lang="pt-BR" sz="2000" dirty="0"/>
              <a:t>Os patamares situados em mudanças de direção devem ter dimensões iguais à largura da escada.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789040"/>
            <a:ext cx="3840260" cy="27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807685"/>
            <a:ext cx="3528392" cy="26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12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366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Sinalização visual dos degraus de escada</a:t>
            </a:r>
          </a:p>
          <a:p>
            <a:endParaRPr lang="pt-BR" sz="2000" dirty="0"/>
          </a:p>
          <a:p>
            <a:r>
              <a:rPr lang="pt-BR" sz="2000" dirty="0"/>
              <a:t>Aplicada aos pisos e espelhos em suas bordas laterais e/ou nas projeções dos corrimãos, contrastante com o piso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68" y="3650175"/>
            <a:ext cx="4505187" cy="30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39" y="3722183"/>
            <a:ext cx="4348453" cy="286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9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6562320" cy="46634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Sinalização visual dos degraus de escada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Recomenda-se estender a sinalização no comprimento total dos degraus com elementos que incorporem também características antiderrapantes.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717032"/>
            <a:ext cx="3068687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50FF92A-C446-4C46-83D3-FEF7D934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79527"/>
            <a:ext cx="3789062" cy="289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6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2425456"/>
            <a:ext cx="541019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Em construções novas, o primeiro e o último degrau de um lance de escada devem distar no mínimo 0,30 m da área de circulação adjacente e devem estar sinalizados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904852"/>
            <a:ext cx="3954785" cy="419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06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162EC-44E3-4766-B6B0-2A4FC902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46DED2-7646-49D6-AD89-4A9CA60F9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16832"/>
            <a:ext cx="613027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latin typeface="+mj-lt"/>
              </a:rPr>
              <a:t>Piso tátil de alerta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0" i="0" dirty="0">
                <a:solidFill>
                  <a:srgbClr val="373737"/>
                </a:solidFill>
                <a:effectLst/>
                <a:latin typeface="+mj-lt"/>
              </a:rPr>
              <a:t>O piso tátil de alerta deve ser instalado no início e no término de escadas</a:t>
            </a:r>
            <a:endParaRPr lang="pt-BR" sz="20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B8357F-909A-4577-AF8E-BF3A2B1A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980" y="1691322"/>
            <a:ext cx="45815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2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720" y="1933017"/>
            <a:ext cx="6710488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Elementos de uma escada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i="0" dirty="0">
                <a:solidFill>
                  <a:srgbClr val="1F1F1F"/>
                </a:solidFill>
                <a:effectLst/>
                <a:latin typeface="+mj-lt"/>
              </a:rPr>
              <a:t>Piso: </a:t>
            </a:r>
            <a:r>
              <a:rPr lang="pt-BR" sz="2000" b="0" i="0" dirty="0">
                <a:solidFill>
                  <a:srgbClr val="1F1F1F"/>
                </a:solidFill>
                <a:effectLst/>
                <a:latin typeface="+mj-lt"/>
              </a:rPr>
              <a:t>Superfície horizontal onde pisamos seja subindo ou descendo a escada.</a:t>
            </a:r>
          </a:p>
          <a:p>
            <a:pPr algn="just"/>
            <a:endParaRPr lang="pt-BR" sz="2000" dirty="0">
              <a:solidFill>
                <a:srgbClr val="1F1F1F"/>
              </a:solidFill>
              <a:latin typeface="+mj-lt"/>
            </a:endParaRPr>
          </a:p>
          <a:p>
            <a:pPr algn="just"/>
            <a:r>
              <a:rPr lang="pt-BR" sz="2000" b="1" dirty="0">
                <a:solidFill>
                  <a:srgbClr val="1F1F1F"/>
                </a:solidFill>
                <a:latin typeface="+mj-lt"/>
              </a:rPr>
              <a:t>Espelho:</a:t>
            </a:r>
            <a:r>
              <a:rPr lang="pt-BR" sz="2000" dirty="0">
                <a:solidFill>
                  <a:srgbClr val="1F1F1F"/>
                </a:solidFill>
                <a:latin typeface="+mj-lt"/>
              </a:rPr>
              <a:t> </a:t>
            </a:r>
            <a:r>
              <a:rPr lang="pt-BR" sz="2000" b="0" i="0" dirty="0">
                <a:solidFill>
                  <a:srgbClr val="1F1F1F"/>
                </a:solidFill>
                <a:effectLst/>
                <a:latin typeface="+mj-lt"/>
              </a:rPr>
              <a:t>Superfície ou espaço vertical ou inclinado entre os pisos da escada</a:t>
            </a:r>
            <a:endParaRPr lang="pt-BR" sz="2000" dirty="0">
              <a:latin typeface="+mj-lt"/>
            </a:endParaRP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10" y="3995264"/>
            <a:ext cx="3898745" cy="226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05" y="1025663"/>
            <a:ext cx="3901295" cy="233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3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53F15-535C-4DE1-8FF4-38FB4BC4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52426E-80C1-4187-BF2F-BA696608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As extremidades dos corrimãos devem ter acabamento recurvado, ser fixadas ou justapostas à parede ou piso</a:t>
            </a:r>
          </a:p>
          <a:p>
            <a:pPr algn="just"/>
            <a:r>
              <a:rPr lang="pt-BR" dirty="0"/>
              <a:t>Os corrimãos devem ter desenho contínuo, sem protuberâncias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2DE6E9-F9BD-492D-89E3-9315349B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254375"/>
            <a:ext cx="5113524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3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152DB-E791-4C2D-A333-D404497D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0C8CE2F-EF3C-4D8D-A972-AA6C739D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Quando se tratar de escadas ou rampas com largura igual ou superior a 2,40 m, é necessária a instalação de no mínimo um corrimão intermediário, garantindo faixa de circulação com largura mínima de 1,20 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E591FE-F1FD-459E-B741-F770828C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3548833"/>
            <a:ext cx="3981903" cy="32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2664ED1-FBF2-41AC-939C-788F1A46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774990"/>
            <a:ext cx="4019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0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D241A-2F08-4EC1-87A3-42197779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B1C8F0-0B8A-4FF4-9DAC-AF6FC9C5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dirty="0"/>
              <a:t>Sugestão de leitura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Ler a instrução técnica do corpo de bombeiros da Bahia para saídas de emergência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3EEA57-7786-46BB-A873-1E783E42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67" y="4135075"/>
            <a:ext cx="2488861" cy="21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9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As dimensões dos pisos e espelhos devem ser constantes em toda a escada; </a:t>
            </a:r>
          </a:p>
          <a:p>
            <a:pPr algn="just"/>
            <a:r>
              <a:rPr lang="pt-BR" sz="2000" dirty="0"/>
              <a:t>Para o dimensionamento, devem ser atendidas as seguintes condições (NBR 9050):</a:t>
            </a:r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a) 0,63 m ≤ </a:t>
            </a:r>
            <a:r>
              <a:rPr lang="pt-BR" sz="2000" i="1" dirty="0"/>
              <a:t>p </a:t>
            </a:r>
            <a:r>
              <a:rPr lang="pt-BR" sz="2000" dirty="0"/>
              <a:t>+ 2</a:t>
            </a:r>
            <a:r>
              <a:rPr lang="pt-BR" sz="2000" i="1" dirty="0"/>
              <a:t>e </a:t>
            </a:r>
            <a:r>
              <a:rPr lang="pt-BR" sz="2000" dirty="0"/>
              <a:t>≤ 0,65 m,</a:t>
            </a:r>
          </a:p>
          <a:p>
            <a:pPr marL="114300" indent="0" algn="just">
              <a:buNone/>
            </a:pPr>
            <a:r>
              <a:rPr lang="pt-BR" sz="2000" dirty="0"/>
              <a:t>b) pisos (</a:t>
            </a:r>
            <a:r>
              <a:rPr lang="pt-BR" sz="2000" i="1" dirty="0"/>
              <a:t>p</a:t>
            </a:r>
            <a:r>
              <a:rPr lang="pt-BR" sz="2000" dirty="0"/>
              <a:t>): 0,28 m ≤ </a:t>
            </a:r>
            <a:r>
              <a:rPr lang="pt-BR" sz="2000" i="1" dirty="0"/>
              <a:t>p </a:t>
            </a:r>
            <a:r>
              <a:rPr lang="pt-BR" sz="2000" dirty="0"/>
              <a:t>≤ 0,32 m e</a:t>
            </a:r>
          </a:p>
          <a:p>
            <a:pPr marL="114300" indent="0" algn="just">
              <a:buNone/>
            </a:pPr>
            <a:r>
              <a:rPr lang="pt-BR" sz="2000" dirty="0"/>
              <a:t>c) espelhos (</a:t>
            </a:r>
            <a:r>
              <a:rPr lang="pt-BR" sz="2000" i="1" dirty="0"/>
              <a:t>e</a:t>
            </a:r>
            <a:r>
              <a:rPr lang="pt-BR" sz="2000" dirty="0"/>
              <a:t>): 0,16 m ≤ </a:t>
            </a:r>
            <a:r>
              <a:rPr lang="pt-BR" sz="2000" i="1" dirty="0"/>
              <a:t>e </a:t>
            </a:r>
            <a:r>
              <a:rPr lang="pt-BR" sz="2000" dirty="0"/>
              <a:t>≤ 0,18 m;</a:t>
            </a:r>
          </a:p>
          <a:p>
            <a:pPr marL="114300" indent="0" algn="just">
              <a:buNone/>
            </a:pPr>
            <a:r>
              <a:rPr lang="pt-BR" sz="2000" dirty="0"/>
              <a:t>Onde: P = piso</a:t>
            </a:r>
          </a:p>
          <a:p>
            <a:pPr marL="114300" indent="0" algn="just">
              <a:buNone/>
            </a:pPr>
            <a:r>
              <a:rPr lang="pt-BR" sz="2000" dirty="0"/>
              <a:t>E = espelho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B93165-AEA0-46FC-BB4B-CD9D3CD31469}"/>
              </a:ext>
            </a:extLst>
          </p:cNvPr>
          <p:cNvSpPr txBox="1"/>
          <p:nvPr/>
        </p:nvSpPr>
        <p:spPr>
          <a:xfrm>
            <a:off x="1365148" y="3105834"/>
            <a:ext cx="9486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+mj-lt"/>
              </a:rPr>
              <a:t>E</a:t>
            </a:r>
            <a:r>
              <a:rPr lang="pt-BR" b="1" i="0" dirty="0">
                <a:effectLst/>
                <a:latin typeface="+mj-lt"/>
              </a:rPr>
              <a:t>scada confortável e adequada para o uso, sem esforços excessivos de quem a usa</a:t>
            </a:r>
            <a:endParaRPr lang="pt-BR" b="1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B428E2-906E-4B79-85C5-2AFE1A95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0" y="4191999"/>
            <a:ext cx="3898745" cy="226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8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Fórmula de </a:t>
            </a:r>
            <a:r>
              <a:rPr lang="pt-BR" sz="2000" dirty="0" err="1"/>
              <a:t>Blondel</a:t>
            </a:r>
            <a:endParaRPr lang="pt-BR" sz="2000" dirty="0"/>
          </a:p>
          <a:p>
            <a:pPr marL="114300" indent="0" algn="ctr">
              <a:buNone/>
            </a:pPr>
            <a:endParaRPr lang="pt-BR" sz="2000" b="1" dirty="0"/>
          </a:p>
          <a:p>
            <a:pPr marL="114300" indent="0" algn="ctr">
              <a:buNone/>
            </a:pPr>
            <a:endParaRPr lang="pt-BR" sz="2000" b="1" dirty="0"/>
          </a:p>
          <a:p>
            <a:pPr marL="114300" indent="0" algn="ctr">
              <a:buNone/>
            </a:pPr>
            <a:br>
              <a:rPr lang="pt-BR" sz="2000" b="1" dirty="0"/>
            </a:br>
            <a:r>
              <a:rPr lang="pt-BR" sz="2000" b="1" dirty="0"/>
              <a:t>2E + P = 64cm</a:t>
            </a:r>
          </a:p>
          <a:p>
            <a:pPr marL="114300" indent="0" algn="ctr">
              <a:buNone/>
            </a:pPr>
            <a:endParaRPr lang="pt-BR" sz="2000" b="1" dirty="0"/>
          </a:p>
          <a:p>
            <a:pPr marL="114300" indent="0">
              <a:buNone/>
            </a:pPr>
            <a:r>
              <a:rPr lang="pt-BR" sz="2000" dirty="0"/>
              <a:t>Onde: </a:t>
            </a:r>
          </a:p>
          <a:p>
            <a:pPr marL="114300" indent="0">
              <a:buNone/>
            </a:pPr>
            <a:r>
              <a:rPr lang="pt-BR" sz="2000" dirty="0"/>
              <a:t>E = espelho</a:t>
            </a:r>
          </a:p>
          <a:p>
            <a:pPr marL="114300" indent="0">
              <a:buNone/>
            </a:pPr>
            <a:r>
              <a:rPr lang="pt-BR" sz="2000" dirty="0"/>
              <a:t>P = Piso</a:t>
            </a:r>
          </a:p>
          <a:p>
            <a:pPr marL="114300" indent="0" algn="ctr">
              <a:buNone/>
            </a:pPr>
            <a:endParaRPr lang="pt-BR" sz="2000" b="1" dirty="0"/>
          </a:p>
          <a:p>
            <a:pPr marL="114300" indent="0" algn="ctr">
              <a:buNone/>
            </a:pPr>
            <a:endParaRPr lang="pt-BR" sz="2000" b="1" dirty="0"/>
          </a:p>
          <a:p>
            <a:pPr marL="114300" indent="0" algn="ctr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385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751110"/>
            <a:ext cx="8568952" cy="4800600"/>
          </a:xfrm>
        </p:spPr>
        <p:txBody>
          <a:bodyPr>
            <a:normAutofit/>
          </a:bodyPr>
          <a:lstStyle/>
          <a:p>
            <a:r>
              <a:rPr lang="pt-BR" sz="2000" dirty="0"/>
              <a:t>Calcular uma escada para uma distância de piso a piso de 288 cm. </a:t>
            </a:r>
          </a:p>
          <a:p>
            <a:endParaRPr lang="pt-B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564904"/>
            <a:ext cx="7664912" cy="372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0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6E0D8D7-2D29-4E6A-B95B-9B9C5087AD90}"/>
                  </a:ext>
                </a:extLst>
              </p:cNvPr>
              <p:cNvSpPr txBox="1"/>
              <p:nvPr/>
            </p:nvSpPr>
            <p:spPr>
              <a:xfrm>
                <a:off x="551384" y="352517"/>
                <a:ext cx="6408712" cy="5475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:r>
                  <a:rPr lang="pt-BR" b="1" dirty="0"/>
                  <a:t>2E + P = 64cm (fórmula de </a:t>
                </a:r>
                <a:r>
                  <a:rPr lang="pt-BR" b="1" dirty="0" err="1"/>
                  <a:t>Blondel</a:t>
                </a:r>
                <a:r>
                  <a:rPr lang="pt-BR" b="1" dirty="0"/>
                  <a:t>)</a:t>
                </a:r>
              </a:p>
              <a:p>
                <a:pPr marL="114300" indent="0">
                  <a:buNone/>
                </a:pPr>
                <a:r>
                  <a:rPr lang="pt-BR" b="1" dirty="0"/>
                  <a:t>Onde: </a:t>
                </a:r>
              </a:p>
              <a:p>
                <a:pPr marL="114300" indent="0">
                  <a:buNone/>
                </a:pPr>
                <a:r>
                  <a:rPr lang="pt-BR" dirty="0"/>
                  <a:t>E = espelho</a:t>
                </a:r>
              </a:p>
              <a:p>
                <a:pPr marL="114300" indent="0">
                  <a:buNone/>
                </a:pPr>
                <a:r>
                  <a:rPr lang="pt-BR" dirty="0"/>
                  <a:t>P = Piso (pisos (</a:t>
                </a:r>
                <a:r>
                  <a:rPr lang="pt-BR" i="1" dirty="0"/>
                  <a:t>p</a:t>
                </a:r>
                <a:r>
                  <a:rPr lang="pt-BR" dirty="0"/>
                  <a:t>): 0,28 m ≤ </a:t>
                </a:r>
                <a:r>
                  <a:rPr lang="pt-BR" i="1" dirty="0"/>
                  <a:t>p </a:t>
                </a:r>
                <a:r>
                  <a:rPr lang="pt-BR" dirty="0"/>
                  <a:t>≤ 0,32 m) </a:t>
                </a:r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r>
                  <a:rPr lang="pt-BR" b="1" dirty="0"/>
                  <a:t>Num 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pt-BR" b="1" dirty="0"/>
                  <a:t> </a:t>
                </a:r>
              </a:p>
              <a:p>
                <a:pPr marL="114300" indent="0">
                  <a:buNone/>
                </a:pPr>
                <a:r>
                  <a:rPr lang="pt-BR" sz="1800" dirty="0">
                    <a:latin typeface="+mj-lt"/>
                  </a:rPr>
                  <a:t>Onde: Num E é o número de espelhos </a:t>
                </a:r>
              </a:p>
              <a:p>
                <a:pPr marL="114300" indent="0">
                  <a:buNone/>
                </a:pPr>
                <a:r>
                  <a:rPr lang="pt-BR" sz="1800" dirty="0">
                    <a:latin typeface="+mj-lt"/>
                  </a:rPr>
                  <a:t>H é a altura do desnível</a:t>
                </a:r>
              </a:p>
              <a:p>
                <a:pPr marL="114300" indent="0">
                  <a:buNone/>
                </a:pPr>
                <a:r>
                  <a:rPr lang="pt-BR" sz="1800" dirty="0">
                    <a:latin typeface="+mj-lt"/>
                  </a:rPr>
                  <a:t>E é a altura do espelho</a:t>
                </a:r>
              </a:p>
              <a:p>
                <a:pPr marL="114300" indent="0">
                  <a:buNone/>
                </a:pPr>
                <a:endParaRPr lang="pt-BR" b="1" dirty="0"/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r>
                  <a:rPr lang="pt-BR" b="1" dirty="0"/>
                  <a:t>Num P = Num E – 1</a:t>
                </a:r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r>
                  <a:rPr lang="pt-BR" dirty="0"/>
                  <a:t>Comprimento de projeção horizontal = ? cm</a:t>
                </a:r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6E0D8D7-2D29-4E6A-B95B-9B9C5087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352517"/>
                <a:ext cx="6408712" cy="5475794"/>
              </a:xfrm>
              <a:prstGeom prst="rect">
                <a:avLst/>
              </a:prstGeom>
              <a:blipFill>
                <a:blip r:embed="rId2"/>
                <a:stretch>
                  <a:fillRect t="-668" b="-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5DCCC759-71B6-40A3-8E84-57E20CB65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856" y="0"/>
            <a:ext cx="5228144" cy="395037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B57396A-F151-42C2-9F3A-51264464E5E2}"/>
              </a:ext>
            </a:extLst>
          </p:cNvPr>
          <p:cNvSpPr txBox="1"/>
          <p:nvPr/>
        </p:nvSpPr>
        <p:spPr>
          <a:xfrm>
            <a:off x="6965279" y="4210142"/>
            <a:ext cx="4236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pt-BR" dirty="0"/>
              <a:t>Fazer o desenho da escada no </a:t>
            </a:r>
            <a:r>
              <a:rPr lang="pt-BR" dirty="0" err="1"/>
              <a:t>AutoCad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97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765177"/>
            <a:ext cx="9217024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Calcular uma escada para uma distância de piso a piso de 290 cm </a:t>
            </a:r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564904"/>
            <a:ext cx="7664912" cy="372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91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37AD8531-ACF1-4771-88DF-C989F47437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798" y="692696"/>
                <a:ext cx="9505056" cy="5472608"/>
              </a:xfrm>
            </p:spPr>
            <p:txBody>
              <a:bodyPr>
                <a:noAutofit/>
              </a:bodyPr>
              <a:lstStyle/>
              <a:p>
                <a:pPr marL="114300" indent="0">
                  <a:buNone/>
                </a:pPr>
                <a:r>
                  <a:rPr lang="pt-BR" sz="1600" b="1" dirty="0">
                    <a:latin typeface="+mj-lt"/>
                  </a:rPr>
                  <a:t>2E + P = 64cm (fórmula de </a:t>
                </a:r>
                <a:r>
                  <a:rPr lang="pt-BR" sz="1600" b="1" dirty="0" err="1">
                    <a:latin typeface="+mj-lt"/>
                  </a:rPr>
                  <a:t>Blondel</a:t>
                </a:r>
                <a:r>
                  <a:rPr lang="pt-BR" sz="1600" b="1" dirty="0">
                    <a:latin typeface="+mj-lt"/>
                  </a:rPr>
                  <a:t>)</a:t>
                </a:r>
              </a:p>
              <a:p>
                <a:pPr marL="114300" indent="0">
                  <a:buNone/>
                </a:pPr>
                <a:r>
                  <a:rPr lang="pt-BR" sz="1600" dirty="0">
                    <a:latin typeface="+mj-lt"/>
                  </a:rPr>
                  <a:t>Adotando o valor de piso mínimo estabelecido pela NBR 9050 (28 cm)</a:t>
                </a:r>
              </a:p>
              <a:p>
                <a:pPr marL="114300" indent="0">
                  <a:buNone/>
                </a:pPr>
                <a:r>
                  <a:rPr lang="pt-BR" sz="1600" dirty="0">
                    <a:latin typeface="+mj-lt"/>
                  </a:rPr>
                  <a:t>E = ? Cm</a:t>
                </a:r>
              </a:p>
              <a:p>
                <a:pPr marL="114300" indent="0">
                  <a:buNone/>
                </a:pPr>
                <a:endParaRPr lang="pt-BR" sz="1600" dirty="0">
                  <a:latin typeface="+mj-lt"/>
                </a:endParaRPr>
              </a:p>
              <a:p>
                <a:pPr marL="114300" indent="0">
                  <a:buNone/>
                </a:pPr>
                <a:r>
                  <a:rPr lang="pt-BR" sz="1600" b="1" dirty="0"/>
                  <a:t>Num 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pt-BR" sz="1600" dirty="0">
                  <a:latin typeface="+mj-lt"/>
                </a:endParaRPr>
              </a:p>
              <a:p>
                <a:pPr marL="114300" indent="0">
                  <a:buNone/>
                </a:pPr>
                <a:endParaRPr lang="pt-BR" sz="1600" dirty="0">
                  <a:latin typeface="+mj-lt"/>
                </a:endParaRPr>
              </a:p>
              <a:p>
                <a:pPr marL="114300" indent="0">
                  <a:buNone/>
                </a:pPr>
                <a:endParaRPr lang="pt-BR" sz="1600" dirty="0">
                  <a:latin typeface="+mj-lt"/>
                </a:endParaRPr>
              </a:p>
              <a:p>
                <a:pPr marL="114300" indent="0">
                  <a:buNone/>
                </a:pPr>
                <a:r>
                  <a:rPr lang="pt-BR" sz="1600" dirty="0"/>
                  <a:t>Num P = Num E – 1</a:t>
                </a:r>
              </a:p>
              <a:p>
                <a:pPr marL="114300" indent="0">
                  <a:buNone/>
                </a:pPr>
                <a:endParaRPr lang="pt-BR" sz="1600" dirty="0"/>
              </a:p>
              <a:p>
                <a:pPr marL="114300" indent="0">
                  <a:buNone/>
                </a:pPr>
                <a:endParaRPr lang="pt-BR" sz="1600" dirty="0"/>
              </a:p>
              <a:p>
                <a:pPr marL="114300" indent="0">
                  <a:buNone/>
                </a:pPr>
                <a:r>
                  <a:rPr lang="pt-BR" sz="1600" dirty="0"/>
                  <a:t>Comprimento de projeção horizontal da escada = ? cm</a:t>
                </a:r>
              </a:p>
              <a:p>
                <a:pPr marL="114300" indent="0">
                  <a:buNone/>
                </a:pPr>
                <a:endParaRPr lang="pt-BR" sz="1600" dirty="0"/>
              </a:p>
              <a:p>
                <a:pPr marL="114300" indent="0">
                  <a:buNone/>
                </a:pPr>
                <a:endParaRPr lang="pt-BR" sz="1600" dirty="0">
                  <a:latin typeface="+mj-lt"/>
                </a:endParaRPr>
              </a:p>
            </p:txBody>
          </p:sp>
        </mc:Choice>
        <mc:Fallback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37AD8531-ACF1-4771-88DF-C989F4743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798" y="692696"/>
                <a:ext cx="9505056" cy="5472608"/>
              </a:xfrm>
              <a:blipFill>
                <a:blip r:embed="rId2"/>
                <a:stretch>
                  <a:fillRect t="-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D06D7082-C0B2-4A80-9863-7C5585C98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675" y="1700808"/>
            <a:ext cx="5228144" cy="39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25168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2274</TotalTime>
  <Words>668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Escadas </vt:lpstr>
      <vt:lpstr>Escadas</vt:lpstr>
      <vt:lpstr>Escadas</vt:lpstr>
      <vt:lpstr>Escadas </vt:lpstr>
      <vt:lpstr>Escadas</vt:lpstr>
      <vt:lpstr>Apresentação do PowerPoint</vt:lpstr>
      <vt:lpstr>Escadas</vt:lpstr>
      <vt:lpstr>Apresentação do PowerPoint</vt:lpstr>
      <vt:lpstr>Escadas</vt:lpstr>
      <vt:lpstr>Escadas</vt:lpstr>
      <vt:lpstr>Escadas</vt:lpstr>
      <vt:lpstr>Escadas</vt:lpstr>
      <vt:lpstr>Escadas</vt:lpstr>
      <vt:lpstr>Escadas</vt:lpstr>
      <vt:lpstr>Escadas</vt:lpstr>
      <vt:lpstr>Escadas</vt:lpstr>
      <vt:lpstr>Escadas</vt:lpstr>
      <vt:lpstr>Escadas</vt:lpstr>
      <vt:lpstr>Escadas</vt:lpstr>
      <vt:lpstr>Escadas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93</cp:revision>
  <dcterms:created xsi:type="dcterms:W3CDTF">2020-09-13T14:38:02Z</dcterms:created>
  <dcterms:modified xsi:type="dcterms:W3CDTF">2022-03-17T18:47:36Z</dcterms:modified>
</cp:coreProperties>
</file>