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79" r:id="rId5"/>
    <p:sldId id="280" r:id="rId6"/>
    <p:sldId id="258" r:id="rId7"/>
    <p:sldId id="288" r:id="rId8"/>
    <p:sldId id="289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59" r:id="rId17"/>
    <p:sldId id="281" r:id="rId18"/>
    <p:sldId id="260" r:id="rId19"/>
    <p:sldId id="261" r:id="rId20"/>
    <p:sldId id="276" r:id="rId21"/>
    <p:sldId id="262" r:id="rId22"/>
    <p:sldId id="263" r:id="rId23"/>
    <p:sldId id="282" r:id="rId24"/>
    <p:sldId id="264" r:id="rId25"/>
    <p:sldId id="265" r:id="rId26"/>
    <p:sldId id="266" r:id="rId27"/>
    <p:sldId id="277" r:id="rId28"/>
    <p:sldId id="267" r:id="rId29"/>
    <p:sldId id="268" r:id="rId30"/>
    <p:sldId id="269" r:id="rId31"/>
    <p:sldId id="270" r:id="rId32"/>
    <p:sldId id="278" r:id="rId33"/>
    <p:sldId id="271" r:id="rId34"/>
    <p:sldId id="272" r:id="rId35"/>
    <p:sldId id="273" r:id="rId36"/>
    <p:sldId id="274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49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2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3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4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2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9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99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1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EF504D9-AF1E-4CAC-A0C8-4A66F7B87754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3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6544" y="-1179512"/>
            <a:ext cx="7073552" cy="2593975"/>
          </a:xfrm>
        </p:spPr>
        <p:txBody>
          <a:bodyPr/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3612" y="2895600"/>
            <a:ext cx="6984776" cy="1066800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</a:rPr>
              <a:t>Circulação</a:t>
            </a:r>
          </a:p>
          <a:p>
            <a:pPr algn="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Professora: Juliane Souza</a:t>
            </a:r>
          </a:p>
          <a:p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9482"/>
            <a:ext cx="2880320" cy="136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2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B8742-3B02-4445-97A8-B9A384F2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916832"/>
            <a:ext cx="555420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As portas devem ter condições de serem abertas com um único movimento, e suas maçanetas devem ser do tipo alavanca, instaladas a uma altura entre 0,90 m e 1,10 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2C73AB-2DDD-45AB-BB89-4B698B0D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62882"/>
            <a:ext cx="4597871" cy="308034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EC7A3A7-24F0-414D-BE62-A6FA704A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221498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14CDEB-8182-4304-827F-E29CE38F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3818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Recomenda-se que as portas tenham, na sua parte inferior, no lado oposto ao lado da abertura da porta, revestimento resistente a impactos provocados por bengalas, muletas e cadeiras de rodas, até a altura de 0,40 m a partir do piso.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94A617-1B3A-4AEF-A019-2C78DFB3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78" y="1659205"/>
            <a:ext cx="5528222" cy="370363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74A5D56-9316-4762-9774-57150A6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12960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B8054-13F8-4E8C-9C20-1CB00F47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99436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portas do tipo vaivém devem ter visor com largura mínima de 0,20 m, tendo sua face inferior situada entre 0,40 m e 0,90 m do piso, e a face superior no mínimo a 1,50 m do piso.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AECA22-11F6-4290-BB9F-448D3778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040" y="3789040"/>
            <a:ext cx="2895600" cy="29337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CD25CF-CD32-4647-A9CB-0E82AD61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92741"/>
            <a:ext cx="1746063" cy="29337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7DA8D46-4419-46E2-A6E4-51D61EE4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418795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1BBEE-70DD-446D-A9C7-2233EF2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864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portas de correr, recomenda-se a instalação de trilhos na sua parte superior. Os trilhos ou as guias inferiores devem estar nivelados com a superfície do piso, e eventuais frestas resultantes da guia inferior devem ter largura de no máximo 15 mm.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7505C8-0C76-4FD1-AC3B-D67AFA87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40" y="1997868"/>
            <a:ext cx="2756742" cy="286226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3E780AB-E592-4EF2-B05A-FBBC830F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246498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41756-67E2-444C-A77A-E7F961B9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071"/>
            <a:ext cx="65623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Portas e paredes envidraçadas, localizadas nas áreas de circulação, devem ser claramente identificadas com sinalização visual de forma contínua, para permitir a fácil identificação visual da barreira física.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7C4D8B-B1B9-4D6B-9A4E-07F8B68E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885071"/>
            <a:ext cx="3897185" cy="385731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D63C05B-A191-415E-B248-A063618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34302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F055E75-B5F8-4016-B5AC-3B9D16B0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159" y="728700"/>
            <a:ext cx="5951681" cy="5400600"/>
          </a:xfrm>
        </p:spPr>
      </p:pic>
    </p:spTree>
    <p:extLst>
      <p:ext uri="{BB962C8B-B14F-4D97-AF65-F5344CB8AC3E}">
        <p14:creationId xmlns:p14="http://schemas.microsoft.com/office/powerpoint/2010/main" val="216656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Devem ter piso com revestimento e acabamento que proporcione uma </a:t>
            </a:r>
            <a:r>
              <a:rPr lang="pt-BR" sz="2000" b="1" dirty="0"/>
              <a:t>superfície regular</a:t>
            </a:r>
            <a:r>
              <a:rPr lang="pt-BR" sz="2000" dirty="0"/>
              <a:t>, </a:t>
            </a:r>
            <a:r>
              <a:rPr lang="pt-BR" sz="2000" b="1" dirty="0"/>
              <a:t>firme</a:t>
            </a:r>
            <a:r>
              <a:rPr lang="pt-BR" sz="2000" dirty="0"/>
              <a:t>, </a:t>
            </a:r>
            <a:r>
              <a:rPr lang="pt-BR" sz="2000" b="1" dirty="0"/>
              <a:t>estável</a:t>
            </a:r>
            <a:r>
              <a:rPr lang="pt-BR" sz="2000" dirty="0"/>
              <a:t>, </a:t>
            </a:r>
            <a:r>
              <a:rPr lang="pt-BR" sz="2000" b="1" dirty="0"/>
              <a:t>não trepidante para dispositivos com rodas </a:t>
            </a:r>
            <a:r>
              <a:rPr lang="pt-BR" sz="2000" dirty="0"/>
              <a:t>e </a:t>
            </a:r>
            <a:r>
              <a:rPr lang="pt-BR" sz="2000" b="1" dirty="0"/>
              <a:t>antiderrapante</a:t>
            </a:r>
            <a:r>
              <a:rPr lang="pt-BR" sz="2000" dirty="0"/>
              <a:t>, sob qualquer condição (seco ou molhado). </a:t>
            </a:r>
          </a:p>
          <a:p>
            <a:pPr algn="just"/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14801"/>
            <a:ext cx="3923929" cy="31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4514C-A477-4D67-BE56-7BE6E7E0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EE79A-29D7-47FF-BEA0-878D1DA5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Calçadas e vias exclusivas para pedestres</a:t>
            </a:r>
          </a:p>
          <a:p>
            <a:r>
              <a:rPr lang="pt-BR" sz="2000" dirty="0"/>
              <a:t>Deve-se evitar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68266-3FCE-48C5-91CF-0792E1E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348880"/>
            <a:ext cx="6120680" cy="46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2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marL="114300" indent="0" algn="just">
              <a:buNone/>
            </a:pPr>
            <a:r>
              <a:rPr lang="pt-BR" sz="2000" dirty="0"/>
              <a:t>Deve-se evitar a utilização de padronagem na superfície do piso que possa causar sensação de insegurança (por exemplo, estampas que pelo contraste de desenho ou cor possam causar a impressão de tridimensionalidade).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429000"/>
            <a:ext cx="2832770" cy="33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29000"/>
            <a:ext cx="4215851" cy="33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5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6634328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Devem garantir uma faixa livre (passeio) para a circulação de pedestres sem degraus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62" y="1484784"/>
            <a:ext cx="407387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6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000" b="1" dirty="0"/>
              <a:t>Corredores</a:t>
            </a:r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657517"/>
            <a:ext cx="324234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2646964"/>
            <a:ext cx="48672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9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48880"/>
            <a:ext cx="4649838" cy="34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348880"/>
            <a:ext cx="3521605" cy="34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652" y="2021450"/>
            <a:ext cx="599047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Calçadas e vias exclusivas de pedestres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Inclinação transversal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inclinação transversal da faixa livre (passeio) das calçadas ou das vias exclusivas de pedestres não pode ser superior a 3 %.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3" y="2348880"/>
            <a:ext cx="4822387" cy="332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04C1C3B-0372-4079-AFEA-2A21E6B2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72675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48591"/>
            <a:ext cx="5828521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Inclinação longitudinal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inclinação longitudinal da faixa livre (passeio) das calçadas ou das vias exclusivas de pedestres deve sempre acompanhar a inclinação das vias lindeiras.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8" y="2276872"/>
            <a:ext cx="4950844" cy="337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A4723F1-58EE-42A4-9B35-2A6D8A38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315800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665E18-C298-4967-A5B3-6732875F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largura da calçada pode ser dividida em três faixas de uso: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236188-53A5-4D1A-892A-AF4908D2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472889-DC6A-40CC-A1AD-FCDC5BFC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2"/>
            <a:ext cx="7769193" cy="40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7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2012776"/>
            <a:ext cx="670633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Dimensões mínimas da calçada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largura da calçada pode ser dividida em três faixas de uso: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b="1" dirty="0"/>
              <a:t>Faixa de serviço:</a:t>
            </a:r>
            <a:r>
              <a:rPr lang="pt-BR" sz="2000" dirty="0"/>
              <a:t> serve para acomodar o mobiliário, os canteiros, as árvores e os postes de iluminação ou sinalização. Nas calçadas a serem construídas, recomenda-se reservar uma faixa de serviço com largura mínima de 0,70 m;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47" y="1844824"/>
            <a:ext cx="4004753" cy="45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C344106-4226-44D1-9E6D-B6D8B04E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366138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288" y="764704"/>
            <a:ext cx="9348192" cy="4800600"/>
          </a:xfrm>
        </p:spPr>
        <p:txBody>
          <a:bodyPr/>
          <a:lstStyle/>
          <a:p>
            <a:pPr algn="just"/>
            <a:r>
              <a:rPr lang="pt-BR" b="1" dirty="0"/>
              <a:t>Faixa livre ou passeio: </a:t>
            </a:r>
            <a:r>
              <a:rPr lang="pt-BR" dirty="0"/>
              <a:t>destina-se exclusivamente à circulação de pedestres, deve ser livre de qualquer obstáculo, ter inclinação transversal até 3 %, ser contínua entre lotes e ter no mínimo 1,20 m de largura e 2,10 m de altura livre;  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Faixa de acesso: </a:t>
            </a:r>
            <a:r>
              <a:rPr lang="pt-BR" dirty="0"/>
              <a:t>consiste no espaço de passagem da área pública para o lote. Esta faixa é possível apenas em calçadas com largura superior a 2,00 m. Serve para acomodar a rampa de acesso aos lotes </a:t>
            </a:r>
            <a:r>
              <a:rPr lang="pt-BR" dirty="0" err="1"/>
              <a:t>lindeiros</a:t>
            </a:r>
            <a:r>
              <a:rPr lang="pt-BR" dirty="0"/>
              <a:t> sob autorização do município para edificações já construídas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3531399"/>
            <a:ext cx="5999624" cy="30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531399"/>
            <a:ext cx="3325215" cy="31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691322"/>
            <a:ext cx="5832648" cy="51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13FBA41-5351-4EC3-9168-64D0E648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87026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972499"/>
            <a:ext cx="8784976" cy="45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30B298-1588-43C5-9D66-8DE1F75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050706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000" y="2037899"/>
            <a:ext cx="592412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Acesso do veículo ao lote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acesso de veículos aos lotes e seus espaços de circulação e estacionamento deve ser feito de forma a não interferir na faixa livre de circulação de pedestres, sem criar degraus ou desníveis.</a:t>
            </a:r>
          </a:p>
          <a:p>
            <a:pPr algn="just"/>
            <a:r>
              <a:rPr lang="pt-BR" dirty="0"/>
              <a:t>Nas faixas de serviço e de acesso é permitida a existência de rampas.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529B3B-CF0F-4CF9-828A-B0EDA094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1CA06A-973B-445F-8C60-5F5D8FB4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83" y="1916832"/>
            <a:ext cx="4759497" cy="37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348880"/>
            <a:ext cx="5463421" cy="34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4864"/>
            <a:ext cx="6096000" cy="41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46CE9F-9FBE-49A0-9C25-2857A851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44546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9137" y="1962125"/>
            <a:ext cx="9514648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Corredores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As larguras mínimas para corredores em edificações e equipamentos urbanos são: </a:t>
            </a:r>
          </a:p>
          <a:p>
            <a:pPr marL="114300" indent="0" algn="just">
              <a:buNone/>
            </a:pPr>
            <a:r>
              <a:rPr lang="pt-BR" sz="2000" dirty="0"/>
              <a:t>a) </a:t>
            </a:r>
            <a:r>
              <a:rPr lang="pt-BR" sz="2000" b="1" dirty="0"/>
              <a:t>0,90 m</a:t>
            </a:r>
            <a:r>
              <a:rPr lang="pt-BR" sz="2000" dirty="0"/>
              <a:t> para corredores de uso comum com extensão até </a:t>
            </a:r>
            <a:r>
              <a:rPr lang="pt-BR" sz="2000" b="1" dirty="0"/>
              <a:t>4,00 m</a:t>
            </a:r>
            <a:r>
              <a:rPr lang="pt-BR" sz="2000" dirty="0"/>
              <a:t>;  </a:t>
            </a:r>
          </a:p>
          <a:p>
            <a:pPr marL="114300" indent="0" algn="just">
              <a:buNone/>
            </a:pPr>
            <a:r>
              <a:rPr lang="pt-BR" sz="2000" dirty="0"/>
              <a:t>b) </a:t>
            </a:r>
            <a:r>
              <a:rPr lang="pt-BR" sz="2000" b="1" dirty="0"/>
              <a:t>1,20 m</a:t>
            </a:r>
            <a:r>
              <a:rPr lang="pt-BR" sz="2000" dirty="0"/>
              <a:t> para corredores de uso comum com extensão até </a:t>
            </a:r>
            <a:r>
              <a:rPr lang="pt-BR" sz="2000" b="1" dirty="0"/>
              <a:t>10,00 m</a:t>
            </a:r>
            <a:r>
              <a:rPr lang="pt-BR" sz="2000" dirty="0"/>
              <a:t>; e </a:t>
            </a:r>
            <a:r>
              <a:rPr lang="pt-BR" sz="2000" b="1" dirty="0"/>
              <a:t>1,50 m</a:t>
            </a:r>
            <a:r>
              <a:rPr lang="pt-BR" sz="2000" dirty="0"/>
              <a:t> para corredores com extensão superior a </a:t>
            </a:r>
            <a:r>
              <a:rPr lang="pt-BR" sz="2000" b="1" dirty="0"/>
              <a:t>10,00 m</a:t>
            </a:r>
            <a:r>
              <a:rPr lang="pt-BR" sz="2000" dirty="0"/>
              <a:t>; </a:t>
            </a:r>
          </a:p>
          <a:p>
            <a:pPr marL="114300" indent="0" algn="just">
              <a:buNone/>
            </a:pPr>
            <a:r>
              <a:rPr lang="pt-BR" sz="2000" dirty="0"/>
              <a:t> c) </a:t>
            </a:r>
            <a:r>
              <a:rPr lang="pt-BR" sz="2000" b="1" dirty="0"/>
              <a:t>1,50 m</a:t>
            </a:r>
            <a:r>
              <a:rPr lang="pt-BR" sz="2000" dirty="0"/>
              <a:t> para corredores de uso público;  </a:t>
            </a:r>
          </a:p>
          <a:p>
            <a:pPr marL="114300" indent="0" algn="just">
              <a:buNone/>
            </a:pPr>
            <a:r>
              <a:rPr lang="pt-BR" sz="2000" dirty="0"/>
              <a:t>d) </a:t>
            </a:r>
            <a:r>
              <a:rPr lang="pt-BR" sz="2000" b="1" dirty="0"/>
              <a:t>maior que 1,50 m </a:t>
            </a:r>
            <a:r>
              <a:rPr lang="pt-BR" sz="2000" dirty="0"/>
              <a:t>para </a:t>
            </a:r>
            <a:r>
              <a:rPr lang="pt-BR" sz="2000" b="1" dirty="0"/>
              <a:t>grandes fluxos de pessoas.</a:t>
            </a: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71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64" y="2228800"/>
            <a:ext cx="669674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Obras sobre o passeio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obras eventualmente existentes sobre o passeio devem ser convenientemente sinalizadas e isoladas, assegurando-se a largura mínima de 1,20 m para circulação, garantindo-se as condições de acesso e segurança de pedestres e pessoas com mobilidade reduzida.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67" y="2564904"/>
            <a:ext cx="3988533" cy="25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28348" y="52070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Não pode!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A31F97-6315-4323-9EAB-CE6B58B1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87831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0865" y="1828029"/>
            <a:ext cx="7620000" cy="4800600"/>
          </a:xfrm>
        </p:spPr>
        <p:txBody>
          <a:bodyPr/>
          <a:lstStyle/>
          <a:p>
            <a:r>
              <a:rPr lang="pt-BR" b="1" dirty="0"/>
              <a:t>Obras sobre o passeio</a:t>
            </a:r>
          </a:p>
          <a:p>
            <a:pPr marL="114300" indent="0">
              <a:buNone/>
            </a:pPr>
            <a:r>
              <a:rPr lang="pt-BR" dirty="0"/>
              <a:t>Como proceder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4" y="3450279"/>
            <a:ext cx="7572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8F4623-0BBF-447E-8088-8140F561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128900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16832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Rebaixamento de calçadas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2" y="3130740"/>
            <a:ext cx="5833500" cy="297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30740"/>
            <a:ext cx="4891891" cy="297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34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60848"/>
            <a:ext cx="576064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Rebaixamento de calçadas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rebaixamentos de calçadas devem ser construídos na direção do fluxo da travessia de pedestres. A inclinação deve ser constante e não superior a 8,33 % (1:12).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060848"/>
            <a:ext cx="4914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70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492" y="1974031"/>
            <a:ext cx="7620000" cy="4800600"/>
          </a:xfrm>
        </p:spPr>
        <p:txBody>
          <a:bodyPr/>
          <a:lstStyle/>
          <a:p>
            <a:r>
              <a:rPr lang="pt-BR" sz="2000" dirty="0"/>
              <a:t>A largura mínima do rebaixamento é de 1,50 m. 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729370"/>
            <a:ext cx="5484862" cy="37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7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24543"/>
            <a:ext cx="9514648" cy="4800600"/>
          </a:xfrm>
        </p:spPr>
        <p:txBody>
          <a:bodyPr/>
          <a:lstStyle/>
          <a:p>
            <a:pPr algn="just"/>
            <a:r>
              <a:rPr lang="pt-BR" dirty="0"/>
              <a:t>O rebaixamento não pode diminuir a faixa livre de circulação, de no mínimo 1,20 m, da calçada.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902370"/>
            <a:ext cx="5472608" cy="375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1F919C5-9E9E-474B-B233-56E0CC51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403473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22873"/>
            <a:ext cx="9692640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calçadas estreitas, onde a largura do passeio não for suficiente para acomodar o rebaixamento e a faixa livre com largura de no mínimo 1,20 m</a:t>
            </a:r>
          </a:p>
          <a:p>
            <a:pPr lvl="1" algn="just"/>
            <a:r>
              <a:rPr lang="pt-BR" sz="2000" dirty="0"/>
              <a:t>pode ser feito o rebaixamento total da largura da calçada, com largura mínima de 1,50 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133725"/>
            <a:ext cx="5838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558FCEC-9C4F-42EC-B72C-8611AC24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7F96DC-E256-4FB7-B72A-5C92B3CF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429000"/>
            <a:ext cx="4031417" cy="27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8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F231A-E1EA-4E14-A769-8234D7D4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Para refletir</a:t>
            </a:r>
          </a:p>
          <a:p>
            <a:pPr algn="just"/>
            <a:r>
              <a:rPr lang="pt-BR" dirty="0"/>
              <a:t>Você já observou algum rebaixamento de calçada com rampa apenas na parte central e com desnível nas laterais, conforme retratado na figura? Reflita sobre os aspectos que deveriam ser adequados nessa situação.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AA2AC3-8B0B-4644-AD73-00622DA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429000"/>
            <a:ext cx="4495800" cy="32289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6DFB2C9-70E3-4C38-8B7B-28DFB0C3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DC6034-93EE-4CBD-9423-C1A700D9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1874"/>
            <a:ext cx="4819097" cy="330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Com base nos termos da NBR 9050 (2015), marque a opção que tem a largura mínima para um corredor interno de uma edificação de uso comum com extensão de 8 m.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a) 1,20 m.</a:t>
            </a:r>
          </a:p>
          <a:p>
            <a:pPr marL="114300" indent="0" algn="just">
              <a:buNone/>
            </a:pPr>
            <a:r>
              <a:rPr lang="pt-BR" sz="2000" dirty="0"/>
              <a:t>b) 1,50 m.</a:t>
            </a:r>
          </a:p>
          <a:p>
            <a:pPr marL="114300" indent="0" algn="just">
              <a:buNone/>
            </a:pPr>
            <a:r>
              <a:rPr lang="pt-BR" sz="2000" dirty="0"/>
              <a:t>c) 0,90 m.</a:t>
            </a:r>
          </a:p>
          <a:p>
            <a:pPr marL="114300" indent="0" algn="just">
              <a:buNone/>
            </a:pPr>
            <a:r>
              <a:rPr lang="pt-BR" sz="2000" dirty="0"/>
              <a:t>d) 1,0 m.</a:t>
            </a:r>
          </a:p>
          <a:p>
            <a:pPr marL="114300" indent="0" algn="just">
              <a:buNone/>
            </a:pPr>
            <a:r>
              <a:rPr lang="pt-BR" sz="2000" dirty="0"/>
              <a:t>e) 0,80 m.</a:t>
            </a:r>
          </a:p>
        </p:txBody>
      </p:sp>
    </p:spTree>
    <p:extLst>
      <p:ext uri="{BB962C8B-B14F-4D97-AF65-F5344CB8AC3E}">
        <p14:creationId xmlns:p14="http://schemas.microsoft.com/office/powerpoint/2010/main" val="160425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16832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Considerando as especificações da NBR 9050, qual a largura mínima para os corredores de uma escola que dão acesso às salas de aula?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55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Corredores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edificações existentes, onde a </a:t>
            </a:r>
            <a:r>
              <a:rPr lang="pt-BR" sz="2000" b="1" dirty="0"/>
              <a:t>adequação dos corredores seja impraticável</a:t>
            </a:r>
            <a:r>
              <a:rPr lang="pt-BR" sz="2000" dirty="0"/>
              <a:t>, devem ser implantados </a:t>
            </a:r>
            <a:r>
              <a:rPr lang="pt-BR" sz="2000" b="1" dirty="0"/>
              <a:t>bolsões de retorno </a:t>
            </a:r>
          </a:p>
          <a:p>
            <a:pPr lvl="1" algn="just"/>
            <a:r>
              <a:rPr lang="pt-BR" sz="2000" dirty="0"/>
              <a:t>com dimensões que permitam a manobra completa de uma cadeira de rodas (180°), sendo no mínimo um bolsão a cada 15,00 m. </a:t>
            </a:r>
          </a:p>
          <a:p>
            <a:pPr algn="just"/>
            <a:r>
              <a:rPr lang="pt-BR" sz="2000" dirty="0"/>
              <a:t>Neste caso, a largura mínima de corredor deve ser de 0,90 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3A1E44-9928-4AA2-88CD-8C64D5E9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4058057"/>
            <a:ext cx="2702356" cy="24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ADE1D-46F3-40EF-9E61-DA67265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 </a:t>
            </a:r>
          </a:p>
          <a:p>
            <a:pPr algn="just"/>
            <a:r>
              <a:rPr lang="pt-BR" sz="2000" dirty="0"/>
              <a:t>As portas, quando abertas, devem ter um vão livre, de no mínimo 0,80 m de largura e 2,10 m de altura. </a:t>
            </a:r>
          </a:p>
          <a:p>
            <a:pPr algn="just"/>
            <a:r>
              <a:rPr lang="pt-BR" sz="2000" dirty="0"/>
              <a:t>Em portas de duas ou mais folhas, pelo menos uma delas deve ter o vão livre de 0,80 m.</a:t>
            </a:r>
          </a:p>
          <a:p>
            <a:pPr lvl="1" algn="just"/>
            <a:r>
              <a:rPr lang="pt-BR" sz="2000" dirty="0"/>
              <a:t>O vão livre de 0,80 m deve ser garantido também no caso de portas de correr e sanfonada, onde as maçanetas impedem seu recolhimento total.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8A3FDF-D442-4CEC-BF01-B8106589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13" y="5015846"/>
            <a:ext cx="6587345" cy="15644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F738F5-1FC7-43FB-81D5-13BCDEB7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516" y="4410940"/>
            <a:ext cx="2856829" cy="244712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24B8C72-57F1-4693-B949-71E10E9D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60649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465F1-6546-4C0D-B770-3E8D6130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Quando instaladas em locais de prática esportiva, as portas devem ter vão livre mínimo de 1,00 m.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B49B97-3EB2-4814-82E0-D30DBED4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DDBB87-A980-4ED0-B2CE-CC0D4442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068960"/>
            <a:ext cx="3744416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1609A-8FA2-465A-910B-17470259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32" y="2140903"/>
            <a:ext cx="613027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a utilização das portas em sequência, é necessário um espaço de transposição com um círculo de 1,50 m de diâmetro</a:t>
            </a:r>
          </a:p>
          <a:p>
            <a:pPr lvl="1" algn="just"/>
            <a:r>
              <a:rPr lang="pt-BR" sz="2000" dirty="0"/>
              <a:t>Além dos 0,60 m ao lado da maçaneta de cada porta, para permitir a aproximação de uma pessoa em cadeira de rodas.</a:t>
            </a:r>
          </a:p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127330-F7E4-4024-8DBC-CB5F9527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50" y="0"/>
            <a:ext cx="3017679" cy="37992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23FE6A5-2ADC-40E3-A7FD-0390AC5F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945B1-41A6-417A-83A3-CE505E2D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3933056"/>
            <a:ext cx="3028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225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1362</TotalTime>
  <Words>1253</Words>
  <Application>Microsoft Office PowerPoint</Application>
  <PresentationFormat>Widescreen</PresentationFormat>
  <Paragraphs>142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Circulação interna</vt:lpstr>
      <vt:lpstr>Circulação interna</vt:lpstr>
      <vt:lpstr>Exercício</vt:lpstr>
      <vt:lpstr>Exercício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Apresentação do PowerPoint</vt:lpstr>
      <vt:lpstr>Circulação externa</vt:lpstr>
      <vt:lpstr>Circulação externa</vt:lpstr>
      <vt:lpstr>Circulação externa </vt:lpstr>
      <vt:lpstr>Circulação externa </vt:lpstr>
      <vt:lpstr>Circulação externa</vt:lpstr>
      <vt:lpstr>Circulação externa</vt:lpstr>
      <vt:lpstr>Circulação externa</vt:lpstr>
      <vt:lpstr>Circulação externa</vt:lpstr>
      <vt:lpstr>Circulação externa</vt:lpstr>
      <vt:lpstr>Apresentação do PowerPoint</vt:lpstr>
      <vt:lpstr>Circulação externa</vt:lpstr>
      <vt:lpstr>Circulação externa</vt:lpstr>
      <vt:lpstr>Circulação externa</vt:lpstr>
      <vt:lpstr>Circulação externa</vt:lpstr>
      <vt:lpstr>Circulação externa</vt:lpstr>
      <vt:lpstr>Circulação externa</vt:lpstr>
      <vt:lpstr>Circulação externa </vt:lpstr>
      <vt:lpstr>Circulação externa</vt:lpstr>
      <vt:lpstr>Circulação externa</vt:lpstr>
      <vt:lpstr>Circulação externa</vt:lpstr>
      <vt:lpstr>Circulação externa</vt:lpstr>
      <vt:lpstr>Circulação externa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41</cp:revision>
  <dcterms:created xsi:type="dcterms:W3CDTF">2020-09-28T16:19:03Z</dcterms:created>
  <dcterms:modified xsi:type="dcterms:W3CDTF">2022-04-07T13:49:00Z</dcterms:modified>
</cp:coreProperties>
</file>