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57" r:id="rId18"/>
    <p:sldId id="258" r:id="rId19"/>
    <p:sldId id="259" r:id="rId20"/>
    <p:sldId id="262" r:id="rId21"/>
    <p:sldId id="260" r:id="rId22"/>
    <p:sldId id="263" r:id="rId23"/>
    <p:sldId id="264" r:id="rId24"/>
    <p:sldId id="265" r:id="rId25"/>
    <p:sldId id="269" r:id="rId26"/>
    <p:sldId id="267" r:id="rId27"/>
    <p:sldId id="261" r:id="rId28"/>
    <p:sldId id="270" r:id="rId29"/>
    <p:sldId id="266" r:id="rId30"/>
    <p:sldId id="268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 varScale="1">
        <p:scale>
          <a:sx n="84" d="100"/>
          <a:sy n="84" d="100"/>
        </p:scale>
        <p:origin x="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B7F1104-0807-4C16-AB8F-4B3D84917202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2450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21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00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46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19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32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94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00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35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14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47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B7F1104-0807-4C16-AB8F-4B3D84917202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29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287688" y="-1296988"/>
            <a:ext cx="8352928" cy="2593975"/>
          </a:xfrm>
        </p:spPr>
        <p:txBody>
          <a:bodyPr/>
          <a:lstStyle/>
          <a:p>
            <a:r>
              <a:rPr lang="pt-BR" sz="2400" dirty="0"/>
              <a:t>Faculdade de tecnologia e ciências da Bahia</a:t>
            </a:r>
            <a:br>
              <a:rPr lang="pt-BR" sz="2400" dirty="0"/>
            </a:br>
            <a:r>
              <a:rPr lang="pt-BR" sz="2400" dirty="0"/>
              <a:t>Curso: Engenharia Civil</a:t>
            </a:r>
            <a:br>
              <a:rPr lang="pt-BR" sz="2400" dirty="0"/>
            </a:br>
            <a:r>
              <a:rPr lang="pt-BR" sz="2400" dirty="0"/>
              <a:t>Disciplina: Acessibilidade na Construção Civil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27548" y="2780928"/>
            <a:ext cx="8136904" cy="2520280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tx2"/>
                </a:solidFill>
              </a:rPr>
              <a:t>Circulação em vias urbanas</a:t>
            </a:r>
          </a:p>
          <a:p>
            <a:pPr algn="ctr"/>
            <a:endParaRPr lang="pt-BR" sz="4800" dirty="0">
              <a:solidFill>
                <a:schemeClr val="tx2"/>
              </a:solidFill>
            </a:endParaRPr>
          </a:p>
          <a:p>
            <a:pPr algn="r"/>
            <a:r>
              <a:rPr lang="pt-BR" sz="2800" dirty="0">
                <a:solidFill>
                  <a:schemeClr val="tx2"/>
                </a:solidFill>
              </a:rPr>
              <a:t>Professora: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67066"/>
            <a:ext cx="2376264" cy="1129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20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1EB82-147B-4375-B6F4-883ECC7C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Rebaixamento de calçadas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FA4CB7-5CA3-4B21-A4C8-C1EDB0ADC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rebaixamentos de calçadas podem ser executados da seguinte forma: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A98C69-A4CC-4C5E-89A2-CABF63AA3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839475"/>
            <a:ext cx="10561476" cy="347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4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57C2A-1B07-4599-BB89-B6547A33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Rebaixamento de calçadas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E86FDE-0F30-48E2-83CC-00702C4E1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rebaixamentos de calçadas podem ser executados da seguinte forma: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7FDF1E7-DBC4-4CBB-806F-D25C8971F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468" y="2492896"/>
            <a:ext cx="8433447" cy="368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42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30C70-CED2-41B6-8940-4A89374A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Rebaixamento de calçadas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B5E1FE-C451-4EB1-8924-EC034FE26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rebaixamentos de calçadas podem ser executados da seguinte forma: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0E046EC-8BFB-4A04-AB69-FBD27204D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68" y="2708920"/>
            <a:ext cx="835466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2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30348-4155-4D24-A7EE-3F24702C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Rebaixamento de calçadas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71271E-8786-4DA5-8673-55B291C73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rebaixamentos de calçadas podem ser executados da seguinte forma: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5E05AA2-EFFD-4942-847F-0D653F9C9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78" y="2780928"/>
            <a:ext cx="8915407" cy="311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62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EB561-79F3-4E66-A869-07220B42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Rebaixamento de calçadas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39E08E-A59D-4117-922E-57CCC0C40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esquinas 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12AC79C-0883-4F1D-9E26-FD86B9D27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2636912"/>
            <a:ext cx="8201421" cy="333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AA951-BD61-44BF-B665-4BDD85CB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Rebaixamento de calçadas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798CD1-9771-4998-A2F5-0BA94E48B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Meio de quadra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70E2C03-3E90-4A93-B48C-41FCA6299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971" y="2996952"/>
            <a:ext cx="7860169" cy="23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91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3B4B6-0841-2909-185F-53F02F1E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Rebaixamento de calçadas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55E7FB-254C-4A12-AA32-B08521948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Não pode haver desnível entre o término do rebaixamento da calçada e o leito carroçável. Em vias com inclinação transversal do leito carroçável superior a 5 %, deve ser implantada uma faixa de acomodação de 0,45 m a 0,60 m de largura ao longo da aresta de encontro dos dois planos inclinados em toda a largura do rebaixamento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60FDDB-1EDC-6BAD-2829-7D9CAD196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3322637"/>
            <a:ext cx="65055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42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E78EB-E547-4242-A089-3B4A0BCA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 das faixas livres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07BBE-4040-46F0-94BD-7D78BA68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502920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Admite-se que a faixa livre possa absorver com conforto um fluxo de tráfego de 25 pedestres por minuto, em ambos os sentidos, a cada metro de largura. Para determinação da largura da faixa livre em função do fluxo de pedestres, utiliza-se a seguinte equação: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/>
              <a:t>Onde: </a:t>
            </a:r>
          </a:p>
          <a:p>
            <a:pPr algn="just"/>
            <a:r>
              <a:rPr lang="pt-BR" dirty="0"/>
              <a:t>L é a largura da faixa livre (m); </a:t>
            </a:r>
          </a:p>
          <a:p>
            <a:pPr algn="just"/>
            <a:r>
              <a:rPr lang="pt-BR" dirty="0"/>
              <a:t>F é a largura necessária para absorver o fluxo de pedestres estimado ou medido nos horários de pico, considerando o nível de conforto de 25 pedestres por minuto a cada metro de largura; </a:t>
            </a:r>
          </a:p>
          <a:p>
            <a:pPr algn="just"/>
            <a:r>
              <a:rPr lang="pt-BR" dirty="0"/>
              <a:t>K = 25 pedestres por minuto;</a:t>
            </a:r>
          </a:p>
          <a:p>
            <a:pPr algn="just"/>
            <a:r>
              <a:rPr lang="pt-BR" dirty="0"/>
              <a:t>∑i é o somatório dos valores adicionais relativos aos fatores de impedância.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5C666FB-0B9B-4107-9651-042533567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72" y="3071598"/>
            <a:ext cx="2130924" cy="71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03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65563-7B72-4956-98F1-742C409D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 das faixas livres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17B024-F60C-4935-ADB8-2A61D3EBD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Os valores adicionais relativos aos fatores de impedância (i) são: </a:t>
            </a:r>
          </a:p>
          <a:p>
            <a:pPr lvl="1"/>
            <a:r>
              <a:rPr lang="pt-BR" sz="1800" dirty="0"/>
              <a:t> a) 0,45 m junto às vitrines ou comércio no alinhamento;</a:t>
            </a:r>
          </a:p>
          <a:p>
            <a:pPr lvl="1"/>
            <a:r>
              <a:rPr lang="pt-BR" sz="1800" dirty="0"/>
              <a:t> b) 0,25 m junto ao mobiliário urbano;  </a:t>
            </a:r>
          </a:p>
          <a:p>
            <a:pPr lvl="1"/>
            <a:r>
              <a:rPr lang="pt-BR" sz="1800" dirty="0"/>
              <a:t>c) 0,25 m junto à entrada de edificações no alinhamento. </a:t>
            </a:r>
          </a:p>
        </p:txBody>
      </p:sp>
    </p:spTree>
    <p:extLst>
      <p:ext uri="{BB962C8B-B14F-4D97-AF65-F5344CB8AC3E}">
        <p14:creationId xmlns:p14="http://schemas.microsoft.com/office/powerpoint/2010/main" val="3376576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1E96B-DA83-4E5D-9359-E82125088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0DEC84-E610-44AF-841E-28DC4A9B3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Cálculo das faixas livres:</a:t>
            </a:r>
          </a:p>
          <a:p>
            <a:pPr algn="just"/>
            <a:r>
              <a:rPr lang="pt-BR" dirty="0"/>
              <a:t>Dimensionar uma faixa livre para um fluxo de 25 pessoas por minuto, localizada próxima a uma região de comércio.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L = ? m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8F8CAE-A905-4D6D-80CB-73F7BE8BB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72" y="3212976"/>
            <a:ext cx="2130924" cy="71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6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C4BBD0-4C5C-4CBA-ACF9-82034422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Faixas de travessia de pedestres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DEBC92-9A0F-4B72-94D1-30C294DA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As faixas devem ser executadas conforme o Código de Trânsito Brasileiro – Lei n.º 9.503, de 23 de setembro de 1977.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faixas devem ser aplicadas nas seções de via onde houver demanda de travessia, junto a semáforos, focos de pedestres, no prolongamento das calçadas e passeios.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EE6933A-1E66-4C77-AFA3-F3B98440B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158" y="3789040"/>
            <a:ext cx="5200067" cy="289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78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76DD8-A635-4CCA-9D72-59E335D0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Ciclovias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5776A5-E47A-48B7-A964-B74E54172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Pista própria destinada à circulação de ciclos, separada fisicamente do tráfego veicular comum.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646EDF1-7D07-42DE-B77A-C6183864A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2667633"/>
            <a:ext cx="6898453" cy="408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91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7BC42D-D44A-4C32-895B-B69AA844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Ciclovias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357896-8F48-44DD-8871-4E0BB2BE9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Ciclovia e calçada são elementos distintos e como tal devem ser implantados de forma separada.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C32F73E-1949-4865-B21E-2AF06B2C1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045" y="2636912"/>
            <a:ext cx="6579909" cy="39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75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DB5BB-8FD2-4109-A062-4AE17E2B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Ciclovias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D69DDF-401C-47BA-BD32-373B5FC48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618104" cy="4351337"/>
          </a:xfrm>
        </p:spPr>
        <p:txBody>
          <a:bodyPr/>
          <a:lstStyle/>
          <a:p>
            <a:pPr algn="just"/>
            <a:r>
              <a:rPr lang="pt-BR" dirty="0"/>
              <a:t>As ciclovias devem ter a largura mínima de 1,20m quando forem unidirecional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0B53C8B-B952-4ABE-85F1-0E8FBCC18166}"/>
              </a:ext>
            </a:extLst>
          </p:cNvPr>
          <p:cNvSpPr txBox="1">
            <a:spLocks/>
          </p:cNvSpPr>
          <p:nvPr/>
        </p:nvSpPr>
        <p:spPr>
          <a:xfrm>
            <a:off x="6240016" y="1794993"/>
            <a:ext cx="4714496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As ciclovias devem ter a largura mínima de 2,40 m quando forem bidirecional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403CD12-09B9-43C1-84F1-4140C6FDB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21026"/>
            <a:ext cx="5486400" cy="32289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6CFF570-EE19-486D-A215-E6D5AFD38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84" y="2976720"/>
            <a:ext cx="5060492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29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BC35D-90AF-4CBD-964C-8EA0B700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Ciclovias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82848E-98CF-4028-85F7-28D27FB4B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Para a segurança de todos, pedestres e ciclistas, a separação dos espaços destinados para ciclovia e para a faixa livre da calçada deverá ser bem definida e sinalizada de forma clara, devendo ser adotada uma das alternativas a seguir: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Uma faixa de serviço de no mínimo 1,00m com arborização e iluminação pública; </a:t>
            </a:r>
          </a:p>
          <a:p>
            <a:pPr algn="just"/>
            <a:r>
              <a:rPr lang="pt-BR" dirty="0"/>
              <a:t>Por uma faixa de serviço de no mínimo 0,60m com iluminação pública; </a:t>
            </a:r>
          </a:p>
          <a:p>
            <a:pPr algn="just"/>
            <a:r>
              <a:rPr lang="pt-BR" dirty="0"/>
              <a:t>Desnível com altura entre 5cm e 10cm (5,0cm ≤ h ≤ 10,0cm)entre a faixa livre e a ciclovia, sendo esta no nível mais baixo, pintada em cor contrastante;</a:t>
            </a:r>
          </a:p>
          <a:p>
            <a:pPr algn="just"/>
            <a:r>
              <a:rPr lang="pt-BR" dirty="0"/>
              <a:t>Pintura da ciclovia em cor viva e contrastante e implantação de sinalização vertical e horizontal na calçada e na ciclovia.</a:t>
            </a:r>
          </a:p>
          <a:p>
            <a:pPr lvl="1" algn="just"/>
            <a:r>
              <a:rPr lang="pt-BR" dirty="0"/>
              <a:t>Esta alternativa ser adotada apenas como exceção à regra e nos casos em que o fluxo de pedestres na calçada seja muito pequeno. Não devendo ser adotada em áreas comerciais ou de uso misto. </a:t>
            </a:r>
          </a:p>
        </p:txBody>
      </p:sp>
    </p:spTree>
    <p:extLst>
      <p:ext uri="{BB962C8B-B14F-4D97-AF65-F5344CB8AC3E}">
        <p14:creationId xmlns:p14="http://schemas.microsoft.com/office/powerpoint/2010/main" val="2339119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D5C86-8F19-41BE-A62E-4F849DAC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Ciclovias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742E5C-358B-4EB2-B470-E0543C249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Sinalização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Recomenda-se a implantação das sinalizações vertical e horizontal na ciclovia e na calçada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EA02DD-05FD-4CD8-ACAD-91DC03C31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3777615"/>
            <a:ext cx="6018096" cy="29622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4A00DC1-0D87-4268-BB35-7097C99F2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793" y="3777615"/>
            <a:ext cx="46863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3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025C8A-82C1-4770-AA8B-F528E77D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359" y="188640"/>
            <a:ext cx="9692640" cy="1325562"/>
          </a:xfrm>
        </p:spPr>
        <p:txBody>
          <a:bodyPr/>
          <a:lstStyle/>
          <a:p>
            <a:r>
              <a:rPr lang="pt-BR" dirty="0"/>
              <a:t>Ciclovias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DF01EF-D32A-44EE-A45B-F3DC88B1C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0" i="0" dirty="0">
                <a:effectLst/>
                <a:latin typeface="+mj-lt"/>
              </a:rPr>
              <a:t>Ciclovia operacional </a:t>
            </a:r>
          </a:p>
          <a:p>
            <a:pPr algn="just"/>
            <a:r>
              <a:rPr lang="pt-BR" dirty="0">
                <a:latin typeface="+mj-lt"/>
              </a:rPr>
              <a:t>F</a:t>
            </a:r>
            <a:r>
              <a:rPr lang="pt-BR" b="0" i="0" dirty="0">
                <a:effectLst/>
                <a:latin typeface="+mj-lt"/>
              </a:rPr>
              <a:t>aixa instalada temporariamente e operada por agentes de trânsito durante eventos</a:t>
            </a:r>
            <a:r>
              <a:rPr lang="pt-BR" dirty="0">
                <a:latin typeface="+mj-lt"/>
              </a:rPr>
              <a:t>;</a:t>
            </a:r>
            <a:r>
              <a:rPr lang="pt-BR" b="0" i="0" dirty="0">
                <a:effectLst/>
                <a:latin typeface="+mj-lt"/>
              </a:rPr>
              <a:t> 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A separação é feita por cones, fitas e outros elementos, isolando os ciclistas.</a:t>
            </a:r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1C075D8-5F25-4277-9EAB-EFCC733DE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3426160"/>
            <a:ext cx="4428753" cy="32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33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B0ED8-BBBD-442C-83D9-4FD043B9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Diferença entre ciclovias e ciclofaixas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E88C922-EC30-4A89-80F9-486A9A4EA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244193"/>
            <a:ext cx="5381977" cy="32403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2E6318C-9D8C-4156-A484-392CA524E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2194204"/>
            <a:ext cx="5381978" cy="328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72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98EAE-7BE3-4FB6-ADC4-8AEA7F0FB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Ciclofaixas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B61AE2-2D65-4324-86F4-B4E4BA1C3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Denomina-se ciclofaixa parte da pista de rolamento destinada à circulação exclusiva de bicicletas, delimitada por pintura no pavimento e sinalização específica;</a:t>
            </a:r>
          </a:p>
          <a:p>
            <a:pPr algn="just"/>
            <a:r>
              <a:rPr lang="pt-BR" dirty="0"/>
              <a:t>Essas faixas são reservadas para ciclistas ao longo de vias onde há demanda significativa de ciclistas. </a:t>
            </a:r>
          </a:p>
          <a:p>
            <a:pPr lvl="1" algn="just"/>
            <a:r>
              <a:rPr lang="pt-BR" sz="1800" dirty="0"/>
              <a:t>Têm como objetivo regulamentar onde os ciclistas e motoristas podem trafegar, disciplinando seus movimentos.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CB226B-42B3-4BEB-8A05-2B18A97FA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4072049"/>
            <a:ext cx="4585625" cy="24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03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85623-1A92-4A13-9062-CB9E2614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Ciclofaixas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AC9FD5-97C9-4C77-B898-A44E81F7D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latin typeface="+mj-lt"/>
              </a:rPr>
              <a:t>Construir</a:t>
            </a:r>
            <a:r>
              <a:rPr lang="pt-BR" b="0" i="0" dirty="0">
                <a:effectLst/>
                <a:latin typeface="+mj-lt"/>
              </a:rPr>
              <a:t> uma ciclofaixa é bem mais barato do que uma ciclovia, pois utiliza a estrutura viária existente, por isso ela costuma aparecer mais frequentemente;</a:t>
            </a:r>
            <a:endParaRPr lang="pt-BR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A ciclofaixa é mais indicada em locais que o trânsito de veículos é menos veloz.</a:t>
            </a:r>
          </a:p>
        </p:txBody>
      </p:sp>
    </p:spTree>
    <p:extLst>
      <p:ext uri="{BB962C8B-B14F-4D97-AF65-F5344CB8AC3E}">
        <p14:creationId xmlns:p14="http://schemas.microsoft.com/office/powerpoint/2010/main" val="3068254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B9F73-2F34-40B4-A193-ECBC49F2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Ciclofaixas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C37357-4FEA-4AE5-A4CB-68E35D03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13967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Deve ter uma largura de no mínimo 1,50 m;</a:t>
            </a:r>
          </a:p>
          <a:p>
            <a:pPr algn="just"/>
            <a:r>
              <a:rPr lang="pt-BR" dirty="0"/>
              <a:t>Entre uma ciclofaixa e a faixa para veículos motorizados adjacente deve ser pintada uma faixa branca contínua com 0,20 m de largura.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7B467B8-C5E1-41E4-8AD7-E592E3E83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203" y="3429000"/>
            <a:ext cx="5381978" cy="328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1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70949-2221-4523-98D7-A3CCFA1A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 das faixas de pedestres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BC0567-DD5E-45BD-9EE1-8F0BE583A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45433"/>
            <a:ext cx="9692640" cy="4663440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A largura da faixa de travessia de pedestres é determinada pelo fluxo de pedestres no local, segundo a seguinte equação: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Onde: </a:t>
            </a:r>
          </a:p>
          <a:p>
            <a:pPr algn="just"/>
            <a:r>
              <a:rPr lang="pt-BR" dirty="0"/>
              <a:t>L é a largura da faixa, em metros; </a:t>
            </a:r>
          </a:p>
          <a:p>
            <a:pPr algn="just"/>
            <a:r>
              <a:rPr lang="pt-BR" dirty="0"/>
              <a:t>F é o fluxo de pedestres estimado ou medido nos horários de pico (pedestres por minuto por metro); </a:t>
            </a:r>
          </a:p>
          <a:p>
            <a:pPr algn="just"/>
            <a:r>
              <a:rPr lang="pt-BR" dirty="0"/>
              <a:t>K = 25 pedestres por minuto.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738F89-4B85-482A-B961-D5A8C4541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615" y="2949897"/>
            <a:ext cx="1724769" cy="95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1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3BC28-CF5B-4530-AF10-2E057326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Ciclofaixas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783023-958C-4638-87F1-835A8703B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Uma separação adicional de áreas de estacionamento deve ser feita com pintura branca contínua com 0,20 m, aumentando a distância dos veículos motorizados.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6264FFF-0F1D-4193-8C24-EB056B02C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2916332"/>
            <a:ext cx="5544616" cy="33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85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1C864-B221-4621-901A-238264F1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7C8B4B-1530-405D-9176-3916C728D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Avaliação da disciplina</a:t>
            </a:r>
          </a:p>
          <a:p>
            <a:endParaRPr lang="pt-BR" dirty="0"/>
          </a:p>
          <a:p>
            <a:r>
              <a:rPr lang="pt-BR" dirty="0"/>
              <a:t>Data: 07/12</a:t>
            </a:r>
          </a:p>
        </p:txBody>
      </p:sp>
    </p:spTree>
    <p:extLst>
      <p:ext uri="{BB962C8B-B14F-4D97-AF65-F5344CB8AC3E}">
        <p14:creationId xmlns:p14="http://schemas.microsoft.com/office/powerpoint/2010/main" val="191797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70F77-FABB-4425-B00F-93E3AE439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9C3F53-05B9-483D-B47C-9930B894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Verificar a largura para uma faixa de pedestres para absorver um fluxo de 50 pessoas por minuto.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99F918C-80BC-42ED-8BA9-72E5055E6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807" y="2513737"/>
            <a:ext cx="1724769" cy="95820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475BE6B-524D-495A-B257-A72B2F191E6F}"/>
              </a:ext>
            </a:extLst>
          </p:cNvPr>
          <p:cNvSpPr txBox="1"/>
          <p:nvPr/>
        </p:nvSpPr>
        <p:spPr>
          <a:xfrm>
            <a:off x="1991544" y="3664005"/>
            <a:ext cx="9692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dirty="0"/>
              <a:t>L = 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8289814-14D6-46CF-86A2-4F90266A8426}"/>
              </a:ext>
            </a:extLst>
          </p:cNvPr>
          <p:cNvSpPr txBox="1"/>
          <p:nvPr/>
        </p:nvSpPr>
        <p:spPr>
          <a:xfrm>
            <a:off x="1414272" y="5252562"/>
            <a:ext cx="96926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dirty="0"/>
              <a:t>Onde: </a:t>
            </a:r>
          </a:p>
          <a:p>
            <a:pPr algn="just"/>
            <a:r>
              <a:rPr lang="pt-BR" dirty="0"/>
              <a:t>L é a largura da faixa, em metros; </a:t>
            </a:r>
          </a:p>
          <a:p>
            <a:pPr algn="just"/>
            <a:r>
              <a:rPr lang="pt-BR" dirty="0"/>
              <a:t>F é o fluxo de pedestres estimado ou medido nos horários de pico (pedestres por minuto por metro); </a:t>
            </a:r>
          </a:p>
          <a:p>
            <a:pPr algn="just"/>
            <a:r>
              <a:rPr lang="pt-BR" dirty="0"/>
              <a:t>K = 25 pedestres por minuto. </a:t>
            </a:r>
          </a:p>
        </p:txBody>
      </p:sp>
    </p:spTree>
    <p:extLst>
      <p:ext uri="{BB962C8B-B14F-4D97-AF65-F5344CB8AC3E}">
        <p14:creationId xmlns:p14="http://schemas.microsoft.com/office/powerpoint/2010/main" val="196618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E1D2C-73F1-4F8C-B459-9260E2CA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Faixas de travessias para pedestres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C94680-7988-4CE4-9A14-786B2BD91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Faixas elevadas </a:t>
            </a:r>
          </a:p>
          <a:p>
            <a:pPr algn="just"/>
            <a:r>
              <a:rPr lang="pt-BR" dirty="0"/>
              <a:t>A faixa elevada, quando instalada no leito carroçável, deve ter declividade transversal de no máximo 3%;</a:t>
            </a:r>
          </a:p>
          <a:p>
            <a:pPr algn="just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45E31F-7B2D-4660-A8F3-47028BD1B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3205033"/>
            <a:ext cx="54292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5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CE0D9-339A-478C-937F-D48EAE0E8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Faixas de travessias para pedestres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C60FC1-3670-4E39-9261-6EF622A47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/>
          <a:lstStyle/>
          <a:p>
            <a:pPr marL="274320" lvl="1" indent="0" algn="just">
              <a:buNone/>
            </a:pPr>
            <a:r>
              <a:rPr lang="pt-BR" sz="1800" dirty="0"/>
              <a:t>Faixas elevadas</a:t>
            </a:r>
          </a:p>
          <a:p>
            <a:pPr algn="just"/>
            <a:r>
              <a:rPr lang="pt-BR" dirty="0"/>
              <a:t>O dimensionamento da faixa elevada é feito da mesma forma que a faixa de travessia de pedestres, acrescida dos espaços necessários para a rampa de transposição para veículos.</a:t>
            </a:r>
          </a:p>
          <a:p>
            <a:pPr algn="just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E9565C7-478F-42F3-8AEA-2DFA2F6F2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733" y="3429000"/>
            <a:ext cx="8950918" cy="294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60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AD70F-ACD1-4081-ABBE-43EB55AF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Rebaixamento de calçadas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220F32-F0B2-48A2-ACF7-1D48D04F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As calçadas devem ser rebaixadas junto às travessias de pedestres sinalizadas com ou sem faixa, com ou sem semáforo, e sempre que houver foco de pedestres;</a:t>
            </a:r>
          </a:p>
          <a:p>
            <a:pPr algn="just"/>
            <a:r>
              <a:rPr lang="pt-BR" dirty="0"/>
              <a:t>Não deve haver desnível entre o término do rebaixamento da calçada e o leito carroçável;</a:t>
            </a:r>
          </a:p>
          <a:p>
            <a:pPr algn="just"/>
            <a:r>
              <a:rPr lang="pt-BR" dirty="0"/>
              <a:t>Os rebaixamentos das calçadas localizados em lados opostos da via devem estar alinhados entre si.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17A3EE1-57F4-4278-AA9A-7CCAA3277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4194543"/>
            <a:ext cx="520224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7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39EF8-E8FF-4EC4-9FBC-15ABB03D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Rebaixamento de calçadas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7F642B-A579-4C0B-8D75-B0E26A3F1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Canteiro divisor de pistas</a:t>
            </a:r>
          </a:p>
          <a:p>
            <a:pPr algn="just"/>
            <a:r>
              <a:rPr lang="pt-BR" dirty="0"/>
              <a:t>Deve-se manter uma distância mínima de 1,20 m entre os dois rebaixamentos de calçadas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9DA23C3-8613-49A4-8E2D-279AC4E98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230" y="2924944"/>
            <a:ext cx="386354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4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9AEE7-22B6-4130-A60F-B300E1FF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Rebaixamento de calçadas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71E337-8CD3-43EE-8EE5-6D48CA799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Canteiro divisor de pistas</a:t>
            </a:r>
          </a:p>
          <a:p>
            <a:pPr algn="just"/>
            <a:r>
              <a:rPr lang="pt-BR" dirty="0"/>
              <a:t>Quando a distância entre rebaixamentos for inferior a 1,20 m, deve ser feito o rebaixamento total do canteiro divisor de pistas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CB02CC-41E0-46AD-89FF-3743B609C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3615606"/>
            <a:ext cx="3653347" cy="331236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90D9AAE-0347-47B1-8CD8-8F80BC5BC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5" y="3861048"/>
            <a:ext cx="6644694" cy="23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37119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4763</TotalTime>
  <Words>1165</Words>
  <Application>Microsoft Office PowerPoint</Application>
  <PresentationFormat>Widescreen</PresentationFormat>
  <Paragraphs>118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Arial</vt:lpstr>
      <vt:lpstr>Century Schoolbook</vt:lpstr>
      <vt:lpstr>Wingdings 2</vt:lpstr>
      <vt:lpstr>Exibir</vt:lpstr>
      <vt:lpstr>Faculdade de tecnologia e ciências da Bahia Curso: Engenharia Civil Disciplina: Acessibilidade na Construção Civil</vt:lpstr>
      <vt:lpstr>Faixas de travessia de pedestres</vt:lpstr>
      <vt:lpstr>Dimensionamento das faixas de pedestres</vt:lpstr>
      <vt:lpstr>Exemplo</vt:lpstr>
      <vt:lpstr>Faixas de travessias para pedestres</vt:lpstr>
      <vt:lpstr>Faixas de travessias para pedestres</vt:lpstr>
      <vt:lpstr>Rebaixamento de calçadas</vt:lpstr>
      <vt:lpstr>Rebaixamento de calçadas</vt:lpstr>
      <vt:lpstr>Rebaixamento de calçadas</vt:lpstr>
      <vt:lpstr>Rebaixamento de calçadas</vt:lpstr>
      <vt:lpstr>Rebaixamento de calçadas</vt:lpstr>
      <vt:lpstr>Rebaixamento de calçadas</vt:lpstr>
      <vt:lpstr>Rebaixamento de calçadas</vt:lpstr>
      <vt:lpstr>Rebaixamento de calçadas</vt:lpstr>
      <vt:lpstr>Rebaixamento de calçadas</vt:lpstr>
      <vt:lpstr>Rebaixamento de calçadas</vt:lpstr>
      <vt:lpstr>Dimensionamento das faixas livres</vt:lpstr>
      <vt:lpstr>Dimensionamento das faixas livres</vt:lpstr>
      <vt:lpstr>Exemplo</vt:lpstr>
      <vt:lpstr>Ciclovias</vt:lpstr>
      <vt:lpstr>Ciclovias</vt:lpstr>
      <vt:lpstr>Ciclovias</vt:lpstr>
      <vt:lpstr>Ciclovias</vt:lpstr>
      <vt:lpstr>Ciclovias </vt:lpstr>
      <vt:lpstr>Ciclovias</vt:lpstr>
      <vt:lpstr>Diferença entre ciclovias e ciclofaixas</vt:lpstr>
      <vt:lpstr>Ciclofaixas</vt:lpstr>
      <vt:lpstr>Ciclofaixas</vt:lpstr>
      <vt:lpstr>Ciclofaixas</vt:lpstr>
      <vt:lpstr>Ciclofaixas</vt:lpstr>
      <vt:lpstr>Aviso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136</cp:revision>
  <dcterms:created xsi:type="dcterms:W3CDTF">2020-10-21T11:26:27Z</dcterms:created>
  <dcterms:modified xsi:type="dcterms:W3CDTF">2022-05-19T22:13:38Z</dcterms:modified>
</cp:coreProperties>
</file>