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79" r:id="rId5"/>
    <p:sldId id="266" r:id="rId6"/>
    <p:sldId id="284" r:id="rId7"/>
    <p:sldId id="264" r:id="rId8"/>
    <p:sldId id="288" r:id="rId9"/>
    <p:sldId id="267" r:id="rId10"/>
    <p:sldId id="289" r:id="rId11"/>
    <p:sldId id="290" r:id="rId12"/>
    <p:sldId id="281" r:id="rId13"/>
    <p:sldId id="265" r:id="rId14"/>
    <p:sldId id="286" r:id="rId15"/>
    <p:sldId id="282" r:id="rId16"/>
    <p:sldId id="268" r:id="rId17"/>
    <p:sldId id="258" r:id="rId18"/>
    <p:sldId id="280" r:id="rId19"/>
    <p:sldId id="259" r:id="rId20"/>
    <p:sldId id="260" r:id="rId21"/>
    <p:sldId id="291" r:id="rId22"/>
    <p:sldId id="261" r:id="rId23"/>
    <p:sldId id="293" r:id="rId24"/>
    <p:sldId id="294" r:id="rId25"/>
    <p:sldId id="273" r:id="rId26"/>
    <p:sldId id="274" r:id="rId27"/>
    <p:sldId id="287" r:id="rId28"/>
    <p:sldId id="292" r:id="rId29"/>
    <p:sldId id="270" r:id="rId30"/>
    <p:sldId id="271" r:id="rId31"/>
    <p:sldId id="272" r:id="rId32"/>
    <p:sldId id="275" r:id="rId33"/>
    <p:sldId id="276" r:id="rId34"/>
    <p:sldId id="29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771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4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95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4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32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7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73F866E-2D56-4380-92D6-8346F076CD34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61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7728" y="210847"/>
            <a:ext cx="7776864" cy="1273937"/>
          </a:xfrm>
        </p:spPr>
        <p:txBody>
          <a:bodyPr>
            <a:norm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Disciplina: Acessibilidade na Construção Civil</a:t>
            </a:r>
            <a:br>
              <a:rPr lang="pt-BR" sz="2400" dirty="0"/>
            </a:br>
            <a:r>
              <a:rPr lang="pt-BR" sz="2400" dirty="0"/>
              <a:t>Professora: Juliane Souza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5560" y="3140968"/>
            <a:ext cx="8352928" cy="22322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BR" sz="7700" dirty="0">
                <a:solidFill>
                  <a:schemeClr val="tx2"/>
                </a:solidFill>
              </a:rPr>
              <a:t>Estacionamentos acessíveis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>
              <a:solidFill>
                <a:schemeClr val="tx2"/>
              </a:solidFill>
            </a:endParaRPr>
          </a:p>
          <a:p>
            <a:pPr algn="r"/>
            <a:r>
              <a:rPr lang="pt-BR" sz="3100" dirty="0">
                <a:solidFill>
                  <a:schemeClr val="tx2"/>
                </a:solidFill>
              </a:rPr>
              <a:t>Professora: </a:t>
            </a:r>
            <a:r>
              <a:rPr lang="pt-BR" sz="3100" dirty="0" err="1">
                <a:solidFill>
                  <a:schemeClr val="tx2"/>
                </a:solidFill>
              </a:rPr>
              <a:t>M.Sc</a:t>
            </a:r>
            <a:r>
              <a:rPr lang="pt-BR" sz="3100" dirty="0">
                <a:solidFill>
                  <a:schemeClr val="tx2"/>
                </a:solidFill>
              </a:rPr>
              <a:t>. Juliane Souza 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68116"/>
            <a:ext cx="2736304" cy="12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um estacionamento de uma loja com 25 vagas, quantas vagas deverão ser reservadas para pessoas idosas?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47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um estacionamento de shopping com 700 vagas, especificar quantas vagas deverão ser reservadas para pessoas com deficiência e quantas deverão ser reservadas para idosos.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7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As vagas acessíveis devem estar posicionadas próximas a entrada acessível.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8" y="2387749"/>
            <a:ext cx="5976664" cy="44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percurso entre esta vaga e a edificação deve ser acessível, sem desníveis acentuados ou obstáculos.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21" y="4004468"/>
            <a:ext cx="4771108" cy="2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2" y="2809787"/>
            <a:ext cx="3953184" cy="2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Importante!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Caso a vaga esteja localizada logo em frente a uma rampa de acesso para entrada na edificação, não será acessível, pois ao estacionar o veiculo, este impediria o acesso a rampa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861049"/>
            <a:ext cx="3216710" cy="2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8595360" cy="4351337"/>
          </a:xfrm>
        </p:spPr>
        <p:txBody>
          <a:bodyPr/>
          <a:lstStyle/>
          <a:p>
            <a:r>
              <a:rPr lang="pt-BR" dirty="0"/>
              <a:t>Qual o erro?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398324"/>
            <a:ext cx="3872112" cy="433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2012776"/>
            <a:ext cx="9289032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Quando da impraticabilidade de se executar rota acessível entre o estacionamento e acessos da edificação, devem ser previstas, em outro local, vagas de estacionamento para pessoas com deficiência e para pessoas idosas</a:t>
            </a:r>
          </a:p>
          <a:p>
            <a:pPr lvl="1" algn="just"/>
            <a:r>
              <a:rPr lang="pt-BR" sz="1800" dirty="0"/>
              <a:t>Essa vagas devem estar localizadas a uma distância máxima de 50 m até um acesso acessível.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ECBB555-E0AD-4C73-A260-5583CAC8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636" y="3355182"/>
            <a:ext cx="6587036" cy="34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Condições das vagas </a:t>
            </a:r>
          </a:p>
          <a:p>
            <a:pPr algn="just"/>
            <a:r>
              <a:rPr lang="pt-BR" dirty="0"/>
              <a:t>A sinalização vertical das vagas reservadas deve estar posicionada de maneira a não interferir com as áreas de acesso ao veículo e na circulação dos pedestres;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04" y="3404984"/>
            <a:ext cx="56011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vagas para estacionamento para idosos devem ser posicionadas próximas das entradas, garantindo o menor percurso de deslocamento.</a:t>
            </a:r>
          </a:p>
          <a:p>
            <a:pPr algn="just"/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41" y="3012708"/>
            <a:ext cx="55530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958665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As vagas para estacionamento de veículos que conduzam ou sejam conduzidos por pessoas com deficiência devem: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a) ter sinalização vertical;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b) estar vinculadas à rota acessível que as interligue aos polos de atração; 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c) estar localizada de forma a evitar a circulação entre veículos;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 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8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113054"/>
            <a:ext cx="859536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Há dois tipos de vagas reservadas:  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a) para os veículos que conduzam ou sejam conduzidos por idosos; </a:t>
            </a:r>
          </a:p>
          <a:p>
            <a:pPr marL="114300" indent="0" algn="just">
              <a:buNone/>
            </a:pPr>
            <a:r>
              <a:rPr lang="pt-BR" dirty="0"/>
              <a:t>b) para os veículos que conduzam ou sejam conduzidos por pessoas com deficiência.</a:t>
            </a:r>
          </a:p>
        </p:txBody>
      </p:sp>
    </p:spTree>
    <p:extLst>
      <p:ext uri="{BB962C8B-B14F-4D97-AF65-F5344CB8AC3E}">
        <p14:creationId xmlns:p14="http://schemas.microsoft.com/office/powerpoint/2010/main" val="821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As vagas para estacionamento de veículos que conduzam ou sejam conduzidos por pessoas com deficiência devem: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d) ter piso regular e estável;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e) o percurso máximo entre a vaga e o acesso à edificação ou elevadores deve ser de no máximo 50 m. </a:t>
            </a:r>
          </a:p>
        </p:txBody>
      </p:sp>
    </p:spTree>
    <p:extLst>
      <p:ext uri="{BB962C8B-B14F-4D97-AF65-F5344CB8AC3E}">
        <p14:creationId xmlns:p14="http://schemas.microsoft.com/office/powerpoint/2010/main" val="30537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C339A0-E8AA-4E5B-BC50-03CC4F63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gerais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EFB927-8599-49F7-AF35-B12410C0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Piso regular e estável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E41885-B977-43BC-B93C-DB2035D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54" y="2282679"/>
            <a:ext cx="6151981" cy="4602705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64950673-150B-4AED-9BC7-4616B7240120}"/>
              </a:ext>
            </a:extLst>
          </p:cNvPr>
          <p:cNvSpPr/>
          <p:nvPr/>
        </p:nvSpPr>
        <p:spPr>
          <a:xfrm>
            <a:off x="5395728" y="5546960"/>
            <a:ext cx="3276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4D8A8A87-6C89-4FE6-8E9D-9E997A2A1DDC}"/>
              </a:ext>
            </a:extLst>
          </p:cNvPr>
          <p:cNvSpPr/>
          <p:nvPr/>
        </p:nvSpPr>
        <p:spPr>
          <a:xfrm>
            <a:off x="6978941" y="4927339"/>
            <a:ext cx="3276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Circulação de pedestre em estacionamentos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Todo estacionamento deve garantir uma faixa de circulação de pedestres que garanta um trajeto seguro e com largura mínima de 1,20 m até o local de interesse. </a:t>
            </a:r>
          </a:p>
          <a:p>
            <a:pPr lvl="1" algn="just"/>
            <a:r>
              <a:rPr lang="pt-BR" sz="1800" dirty="0"/>
              <a:t>Este trajeto vai compor a rota acessível.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28E181-24AE-4126-BA87-D3B6CFD1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839707"/>
            <a:ext cx="4403100" cy="30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11C6B-2FF2-4C4F-9199-02806FFD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71CF334-273A-4FB9-B2B2-72B0F382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Circulação de pedestres em estacionamentos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DF8DC36-2690-4C65-9C91-52F45845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94" y="2362647"/>
            <a:ext cx="581767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912A12-AE11-4AF6-B0CD-7B4271A9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4B7252C-9955-4F65-AD4F-D38B944D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Circulação de pedestres em estacionamentos</a:t>
            </a:r>
          </a:p>
          <a:p>
            <a:endParaRPr lang="pt-BR" b="1" dirty="0"/>
          </a:p>
          <a:p>
            <a:pPr algn="just"/>
            <a:r>
              <a:rPr lang="pt-BR" b="0" i="0" dirty="0">
                <a:effectLst/>
                <a:latin typeface="+mj-lt"/>
              </a:rPr>
              <a:t>Desníveis de qualquer natureza devem ser evitados e os materiais de revestimento do piso devem ter superfície regular, estável, não trepidante para dispositivos com rodas e antiderrapante, sob qualquer condição (seco ou molhado).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8F0CF7-A352-4F80-8C79-2AF14898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789040"/>
            <a:ext cx="447683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para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Devem contar com um espaço adicional de circulação com no mínimo 1,20 m de largura;</a:t>
            </a:r>
          </a:p>
          <a:p>
            <a:pPr algn="just"/>
            <a:r>
              <a:rPr lang="pt-BR" dirty="0"/>
              <a:t>Esse espaço pode ser compartilhado por duas vagas, no caso de estacionamento paralelo, perpendicular ou oblíquo ao meio fio.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3299198"/>
            <a:ext cx="3952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Elas são chamadas de faixas zebradas e delimitam o espaço a ser utilizado para embarque e desembarque da pessoa com deficiência ou mobilidade reduzida.</a:t>
            </a:r>
          </a:p>
          <a:p>
            <a:pPr algn="just"/>
            <a:r>
              <a:rPr lang="pt-BR" dirty="0"/>
              <a:t>Essa área deve ficar liberada </a:t>
            </a:r>
            <a:r>
              <a:rPr lang="pt-BR" i="1" dirty="0"/>
              <a:t>sempre</a:t>
            </a:r>
            <a:r>
              <a:rPr lang="pt-BR" dirty="0"/>
              <a:t>. Do contrário, a pessoa não conseguirá sair do automóvel.</a:t>
            </a:r>
          </a:p>
          <a:p>
            <a:pPr algn="just"/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2927096"/>
            <a:ext cx="4402079" cy="39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Ache o erro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0796440-B757-45D3-8DA4-B9145F22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81" y="2132856"/>
            <a:ext cx="6135822" cy="45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7FF06E-4816-4CE9-ADA8-8913661D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B5FA71-29EA-4265-8F36-60B45B60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Ache o erro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8D1086F-771D-4E35-B9B5-83D512EA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38" y="2222378"/>
            <a:ext cx="5878797" cy="43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Paralela à calçada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199970"/>
            <a:ext cx="5544616" cy="40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06" y="1691322"/>
            <a:ext cx="8515926" cy="508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90°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29" y="2401810"/>
            <a:ext cx="4044930" cy="37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45°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62798"/>
            <a:ext cx="6159412" cy="379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de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844824"/>
            <a:ext cx="9361040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dirty="0"/>
              <a:t>Outros tipos de vagas </a:t>
            </a:r>
          </a:p>
          <a:p>
            <a:r>
              <a:rPr lang="pt-BR" dirty="0"/>
              <a:t>Construção de baia avançada no passeio se a largura deste e o volume de pedestres permitirem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284984"/>
            <a:ext cx="6680706" cy="27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de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dirty="0"/>
              <a:t>Outros tipos de vagas </a:t>
            </a:r>
          </a:p>
          <a:p>
            <a:r>
              <a:rPr lang="pt-BR" dirty="0"/>
              <a:t>Construção de baia avançada no passeio se a largura deste e o volume de pedestres permitirem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127481"/>
            <a:ext cx="6735445" cy="303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A87B46-CCDF-7258-C8A3-37CF8022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AE7EF2-43D8-5800-FBC9-6928A56CA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Alarme de saída de garagem em passeio público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saídas de garagens e estacionamentos nos passeios públicos devem possuir alarmes e ainda características sonoras que emitam um sinal, com 10 </a:t>
            </a:r>
            <a:r>
              <a:rPr lang="pt-BR" dirty="0" err="1"/>
              <a:t>dBA</a:t>
            </a:r>
            <a:r>
              <a:rPr lang="pt-BR" dirty="0"/>
              <a:t>, acima do ruído momentâneo mensurado no local, que informe a manobra de saída de veículos. </a:t>
            </a:r>
          </a:p>
          <a:p>
            <a:pPr algn="just"/>
            <a:r>
              <a:rPr lang="pt-BR" dirty="0"/>
              <a:t>Os alarmes sonoros devem estar sincronizados aos alarmes visuais intermitentes.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96E2791-E64D-4405-7B93-CC003AF5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7" y="4224762"/>
            <a:ext cx="3431704" cy="26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As vagas devem ser sinalizadas na vertical e na horizontal</a:t>
            </a:r>
          </a:p>
          <a:p>
            <a:endParaRPr lang="pt-BR" dirty="0"/>
          </a:p>
          <a:p>
            <a:r>
              <a:rPr lang="pt-BR" b="1" dirty="0"/>
              <a:t>Sinalização na horizontal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717032"/>
            <a:ext cx="5207917" cy="29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DC30BFB-4596-4E68-8AD0-BBAC9832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20" y="3717032"/>
            <a:ext cx="5080524" cy="29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15480" y="2060848"/>
            <a:ext cx="7620000" cy="5132040"/>
          </a:xfrm>
        </p:spPr>
        <p:txBody>
          <a:bodyPr/>
          <a:lstStyle/>
          <a:p>
            <a:r>
              <a:rPr lang="pt-BR" b="1" dirty="0"/>
              <a:t>Sinalização na vertical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41" y="3346579"/>
            <a:ext cx="3000159" cy="3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86744" y="268945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Modelo de sinalização vertical para estacionamentos internos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46" y="3456758"/>
            <a:ext cx="2033524" cy="32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76847" y="271389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Modelo de sinalização vertical para vias públicas</a:t>
            </a:r>
          </a:p>
        </p:txBody>
      </p:sp>
    </p:spTree>
    <p:extLst>
      <p:ext uri="{BB962C8B-B14F-4D97-AF65-F5344CB8AC3E}">
        <p14:creationId xmlns:p14="http://schemas.microsoft.com/office/powerpoint/2010/main" val="3476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915460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Previsão de vagas reservadas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percentuais das diferentes vagas estão definidos em legislação específica;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vagas reservadas nas vias públicas são estabelecidas conforme critérios do órgão de trânsito com jurisdição sobre elas, respeitada a legislação vigente. </a:t>
            </a:r>
          </a:p>
        </p:txBody>
      </p:sp>
    </p:spTree>
    <p:extLst>
      <p:ext uri="{BB962C8B-B14F-4D97-AF65-F5344CB8AC3E}">
        <p14:creationId xmlns:p14="http://schemas.microsoft.com/office/powerpoint/2010/main" val="39096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0852" y="1828800"/>
            <a:ext cx="9497676" cy="4351337"/>
          </a:xfrm>
        </p:spPr>
        <p:txBody>
          <a:bodyPr/>
          <a:lstStyle/>
          <a:p>
            <a:pPr algn="just"/>
            <a:r>
              <a:rPr lang="pt-BR" dirty="0"/>
              <a:t>A quantidade mínima de vagas que deve ser reservada as pessoas com deficiência está prevista na Lei Federal 10.098 (BRASIL, 2000) </a:t>
            </a:r>
          </a:p>
          <a:p>
            <a:pPr lvl="1" algn="just"/>
            <a:r>
              <a:rPr lang="pt-BR" sz="1800" dirty="0"/>
              <a:t>Devem ser reservados 2% do total de vagas existentes na área de estacionamento de veículos, em vias ou em espaços públicos</a:t>
            </a:r>
          </a:p>
          <a:p>
            <a:pPr lvl="1" algn="just"/>
            <a:r>
              <a:rPr lang="pt-BR" sz="1800" dirty="0"/>
              <a:t>Deve ser garantida ao menos uma vaga.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63" y="3305242"/>
            <a:ext cx="4370265" cy="35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um estacionamento de uma loja com </a:t>
            </a:r>
            <a:r>
              <a:rPr lang="pt-BR" dirty="0" smtClean="0"/>
              <a:t>25 vagas</a:t>
            </a:r>
            <a:r>
              <a:rPr lang="pt-BR" dirty="0"/>
              <a:t>, deverá haver quantas vagas reservadas para pessoas com deficiência?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50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1" y="1828800"/>
            <a:ext cx="9406129" cy="4351337"/>
          </a:xfrm>
        </p:spPr>
        <p:txBody>
          <a:bodyPr/>
          <a:lstStyle/>
          <a:p>
            <a:pPr algn="just"/>
            <a:r>
              <a:rPr lang="pt-BR" dirty="0"/>
              <a:t>O Estatuto do Idoso, instituído pela Lei Federal 10.741 (BRASIL, 2003), também prevê a reserva de vaga para idosos em estacionamentos públicos e privados, no quantitativo de 5% do total de vagas, as quais devem estar localizadas de forma a facilitar o acesso.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17" y="3062724"/>
            <a:ext cx="5571783" cy="32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1655</TotalTime>
  <Words>905</Words>
  <Application>Microsoft Office PowerPoint</Application>
  <PresentationFormat>Widescreen</PresentationFormat>
  <Paragraphs>122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Century Schoolbook</vt:lpstr>
      <vt:lpstr>Wingdings 2</vt:lpstr>
      <vt:lpstr>Exibir</vt:lpstr>
      <vt:lpstr>Faculdade de tecnologia e ciências da Bahia Disciplina: Acessibilidade na Construção Civil Professora: Juliane Souza</vt:lpstr>
      <vt:lpstr>Vagas reservadas para veículos</vt:lpstr>
      <vt:lpstr>Vagas reservadas para veículos </vt:lpstr>
      <vt:lpstr>Vagas reservadas para veículos </vt:lpstr>
      <vt:lpstr>Vagas reservadas para veículos</vt:lpstr>
      <vt:lpstr>Vagas reservadas para veículos</vt:lpstr>
      <vt:lpstr>Vagas reservadas para veículos</vt:lpstr>
      <vt:lpstr>Exemplo</vt:lpstr>
      <vt:lpstr>Vagas reservadas para veículos</vt:lpstr>
      <vt:lpstr>Exemplo</vt:lpstr>
      <vt:lpstr>Exemplo</vt:lpstr>
      <vt:lpstr>Vagas reservadas para veículos</vt:lpstr>
      <vt:lpstr>Vagas reservadas para veículos</vt:lpstr>
      <vt:lpstr>Vagas reservadas para veículos</vt:lpstr>
      <vt:lpstr>Vagas reservadas para veículos </vt:lpstr>
      <vt:lpstr>Vagas reservadas para veículos</vt:lpstr>
      <vt:lpstr>Vagas reservadas para veículos</vt:lpstr>
      <vt:lpstr>Vagas reservadas para veículos</vt:lpstr>
      <vt:lpstr>Regras gerais</vt:lpstr>
      <vt:lpstr>Regras gerais</vt:lpstr>
      <vt:lpstr>Regras gerais </vt:lpstr>
      <vt:lpstr>Vagas reservadas para veículos</vt:lpstr>
      <vt:lpstr>Vagas reservadas para veículos</vt:lpstr>
      <vt:lpstr>Vagas reservadas para veículos</vt:lpstr>
      <vt:lpstr>Dimensionamento para vagas acessíveis</vt:lpstr>
      <vt:lpstr>Dimensionamento das vagas acessíveis</vt:lpstr>
      <vt:lpstr>Vagas reservadas para veículos</vt:lpstr>
      <vt:lpstr>Vagas reservadas para veículos</vt:lpstr>
      <vt:lpstr>Dimensionamento das vagas acessíveis</vt:lpstr>
      <vt:lpstr>Dimensionamento das vagas acessíveis</vt:lpstr>
      <vt:lpstr>Dimensionamento das vagas acessíveis</vt:lpstr>
      <vt:lpstr>Dimensionamento de vagas acessíveis</vt:lpstr>
      <vt:lpstr>Dimensionamento de vagas acessíveis</vt:lpstr>
      <vt:lpstr>Alarmes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Acessibilidade na Construção Civil Professora: Juliane Souza</dc:title>
  <dc:creator>Juliane Santos Souza</dc:creator>
  <cp:lastModifiedBy>RENOVACAO24</cp:lastModifiedBy>
  <cp:revision>59</cp:revision>
  <dcterms:created xsi:type="dcterms:W3CDTF">2020-10-05T15:33:50Z</dcterms:created>
  <dcterms:modified xsi:type="dcterms:W3CDTF">2009-01-01T05:32:27Z</dcterms:modified>
</cp:coreProperties>
</file>