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0" r:id="rId3"/>
    <p:sldId id="331" r:id="rId4"/>
    <p:sldId id="346" r:id="rId5"/>
    <p:sldId id="333" r:id="rId6"/>
    <p:sldId id="347" r:id="rId7"/>
    <p:sldId id="343" r:id="rId8"/>
    <p:sldId id="345" r:id="rId9"/>
    <p:sldId id="260" r:id="rId10"/>
    <p:sldId id="261" r:id="rId11"/>
    <p:sldId id="262" r:id="rId12"/>
    <p:sldId id="263" r:id="rId13"/>
    <p:sldId id="265" r:id="rId14"/>
    <p:sldId id="264" r:id="rId15"/>
    <p:sldId id="284" r:id="rId16"/>
    <p:sldId id="266" r:id="rId17"/>
    <p:sldId id="267" r:id="rId18"/>
    <p:sldId id="291" r:id="rId19"/>
    <p:sldId id="269" r:id="rId20"/>
    <p:sldId id="268" r:id="rId21"/>
    <p:sldId id="271" r:id="rId22"/>
    <p:sldId id="270" r:id="rId23"/>
    <p:sldId id="273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72" d="100"/>
          <a:sy n="72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B7F1104-0807-4C16-AB8F-4B3D84917202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2450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21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00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46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19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32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94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00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35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14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47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B7F1104-0807-4C16-AB8F-4B3D84917202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29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359696" y="-989247"/>
            <a:ext cx="8352928" cy="2593975"/>
          </a:xfrm>
        </p:spPr>
        <p:txBody>
          <a:bodyPr/>
          <a:lstStyle/>
          <a:p>
            <a:r>
              <a:rPr lang="pt-BR" sz="2400" dirty="0"/>
              <a:t>Faculdade de Tecnologia e Ciências da</a:t>
            </a:r>
            <a:br>
              <a:rPr lang="pt-BR" sz="2400" dirty="0"/>
            </a:br>
            <a:r>
              <a:rPr lang="pt-BR" sz="2400" dirty="0"/>
              <a:t> Bahia</a:t>
            </a:r>
            <a:br>
              <a:rPr lang="pt-BR" sz="2400" dirty="0"/>
            </a:br>
            <a:r>
              <a:rPr lang="pt-BR" sz="2400" dirty="0"/>
              <a:t>Curso: Engenharia Civil</a:t>
            </a:r>
            <a:br>
              <a:rPr lang="pt-BR" sz="2400" dirty="0"/>
            </a:br>
            <a:r>
              <a:rPr lang="pt-BR" sz="2400" dirty="0"/>
              <a:t>Disciplina: Acessibilidade na Construção Civil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27548" y="2780928"/>
            <a:ext cx="8136904" cy="2520280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tx2"/>
                </a:solidFill>
              </a:rPr>
              <a:t>Aula de revisão – II Unidade </a:t>
            </a:r>
          </a:p>
          <a:p>
            <a:pPr algn="ctr"/>
            <a:endParaRPr lang="pt-BR" sz="4800" dirty="0">
              <a:solidFill>
                <a:schemeClr val="tx2"/>
              </a:solidFill>
            </a:endParaRPr>
          </a:p>
          <a:p>
            <a:pPr algn="r"/>
            <a:r>
              <a:rPr lang="pt-BR" sz="2800" dirty="0">
                <a:solidFill>
                  <a:schemeClr val="tx2"/>
                </a:solidFill>
              </a:rPr>
              <a:t>Professora: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21191"/>
            <a:ext cx="2376264" cy="1129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20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060FD-DBE0-4CAA-B5DE-DB38F2C43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Estacionamento	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F3CE8D03-DA3A-421E-9283-5A5659CE4C2C}"/>
              </a:ext>
            </a:extLst>
          </p:cNvPr>
          <p:cNvSpPr>
            <a:spLocks noGrp="1"/>
          </p:cNvSpPr>
          <p:nvPr/>
        </p:nvSpPr>
        <p:spPr>
          <a:xfrm>
            <a:off x="1262683" y="1844824"/>
            <a:ext cx="9513837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O Estatuto do Idoso, instituído pela Lei Federal 10.741 (BRASIL, 2003), também prevê a reserva de vaga para idosos em estacionamentos públicos e privados, no quantitativo de 5% do total de vagas, as quais devem estar localizadas de forma a facilitar o acesso.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C6FDA01-F13C-4A53-B4DC-2454CF19E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29" y="3217492"/>
            <a:ext cx="5571783" cy="327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07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8D2789-B879-4B63-91F5-CCBA6926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Estacionamento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136683-CA77-47FC-A0DC-F0F8E2C0C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0" i="0" dirty="0">
                <a:effectLst/>
                <a:latin typeface="+mj-lt"/>
              </a:rPr>
              <a:t> Considerando as especificações para cálculo do número de vagas acessíveis para pessoas com deficiência e pessoas idosas, determinar quantas vagas serão necessárias para um estacionamento com 285 vagas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2813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68D8F-FFC6-4AD8-8F2B-CE94811B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Estacionamento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381356-7610-465B-9FD0-845AAD70C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Qual o erro?</a:t>
            </a:r>
          </a:p>
          <a:p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002772-9586-44EF-A3A1-B57B3E096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1999006"/>
            <a:ext cx="6585216" cy="485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84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603C9F-827C-46A5-A18E-AB7E6D309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Estacionamento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59A6E9-0DC8-469B-BFEF-776CDC7D3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Qual o erro?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174705E-EBD0-4F0D-8497-011AA97C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2334914"/>
            <a:ext cx="5436498" cy="394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3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70F96-D2C6-4F58-8D9F-0F3B70E1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Estacionamento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32E04F-DFF5-4C1F-BD0B-2297045A3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r>
              <a:rPr lang="pt-BR" dirty="0"/>
              <a:t>Para lembrar </a:t>
            </a:r>
          </a:p>
          <a:p>
            <a:endParaRPr lang="pt-BR" dirty="0"/>
          </a:p>
          <a:p>
            <a:pPr algn="just"/>
            <a:r>
              <a:rPr lang="pt-BR" dirty="0"/>
              <a:t>As vagas acessíveis para deficientes devem contar com um espaço adicional de circulação com no mínimo 1,20 m de largura;</a:t>
            </a:r>
          </a:p>
          <a:p>
            <a:pPr algn="just"/>
            <a:r>
              <a:rPr lang="pt-BR" dirty="0"/>
              <a:t>Esse espaço pode ser compartilhado por duas vagas, no caso de estacionamento paralelo, perpendicular ou oblíquo ao meio fio.</a:t>
            </a:r>
          </a:p>
          <a:p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3222C5F-BD96-4025-8E21-DDEF2ACC0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3921729"/>
            <a:ext cx="5231904" cy="29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6196E5E-3117-4913-9159-A6989882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790" y="12459"/>
            <a:ext cx="2792210" cy="257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08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25A57-BC61-45AC-971D-B277FD61C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Estacionamento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129F46-09DB-4BCF-9E09-295A53509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0" i="0" dirty="0">
                <a:effectLst/>
                <a:latin typeface="+mj-lt"/>
              </a:rPr>
              <a:t>Com base nas especificações para vagas acessíveis, marcar V para verdadeiro e F para falso.</a:t>
            </a:r>
          </a:p>
          <a:p>
            <a:pPr algn="just"/>
            <a:endParaRPr lang="pt-BR" dirty="0">
              <a:latin typeface="+mj-lt"/>
            </a:endParaRPr>
          </a:p>
          <a:p>
            <a:pPr marL="0" indent="0" algn="just">
              <a:buNone/>
            </a:pPr>
            <a:r>
              <a:rPr lang="pt-BR" b="0" i="0" dirty="0">
                <a:effectLst/>
                <a:latin typeface="+mj-lt"/>
              </a:rPr>
              <a:t>(    ) Devem ter uma faixa adicional de 1,20 m acrescentada a largura da vaga, para as vagas reservadas para pessoas com mobilidade reduzida e deficientes.</a:t>
            </a:r>
          </a:p>
          <a:p>
            <a:pPr marL="0" indent="0" algn="just">
              <a:buNone/>
            </a:pPr>
            <a:r>
              <a:rPr lang="pt-BR" b="0" i="0" dirty="0">
                <a:effectLst/>
                <a:latin typeface="+mj-lt"/>
              </a:rPr>
              <a:t>(     ) As vagas necessitam estar ligadas a rotas acessíveis.</a:t>
            </a:r>
          </a:p>
          <a:p>
            <a:pPr marL="0" indent="0" algn="just">
              <a:buNone/>
            </a:pPr>
            <a:r>
              <a:rPr lang="pt-BR" dirty="0">
                <a:latin typeface="+mj-lt"/>
              </a:rPr>
              <a:t>(     ) </a:t>
            </a:r>
            <a:r>
              <a:rPr lang="pt-BR" b="0" i="0" dirty="0">
                <a:effectLst/>
                <a:latin typeface="+mj-lt"/>
              </a:rPr>
              <a:t>O percurso máximo até a entrada da edificação deve ser de no máximo 100 m. </a:t>
            </a:r>
          </a:p>
          <a:p>
            <a:pPr marL="0" indent="0" algn="just">
              <a:buNone/>
            </a:pPr>
            <a:r>
              <a:rPr lang="pt-BR" dirty="0">
                <a:latin typeface="+mj-lt"/>
              </a:rPr>
              <a:t>(   ) </a:t>
            </a:r>
            <a:r>
              <a:rPr lang="pt-BR" b="0" i="0" dirty="0">
                <a:effectLst/>
                <a:latin typeface="+mj-lt"/>
              </a:rPr>
              <a:t>É necessário que as vagas acessíveis possuam tanto sinalização vertical, quanto sinalização horizontal.</a:t>
            </a:r>
          </a:p>
          <a:p>
            <a:pPr marL="0" indent="0" algn="just">
              <a:buNone/>
            </a:pPr>
            <a:r>
              <a:rPr lang="pt-BR" dirty="0">
                <a:latin typeface="+mj-lt"/>
              </a:rPr>
              <a:t>(     ) </a:t>
            </a:r>
            <a:r>
              <a:rPr lang="pt-BR" b="0" i="0" dirty="0">
                <a:effectLst/>
                <a:latin typeface="+mj-lt"/>
              </a:rPr>
              <a:t>As vagas precisam ter piso regular e estável.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5125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0F43F-13A0-4F37-A392-7E7D1E380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0F9B1C7-E416-4344-BCE3-91D86BFF8F0B}"/>
              </a:ext>
            </a:extLst>
          </p:cNvPr>
          <p:cNvSpPr>
            <a:spLocks noGrp="1"/>
          </p:cNvSpPr>
          <p:nvPr/>
        </p:nvSpPr>
        <p:spPr>
          <a:xfrm>
            <a:off x="1261872" y="1916832"/>
            <a:ext cx="969264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None/>
            </a:pPr>
            <a:r>
              <a:rPr lang="pt-BR" b="1" i="0" dirty="0">
                <a:solidFill>
                  <a:srgbClr val="000000"/>
                </a:solidFill>
                <a:effectLst/>
                <a:latin typeface="+mj-lt"/>
              </a:rPr>
              <a:t>Quantidade de assentos</a:t>
            </a:r>
          </a:p>
          <a:p>
            <a:pPr algn="just"/>
            <a:endParaRPr lang="pt-BR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Ser disponibilizados, no caso de edificações com capacidade de lotação de </a:t>
            </a:r>
            <a:r>
              <a:rPr lang="pt-BR" b="1" i="0" dirty="0">
                <a:solidFill>
                  <a:srgbClr val="000000"/>
                </a:solidFill>
                <a:effectLst/>
                <a:latin typeface="+mj-lt"/>
              </a:rPr>
              <a:t>até mil lugares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, na proporção de: </a:t>
            </a:r>
          </a:p>
          <a:p>
            <a:pPr algn="just"/>
            <a:endParaRPr lang="pt-BR" dirty="0">
              <a:solidFill>
                <a:srgbClr val="000000"/>
              </a:solidFill>
              <a:latin typeface="+mj-lt"/>
            </a:endParaRPr>
          </a:p>
          <a:p>
            <a:pPr marL="11430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a) 2 % de espaços para pessoas em cadeira de rodas, com a garantia de, no mínimo, um espaço;</a:t>
            </a:r>
          </a:p>
          <a:p>
            <a:pPr marL="114300" indent="0" algn="just">
              <a:buNone/>
            </a:pPr>
            <a:endParaRPr lang="pt-BR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11430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b) 2 % de assentos para pessoas com deficiência ou com mobilidade reduzida, com a garantia de, no mínimo, um assento</a:t>
            </a:r>
          </a:p>
        </p:txBody>
      </p:sp>
    </p:spTree>
    <p:extLst>
      <p:ext uri="{BB962C8B-B14F-4D97-AF65-F5344CB8AC3E}">
        <p14:creationId xmlns:p14="http://schemas.microsoft.com/office/powerpoint/2010/main" val="1641885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07D4D-B7BE-4BFB-A54D-33F2BFFE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30DFC78A-2E15-4919-BD5C-F2574020C285}"/>
              </a:ext>
            </a:extLst>
          </p:cNvPr>
          <p:cNvSpPr>
            <a:spLocks noGrp="1"/>
          </p:cNvSpPr>
          <p:nvPr/>
        </p:nvSpPr>
        <p:spPr>
          <a:xfrm>
            <a:off x="1228089" y="1988840"/>
            <a:ext cx="969264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None/>
            </a:pPr>
            <a:r>
              <a:rPr lang="pt-BR" b="1" dirty="0">
                <a:latin typeface="+mj-lt"/>
              </a:rPr>
              <a:t>Quantidade de assentos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Ser disponibilizados, no caso de edificações com capacidade de lotação </a:t>
            </a:r>
            <a:r>
              <a:rPr lang="pt-BR" b="1" i="0" dirty="0">
                <a:solidFill>
                  <a:srgbClr val="000000"/>
                </a:solidFill>
                <a:effectLst/>
                <a:latin typeface="+mj-lt"/>
              </a:rPr>
              <a:t>acima de mil lugares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, na proporção de: </a:t>
            </a:r>
          </a:p>
          <a:p>
            <a:pPr algn="just"/>
            <a:endParaRPr lang="pt-BR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a) vinte espaços para pessoas em cadeira de rodas mais um por cento do que exceder mil lugares;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b) vinte assentos para pessoas com deficiência ou com mobilidade reduzida mais um por cento do que exceder mil lugares.</a:t>
            </a:r>
          </a:p>
        </p:txBody>
      </p:sp>
    </p:spTree>
    <p:extLst>
      <p:ext uri="{BB962C8B-B14F-4D97-AF65-F5344CB8AC3E}">
        <p14:creationId xmlns:p14="http://schemas.microsoft.com/office/powerpoint/2010/main" val="3490516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04B45-67DF-4941-9905-488B31620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C97D17-F024-4D5E-AD9C-84F1840A9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Para um auditório com 1200 assentos, quantos assentos deverão ser reservados para cadeirantes?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229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A5382-55D8-4B52-BFFA-7A81E71B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6A3F54AD-F0F7-4468-8EEE-D608554D209D}"/>
              </a:ext>
            </a:extLst>
          </p:cNvPr>
          <p:cNvSpPr>
            <a:spLocks noGrp="1"/>
          </p:cNvSpPr>
          <p:nvPr/>
        </p:nvSpPr>
        <p:spPr>
          <a:xfrm>
            <a:off x="1261872" y="1988840"/>
            <a:ext cx="969264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None/>
            </a:pPr>
            <a:r>
              <a:rPr lang="pt-BR" b="1" dirty="0">
                <a:latin typeface="+mj-lt"/>
              </a:rPr>
              <a:t>Quantidade de assentos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50 % dos assentos reservados para pessoas com deficiência ou com mobilidade reduzida devem ter características dimensionais e estruturais para o uso por pessoa obesa, com a garantia de, no mínimo, um assento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903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-99392"/>
            <a:ext cx="7620000" cy="1143000"/>
          </a:xfrm>
        </p:spPr>
        <p:txBody>
          <a:bodyPr/>
          <a:lstStyle/>
          <a:p>
            <a:r>
              <a:rPr lang="pt-BR" dirty="0"/>
              <a:t>Sanitários acessíveis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91544" y="980728"/>
            <a:ext cx="7620000" cy="4800600"/>
          </a:xfrm>
        </p:spPr>
        <p:txBody>
          <a:bodyPr/>
          <a:lstStyle/>
          <a:p>
            <a:r>
              <a:rPr lang="pt-BR" dirty="0"/>
              <a:t>Número mínimo de sanitários acessíveis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443653"/>
            <a:ext cx="7909048" cy="541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90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74F51-D8F4-40F5-945F-C373DA46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137C3D-B2BD-4038-B5B9-7F9982A5D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988840"/>
            <a:ext cx="9874688" cy="435133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Calcular a quantidade mínima de lugares reservados para cadeirantes, deficientes e pessoas obesas em um auditório com capacidade de 500 lugares.</a:t>
            </a:r>
          </a:p>
          <a:p>
            <a:pPr marL="114300" indent="0" algn="just">
              <a:buNone/>
            </a:pPr>
            <a:endParaRPr lang="pt-BR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11430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	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12431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3AB0B-0167-492D-9DC3-AB36F5D79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51C552C7-44C0-4886-9F1D-70DE6846FD75}"/>
              </a:ext>
            </a:extLst>
          </p:cNvPr>
          <p:cNvSpPr>
            <a:spLocks noGrp="1"/>
          </p:cNvSpPr>
          <p:nvPr/>
        </p:nvSpPr>
        <p:spPr>
          <a:xfrm>
            <a:off x="1283914" y="2060848"/>
            <a:ext cx="9670598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/>
              <a:t>Determinar a largura do corredor para o auditório abaixo, que possui  20 m de comprimento </a:t>
            </a:r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8905BC2-EF92-466F-B9DA-5CE7EDBA1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99430" y="1216858"/>
            <a:ext cx="3975197" cy="695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81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858B50-4DE5-4E1D-A69B-7DEFB7C2C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2CA542C-7FA6-489E-A786-9D582BA16BDD}"/>
              </a:ext>
            </a:extLst>
          </p:cNvPr>
          <p:cNvSpPr>
            <a:spLocks noGrp="1"/>
          </p:cNvSpPr>
          <p:nvPr/>
        </p:nvSpPr>
        <p:spPr>
          <a:xfrm>
            <a:off x="1282967" y="2132856"/>
            <a:ext cx="9231669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None/>
            </a:pPr>
            <a:r>
              <a:rPr lang="pt-BR" sz="1800" b="1" dirty="0"/>
              <a:t>Plateia, palco e bastidores – Circulação</a:t>
            </a:r>
          </a:p>
          <a:p>
            <a:pPr marL="114300" indent="0" algn="just">
              <a:buNone/>
            </a:pPr>
            <a:endParaRPr lang="pt-BR" sz="1800" dirty="0"/>
          </a:p>
          <a:p>
            <a:pPr algn="just"/>
            <a:r>
              <a:rPr lang="pt-BR" sz="1800" dirty="0"/>
              <a:t>Corredores de até 4,0 m de extensão podem ter largura de 0,90 m. </a:t>
            </a:r>
          </a:p>
          <a:p>
            <a:pPr algn="just"/>
            <a:r>
              <a:rPr lang="pt-BR" sz="1800" dirty="0"/>
              <a:t>Com extensão de até 10,0 m devem ter no mínimo 1,20 m </a:t>
            </a:r>
          </a:p>
          <a:p>
            <a:pPr algn="just"/>
            <a:r>
              <a:rPr lang="pt-BR" sz="1800" dirty="0"/>
              <a:t>Para extensões superiores a 10,0 m devem ter no mínimo 1,50 m.</a:t>
            </a:r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496849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0163D-991A-431A-A1FC-58628359E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B5A54E0-FFF3-4246-A1A4-D2C435C22E6E}"/>
              </a:ext>
            </a:extLst>
          </p:cNvPr>
          <p:cNvSpPr>
            <a:spLocks noGrp="1"/>
          </p:cNvSpPr>
          <p:nvPr/>
        </p:nvSpPr>
        <p:spPr>
          <a:xfrm>
            <a:off x="1261872" y="2060848"/>
            <a:ext cx="9692640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None/>
            </a:pPr>
            <a:r>
              <a:rPr lang="pt-BR" sz="1800" dirty="0"/>
              <a:t>Quando houver desnível entre o palco e a plateia, este pode ser vencido através de</a:t>
            </a:r>
            <a:r>
              <a:rPr lang="pt-BR" sz="1800" dirty="0">
                <a:solidFill>
                  <a:srgbClr val="FF0000"/>
                </a:solidFill>
              </a:rPr>
              <a:t> </a:t>
            </a:r>
            <a:r>
              <a:rPr lang="pt-BR" sz="1800" dirty="0"/>
              <a:t>rampa com as seguintes características: </a:t>
            </a:r>
          </a:p>
          <a:p>
            <a:pPr algn="just"/>
            <a:endParaRPr lang="pt-BR" sz="1800" dirty="0"/>
          </a:p>
          <a:p>
            <a:pPr marL="0" indent="0" algn="just">
              <a:buNone/>
            </a:pPr>
            <a:r>
              <a:rPr lang="pt-BR" sz="1800" dirty="0"/>
              <a:t> a) largura de no mínimo 0,90 m;  </a:t>
            </a:r>
          </a:p>
          <a:p>
            <a:pPr marL="0" indent="0" algn="just">
              <a:buNone/>
            </a:pPr>
            <a:r>
              <a:rPr lang="pt-BR" sz="1800" dirty="0"/>
              <a:t>b) inclinação máxima de 16,66 % para vencer uma altura máxima de 0,60 m;  </a:t>
            </a:r>
          </a:p>
          <a:p>
            <a:pPr marL="0" indent="0" algn="just">
              <a:buNone/>
            </a:pPr>
            <a:r>
              <a:rPr lang="pt-BR" sz="1800" dirty="0"/>
              <a:t>c) inclinação máxima de 10 % para vencer alturas superiores a 0,60 m;  </a:t>
            </a:r>
          </a:p>
          <a:p>
            <a:pPr marL="0" indent="0" algn="just">
              <a:buNone/>
            </a:pPr>
            <a:r>
              <a:rPr lang="pt-BR" sz="1800" dirty="0"/>
              <a:t>d) ter guia de balizamento, não sendo necessária a instalação de guarda-corpo e corrimão.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623821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7A114-27E3-4E86-A0E0-6BB6E548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Cinemas, teatros, auditórios e similares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F8F78C5-0BC4-4360-9EF9-C823969017B2}"/>
              </a:ext>
            </a:extLst>
          </p:cNvPr>
          <p:cNvSpPr>
            <a:spLocks noGrp="1"/>
          </p:cNvSpPr>
          <p:nvPr/>
        </p:nvSpPr>
        <p:spPr>
          <a:xfrm>
            <a:off x="1244968" y="1916832"/>
            <a:ext cx="9692640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/>
              <a:t>Com o objetivo de tornar o auditório acessível, qual a inclinação adotar para uma rampa na situação que segue:</a:t>
            </a:r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  <a:p>
            <a:pPr marL="0" indent="0" algn="just">
              <a:buNone/>
            </a:pPr>
            <a:endParaRPr lang="pt-BR" sz="1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1308099-1081-4421-B28D-6189EFA3A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04" y="2636911"/>
            <a:ext cx="5935036" cy="418540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3CFD79A-17CF-4B3A-908D-FAEB6C4C7FF2}"/>
              </a:ext>
            </a:extLst>
          </p:cNvPr>
          <p:cNvSpPr txBox="1"/>
          <p:nvPr/>
        </p:nvSpPr>
        <p:spPr>
          <a:xfrm>
            <a:off x="6600056" y="3429000"/>
            <a:ext cx="445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Adotar inclinação de 10 % para a rampa</a:t>
            </a:r>
          </a:p>
        </p:txBody>
      </p:sp>
    </p:spTree>
    <p:extLst>
      <p:ext uri="{BB962C8B-B14F-4D97-AF65-F5344CB8AC3E}">
        <p14:creationId xmlns:p14="http://schemas.microsoft.com/office/powerpoint/2010/main" val="283955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Sanitários acessíveis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2140903"/>
            <a:ext cx="9514648" cy="4351337"/>
          </a:xfrm>
        </p:spPr>
        <p:txBody>
          <a:bodyPr/>
          <a:lstStyle/>
          <a:p>
            <a:pPr algn="just"/>
            <a:r>
              <a:rPr lang="pt-BR" dirty="0"/>
              <a:t>Conforme as especificações quanto ao número mínimo de sanitários acessíveis, determinar quantos deverão conter numa escola que tem 7 sanitários femininos e 7 sanitários masculinos.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336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2B159-4348-F0B6-E7C6-42C35A56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Sanitários acessíveis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67BD9D-0761-5D85-828D-20C320FDC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Qual a área de circulação?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F3BDB71-8470-6098-D336-3E9C937D1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2276872"/>
            <a:ext cx="36195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0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Sanitários acessíveis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dirty="0"/>
              <a:t>As dimensões do sanitário acessível e do boxe sanitário acessível devem garantir o posicionamento das peças sanitárias e os seguintes parâmetros de acessibilidade:</a:t>
            </a:r>
          </a:p>
          <a:p>
            <a:pPr marL="114300" indent="0" algn="just">
              <a:buNone/>
            </a:pPr>
            <a:endParaRPr lang="pt-BR" dirty="0"/>
          </a:p>
          <a:p>
            <a:r>
              <a:rPr lang="pt-BR" dirty="0"/>
              <a:t>Circulação com o giro de 360°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790" y="2349598"/>
            <a:ext cx="3331722" cy="450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497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A5D8F-9123-1F4B-1E11-06AC83F83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Sanitários acessíveis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9C888D-2176-0D86-F307-D42C516E9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Qual a área de circulação?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4C7E392-E068-70F5-03EE-9242F31E4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892" y="3284984"/>
            <a:ext cx="48006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4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A8863-AB57-4BE5-99CA-51CC1F57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Sanitários acessíveis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2978AF-00B7-4A48-A51D-E3BC20DBC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/>
          <a:lstStyle/>
          <a:p>
            <a:pPr algn="just"/>
            <a:r>
              <a:rPr lang="pt-BR" dirty="0"/>
              <a:t>Nos boxes comuns, as portas devem ter vão livre mínimo de 0,80 m e conter uma área livre com no mínimo 0,60 m de diâmetro</a:t>
            </a:r>
          </a:p>
          <a:p>
            <a:pPr algn="just"/>
            <a:r>
              <a:rPr lang="pt-BR" dirty="0"/>
              <a:t>Nas edificações existentes, admite-se porta com vão livre de no mínimo 0,60 m. </a:t>
            </a:r>
          </a:p>
          <a:p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24D1E58-ABD7-43C4-B8A0-E53B9D49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40" y="3317474"/>
            <a:ext cx="4536504" cy="300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380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02BE4-1323-4E53-A960-853DA413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Sanitários acessíveis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9FD130-8570-4A41-AB79-A61B1110D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Para lembrar</a:t>
            </a:r>
          </a:p>
          <a:p>
            <a:r>
              <a:rPr lang="pt-BR" dirty="0"/>
              <a:t>Boxes comuns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66EA7CC6-7B72-4934-9389-F97ED28695DA}"/>
              </a:ext>
            </a:extLst>
          </p:cNvPr>
          <p:cNvSpPr>
            <a:spLocks noGrp="1"/>
          </p:cNvSpPr>
          <p:nvPr/>
        </p:nvSpPr>
        <p:spPr>
          <a:xfrm>
            <a:off x="1261872" y="2492896"/>
            <a:ext cx="943304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Nos boxes comuns, as portas devem ter vão livre mínimo de 0,80 m e conter uma área livre com no mínimo 0,60 m de diâmetro</a:t>
            </a:r>
          </a:p>
          <a:p>
            <a:pPr algn="just"/>
            <a:r>
              <a:rPr lang="pt-BR" dirty="0"/>
              <a:t>Nas edificações existentes, admite-se porta com vão livre de no mínimo 0,60 m.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71896F2-8751-4671-ACFE-190A89C5D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790" y="12459"/>
            <a:ext cx="2792210" cy="257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07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DCA3A-FE5E-4778-B942-95F3A9825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Estacionamento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EBADDA67-E373-471F-B2C6-E527E58EACC0}"/>
              </a:ext>
            </a:extLst>
          </p:cNvPr>
          <p:cNvSpPr>
            <a:spLocks noGrp="1"/>
          </p:cNvSpPr>
          <p:nvPr/>
        </p:nvSpPr>
        <p:spPr>
          <a:xfrm>
            <a:off x="1261399" y="1916832"/>
            <a:ext cx="9497676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A quantidade mínima de vagas que deve ser reservada as pessoas com deficiência está prevista na Lei Federal 10.098 (BRASIL, 2000) </a:t>
            </a:r>
          </a:p>
          <a:p>
            <a:pPr lvl="1" algn="just"/>
            <a:r>
              <a:rPr lang="pt-BR" sz="1800" dirty="0"/>
              <a:t>Devem ser reservados 2% do total de vagas existentes na área de estacionamento de veículos, em vias ou em espaços públicos</a:t>
            </a:r>
          </a:p>
          <a:p>
            <a:pPr lvl="1" algn="just"/>
            <a:r>
              <a:rPr lang="pt-BR" sz="1800" dirty="0"/>
              <a:t>Deve ser garantida ao menos uma vaga.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6B39030-9C2F-4800-AF94-3C9A4FD12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99" y="3333287"/>
            <a:ext cx="4370265" cy="352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547546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4799</TotalTime>
  <Words>948</Words>
  <Application>Microsoft Office PowerPoint</Application>
  <PresentationFormat>Widescreen</PresentationFormat>
  <Paragraphs>110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Century Schoolbook</vt:lpstr>
      <vt:lpstr>Wingdings</vt:lpstr>
      <vt:lpstr>Wingdings 2</vt:lpstr>
      <vt:lpstr>Exibir</vt:lpstr>
      <vt:lpstr>Faculdade de Tecnologia e Ciências da  Bahia Curso: Engenharia Civil Disciplina: Acessibilidade na Construção Civil</vt:lpstr>
      <vt:lpstr>Sanitários acessíveis</vt:lpstr>
      <vt:lpstr>Sanitários acessíveis</vt:lpstr>
      <vt:lpstr>Sanitários acessíveis</vt:lpstr>
      <vt:lpstr>Sanitários acessíveis</vt:lpstr>
      <vt:lpstr>Sanitários acessíveis</vt:lpstr>
      <vt:lpstr>Sanitários acessíveis </vt:lpstr>
      <vt:lpstr>Sanitários acessíveis</vt:lpstr>
      <vt:lpstr>Estacionamento</vt:lpstr>
      <vt:lpstr>Estacionamento </vt:lpstr>
      <vt:lpstr>Estacionamento</vt:lpstr>
      <vt:lpstr>Estacionamento</vt:lpstr>
      <vt:lpstr>Estacionamento</vt:lpstr>
      <vt:lpstr>Estacionamento</vt:lpstr>
      <vt:lpstr>Estacionamento</vt:lpstr>
      <vt:lpstr>Cinemas, teatros, auditórios e similares</vt:lpstr>
      <vt:lpstr>Cinemas, teatros, auditórios e similares</vt:lpstr>
      <vt:lpstr>Exemplo</vt:lpstr>
      <vt:lpstr>Cinemas, teatros, auditórios e similares</vt:lpstr>
      <vt:lpstr>Cinemas, teatros, auditórios e similares</vt:lpstr>
      <vt:lpstr>Cinemas, teatros, auditórios e similares</vt:lpstr>
      <vt:lpstr>Cinemas, teatros, auditórios e similares</vt:lpstr>
      <vt:lpstr>Cinemas, teatros, auditórios e similares</vt:lpstr>
      <vt:lpstr>Cinemas, teatros, auditórios e similares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Juliane Santos Souza</cp:lastModifiedBy>
  <cp:revision>183</cp:revision>
  <dcterms:created xsi:type="dcterms:W3CDTF">2020-10-21T11:26:27Z</dcterms:created>
  <dcterms:modified xsi:type="dcterms:W3CDTF">2022-05-26T21:03:24Z</dcterms:modified>
</cp:coreProperties>
</file>