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9" r:id="rId3"/>
    <p:sldId id="293" r:id="rId4"/>
    <p:sldId id="294" r:id="rId5"/>
    <p:sldId id="308" r:id="rId6"/>
    <p:sldId id="310" r:id="rId7"/>
    <p:sldId id="316" r:id="rId8"/>
    <p:sldId id="319" r:id="rId9"/>
    <p:sldId id="312" r:id="rId10"/>
    <p:sldId id="313" r:id="rId11"/>
    <p:sldId id="314" r:id="rId12"/>
    <p:sldId id="345" r:id="rId13"/>
    <p:sldId id="318" r:id="rId14"/>
    <p:sldId id="346" r:id="rId15"/>
    <p:sldId id="321" r:id="rId16"/>
    <p:sldId id="322" r:id="rId17"/>
    <p:sldId id="323" r:id="rId18"/>
    <p:sldId id="342" r:id="rId19"/>
    <p:sldId id="347" r:id="rId20"/>
    <p:sldId id="349" r:id="rId21"/>
    <p:sldId id="348" r:id="rId22"/>
    <p:sldId id="35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1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12363EF-DD34-4EAD-9017-ADC63DB4118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0150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42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42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43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716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35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54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03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89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4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80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12363EF-DD34-4EAD-9017-ADC63DB4118F}" type="datetimeFigureOut">
              <a:rPr lang="pt-BR" smtClean="0"/>
              <a:t>24/03/2022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68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575720" y="152636"/>
            <a:ext cx="7920880" cy="1223863"/>
          </a:xfrm>
        </p:spPr>
        <p:txBody>
          <a:bodyPr>
            <a:no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67608" y="2132856"/>
            <a:ext cx="7632848" cy="3456384"/>
          </a:xfrm>
        </p:spPr>
        <p:txBody>
          <a:bodyPr>
            <a:noAutofit/>
          </a:bodyPr>
          <a:lstStyle/>
          <a:p>
            <a:pPr algn="ctr"/>
            <a:endParaRPr lang="pt-BR" sz="4600" dirty="0">
              <a:solidFill>
                <a:schemeClr val="tx2"/>
              </a:solidFill>
            </a:endParaRPr>
          </a:p>
          <a:p>
            <a:pPr algn="ctr"/>
            <a:r>
              <a:rPr lang="pt-BR" sz="5000" dirty="0">
                <a:solidFill>
                  <a:schemeClr val="tx2"/>
                </a:solidFill>
              </a:rPr>
              <a:t>Aula de Revisão</a:t>
            </a:r>
          </a:p>
          <a:p>
            <a:pPr algn="ctr"/>
            <a:endParaRPr lang="pt-BR" sz="4000" dirty="0">
              <a:solidFill>
                <a:schemeClr val="tx2"/>
              </a:solidFill>
            </a:endParaRPr>
          </a:p>
          <a:p>
            <a:pPr algn="ctr"/>
            <a:endParaRPr lang="pt-BR" sz="4000" dirty="0">
              <a:solidFill>
                <a:schemeClr val="tx2"/>
              </a:solidFill>
            </a:endParaRPr>
          </a:p>
          <a:p>
            <a:pPr algn="r"/>
            <a:r>
              <a:rPr lang="pt-BR" sz="2400" dirty="0">
                <a:solidFill>
                  <a:schemeClr val="tx2"/>
                </a:solidFill>
              </a:rPr>
              <a:t>Prof. </a:t>
            </a:r>
            <a:r>
              <a:rPr lang="pt-BR" sz="2400" dirty="0" err="1">
                <a:solidFill>
                  <a:schemeClr val="tx2"/>
                </a:solidFill>
              </a:rPr>
              <a:t>Msc</a:t>
            </a:r>
            <a:r>
              <a:rPr lang="pt-BR" sz="2400" dirty="0">
                <a:solidFill>
                  <a:schemeClr val="tx2"/>
                </a:solidFill>
              </a:rPr>
              <a:t>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52636"/>
            <a:ext cx="2592288" cy="1332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29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b="1" dirty="0"/>
              <a:t>Inclinação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rampas devem ter inclinação de acordo com os limites estabelecidos na Tabela (NBR 9050)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114300" indent="0" algn="ctr">
              <a:buNone/>
            </a:pPr>
            <a:r>
              <a:rPr lang="pt-BR" b="1" dirty="0"/>
              <a:t>Quanto maior o desnível, mais suave a rampa precisa ser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44" y="3501009"/>
            <a:ext cx="7610957" cy="198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97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Rampas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4346" y="1844824"/>
            <a:ext cx="9254142" cy="48006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Exercício:</a:t>
            </a:r>
          </a:p>
          <a:p>
            <a:pPr algn="just"/>
            <a:r>
              <a:rPr lang="pt-BR" dirty="0"/>
              <a:t>Calcular o comprimento de uma rampa para tornar o ambiente acessível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 =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08" y="2710999"/>
            <a:ext cx="4914492" cy="378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" y="3722176"/>
            <a:ext cx="7444838" cy="19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96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DDB46-D0B0-4BD4-B6B6-5B245DF9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Rampas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8479A1-80C2-4811-A70B-9D0F5709C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98884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Você foi contratado como engenheiro responsável para verificar se a rampa abaixo está dentro dos parâmetros de acessibilidade quanto à inclinação. Qual a sua conclusão?</a:t>
            </a:r>
          </a:p>
          <a:p>
            <a:pPr marL="0" indent="0">
              <a:buNone/>
            </a:pPr>
            <a:r>
              <a:rPr lang="pt-BR" dirty="0"/>
              <a:t>Altura do desnível: 0,72 m</a:t>
            </a:r>
          </a:p>
          <a:p>
            <a:pPr marL="0" indent="0">
              <a:buNone/>
            </a:pPr>
            <a:r>
              <a:rPr lang="pt-BR" dirty="0"/>
              <a:t>Comprimento horizontal da rampa: 6,2 m</a:t>
            </a:r>
            <a:br>
              <a:rPr lang="pt-BR" dirty="0"/>
            </a:b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BC22F5D-9FC8-43CC-A963-F83B8374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763678"/>
            <a:ext cx="4687416" cy="311680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75469A2-6621-4AF7-B6F6-819F2470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351" y="8793"/>
            <a:ext cx="6408172" cy="166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06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algn="just"/>
            <a:r>
              <a:rPr lang="pt-BR" dirty="0"/>
              <a:t>Com base nas especificações de rampa, marcar a alternativa correta.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(a) Devem ser instalados corrimãos em apenas um lado, pois já é suficiente para garantir a segurança do usuário.</a:t>
            </a:r>
          </a:p>
          <a:p>
            <a:pPr marL="114300" indent="0" algn="just">
              <a:buNone/>
            </a:pPr>
            <a:r>
              <a:rPr lang="pt-BR" dirty="0"/>
              <a:t>(b) A dimensão mínima longitudinal para patamares é de 1,00 m.</a:t>
            </a:r>
          </a:p>
          <a:p>
            <a:pPr marL="114300" indent="0" algn="just">
              <a:buNone/>
            </a:pPr>
            <a:r>
              <a:rPr lang="pt-BR" dirty="0"/>
              <a:t>(c) A largura mínima admissível para as rampas é de 1,20 m.</a:t>
            </a:r>
          </a:p>
          <a:p>
            <a:pPr marL="114300" indent="0" algn="just">
              <a:buNone/>
            </a:pPr>
            <a:r>
              <a:rPr lang="pt-BR" dirty="0"/>
              <a:t>(d) Podem ser instalados corrimãos intermediários em rampas com larguras apenas superiores a 2,50 m.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07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3C282-83D9-4C52-A93F-1B9673F9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Rampas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6899DC-602B-46FA-8ACF-6FB90D27B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Observando a situação abaixo, quais alterações poderiam ser feitas?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1B88D2-4C6A-42FB-859F-D3FA2AE37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2512024"/>
            <a:ext cx="5565374" cy="398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03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Para o dimensionamento, devem ser atendidas as seguintes condições (NBR 9050):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a) 0,63 m ≤ </a:t>
            </a:r>
            <a:r>
              <a:rPr lang="pt-BR" i="1" dirty="0"/>
              <a:t>p </a:t>
            </a:r>
            <a:r>
              <a:rPr lang="pt-BR" dirty="0"/>
              <a:t>+ 2</a:t>
            </a:r>
            <a:r>
              <a:rPr lang="pt-BR" i="1" dirty="0"/>
              <a:t>e </a:t>
            </a:r>
            <a:r>
              <a:rPr lang="pt-BR" dirty="0"/>
              <a:t>≤ 0,65 m,</a:t>
            </a:r>
          </a:p>
          <a:p>
            <a:pPr marL="114300" indent="0" algn="just">
              <a:buNone/>
            </a:pPr>
            <a:r>
              <a:rPr lang="pt-BR" dirty="0"/>
              <a:t>b) pisos (</a:t>
            </a:r>
            <a:r>
              <a:rPr lang="pt-BR" i="1" dirty="0"/>
              <a:t>p</a:t>
            </a:r>
            <a:r>
              <a:rPr lang="pt-BR" dirty="0"/>
              <a:t>): 0,28 m ≤ </a:t>
            </a:r>
            <a:r>
              <a:rPr lang="pt-BR" i="1" dirty="0"/>
              <a:t>p </a:t>
            </a:r>
            <a:r>
              <a:rPr lang="pt-BR" dirty="0"/>
              <a:t>≤ 0,32 m e</a:t>
            </a:r>
          </a:p>
          <a:p>
            <a:pPr marL="114300" indent="0" algn="just">
              <a:buNone/>
            </a:pPr>
            <a:r>
              <a:rPr lang="pt-BR" dirty="0"/>
              <a:t>c) espelhos (</a:t>
            </a:r>
            <a:r>
              <a:rPr lang="pt-BR" i="1" dirty="0"/>
              <a:t>e</a:t>
            </a:r>
            <a:r>
              <a:rPr lang="pt-BR" dirty="0"/>
              <a:t>): 0,16 m ≤ </a:t>
            </a:r>
            <a:r>
              <a:rPr lang="pt-BR" i="1" dirty="0"/>
              <a:t>e </a:t>
            </a:r>
            <a:r>
              <a:rPr lang="pt-BR" dirty="0"/>
              <a:t>≤ 0,18 m;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Onde: P = piso</a:t>
            </a:r>
          </a:p>
          <a:p>
            <a:pPr marL="114300" indent="0" algn="just">
              <a:buNone/>
            </a:pPr>
            <a:r>
              <a:rPr lang="pt-BR" dirty="0"/>
              <a:t>E = espelho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254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Fórmula de </a:t>
            </a:r>
            <a:r>
              <a:rPr lang="pt-BR" dirty="0" err="1"/>
              <a:t>Blondel</a:t>
            </a:r>
            <a:endParaRPr lang="pt-BR" dirty="0"/>
          </a:p>
          <a:p>
            <a:pPr marL="114300" indent="0" algn="ctr">
              <a:buNone/>
            </a:pPr>
            <a:endParaRPr lang="pt-BR" b="1" dirty="0"/>
          </a:p>
          <a:p>
            <a:pPr marL="114300" indent="0" algn="ctr">
              <a:buNone/>
            </a:pPr>
            <a:br>
              <a:rPr lang="pt-BR" b="1" dirty="0"/>
            </a:br>
            <a:r>
              <a:rPr lang="pt-BR" b="1" dirty="0"/>
              <a:t>2E + P = +/- 64cm</a:t>
            </a:r>
          </a:p>
          <a:p>
            <a:pPr marL="114300" indent="0" algn="ctr">
              <a:buNone/>
            </a:pPr>
            <a:endParaRPr lang="pt-BR" b="1" dirty="0"/>
          </a:p>
          <a:p>
            <a:pPr marL="114300" indent="0">
              <a:buNone/>
            </a:pPr>
            <a:r>
              <a:rPr lang="pt-BR" b="1" dirty="0"/>
              <a:t>Onde: </a:t>
            </a:r>
          </a:p>
          <a:p>
            <a:pPr marL="114300" indent="0">
              <a:buNone/>
            </a:pPr>
            <a:r>
              <a:rPr lang="pt-BR" dirty="0"/>
              <a:t>E = espelho</a:t>
            </a:r>
          </a:p>
          <a:p>
            <a:pPr marL="114300" indent="0">
              <a:buNone/>
            </a:pPr>
            <a:r>
              <a:rPr lang="pt-BR" dirty="0"/>
              <a:t>P = Piso</a:t>
            </a:r>
          </a:p>
          <a:p>
            <a:pPr marL="114300" indent="0" algn="ctr">
              <a:buNone/>
            </a:pP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795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Calcular uma escada para uma altura de piso a piso de 270 cm. </a:t>
            </a:r>
          </a:p>
          <a:p>
            <a:pPr algn="just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510553"/>
            <a:ext cx="5184576" cy="251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312963" y="2875003"/>
            <a:ext cx="28296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algn="ctr"/>
            <a:r>
              <a:rPr lang="pt-BR" b="1" dirty="0"/>
              <a:t>2E + P = 64cm</a:t>
            </a:r>
          </a:p>
          <a:p>
            <a:pPr marL="114300" algn="ctr"/>
            <a:r>
              <a:rPr lang="pt-BR" b="1" dirty="0"/>
              <a:t>E = altura do espelho</a:t>
            </a:r>
          </a:p>
          <a:p>
            <a:pPr marL="114300" algn="ctr"/>
            <a:r>
              <a:rPr lang="pt-BR" b="1" dirty="0"/>
              <a:t>P = piso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8002320" y="4293096"/>
                <a:ext cx="1402948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/>
                  <a:t>Num 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latin typeface="Cambria Math"/>
                          </a:rPr>
                          <m:t>𝑯</m:t>
                        </m:r>
                      </m:num>
                      <m:den>
                        <m:r>
                          <a:rPr lang="pt-BR" b="1" i="1">
                            <a:latin typeface="Cambria Math"/>
                          </a:rPr>
                          <m:t>𝑬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320" y="4293096"/>
                <a:ext cx="1402948" cy="489814"/>
              </a:xfrm>
              <a:prstGeom prst="rect">
                <a:avLst/>
              </a:prstGeom>
              <a:blipFill>
                <a:blip r:embed="rId3"/>
                <a:stretch>
                  <a:fillRect l="-3913" b="-49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7858250" y="5301208"/>
            <a:ext cx="2579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pt-BR" b="1" dirty="0"/>
              <a:t>Num P = Num E – 1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59925" y="58052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algn="just"/>
            <a:r>
              <a:rPr lang="pt-BR" dirty="0"/>
              <a:t>b) pisos (</a:t>
            </a:r>
            <a:r>
              <a:rPr lang="pt-BR" i="1" dirty="0"/>
              <a:t>p</a:t>
            </a:r>
            <a:r>
              <a:rPr lang="pt-BR" dirty="0"/>
              <a:t>): 0,28 m ≤ </a:t>
            </a:r>
            <a:r>
              <a:rPr lang="pt-BR" i="1" dirty="0"/>
              <a:t>p </a:t>
            </a:r>
            <a:r>
              <a:rPr lang="pt-BR" dirty="0"/>
              <a:t>≤ 0,32 m e</a:t>
            </a:r>
          </a:p>
          <a:p>
            <a:pPr marL="114300" algn="just"/>
            <a:r>
              <a:rPr lang="pt-BR" dirty="0"/>
              <a:t>c) espelhos (</a:t>
            </a:r>
            <a:r>
              <a:rPr lang="pt-BR" i="1" dirty="0"/>
              <a:t>e</a:t>
            </a:r>
            <a:r>
              <a:rPr lang="pt-BR" dirty="0"/>
              <a:t>): 0,16 m ≤ </a:t>
            </a:r>
            <a:r>
              <a:rPr lang="pt-BR" i="1" dirty="0"/>
              <a:t>e </a:t>
            </a:r>
            <a:r>
              <a:rPr lang="pt-BR" dirty="0"/>
              <a:t>≤ 0,18 m;</a:t>
            </a:r>
          </a:p>
        </p:txBody>
      </p:sp>
    </p:spTree>
    <p:extLst>
      <p:ext uri="{BB962C8B-B14F-4D97-AF65-F5344CB8AC3E}">
        <p14:creationId xmlns:p14="http://schemas.microsoft.com/office/powerpoint/2010/main" val="228253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AEC38-9B23-423F-B823-81273750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34B661-40CC-4D01-B3B0-FC4852E70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Calcular uma escada para uma altura de piso a piso de 260 cm. </a:t>
            </a:r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BF2A98-2473-4B76-857B-66BF212A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636912"/>
            <a:ext cx="5184576" cy="251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BFA11AD-331C-4936-A198-B7F834146C2A}"/>
              </a:ext>
            </a:extLst>
          </p:cNvPr>
          <p:cNvSpPr/>
          <p:nvPr/>
        </p:nvSpPr>
        <p:spPr>
          <a:xfrm>
            <a:off x="7312963" y="2875003"/>
            <a:ext cx="2829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algn="ctr"/>
            <a:r>
              <a:rPr lang="pt-BR" b="1" dirty="0"/>
              <a:t>2E + P = 64cm</a:t>
            </a:r>
          </a:p>
          <a:p>
            <a:pPr marL="114300" algn="ctr"/>
            <a:r>
              <a:rPr lang="pt-BR" b="1" dirty="0"/>
              <a:t>E = altura do espelho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F4413BC-C5CB-41B8-B16A-B09242D72064}"/>
                  </a:ext>
                </a:extLst>
              </p:cNvPr>
              <p:cNvSpPr/>
              <p:nvPr/>
            </p:nvSpPr>
            <p:spPr>
              <a:xfrm>
                <a:off x="8002320" y="4293096"/>
                <a:ext cx="1402948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/>
                  <a:t>Num 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latin typeface="Cambria Math"/>
                          </a:rPr>
                          <m:t>𝑯</m:t>
                        </m:r>
                      </m:num>
                      <m:den>
                        <m:r>
                          <a:rPr lang="pt-BR" b="1" i="1">
                            <a:latin typeface="Cambria Math"/>
                          </a:rPr>
                          <m:t>𝑬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F4413BC-C5CB-41B8-B16A-B09242D72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320" y="4293096"/>
                <a:ext cx="1402948" cy="489814"/>
              </a:xfrm>
              <a:prstGeom prst="rect">
                <a:avLst/>
              </a:prstGeom>
              <a:blipFill>
                <a:blip r:embed="rId3"/>
                <a:stretch>
                  <a:fillRect l="-3913" b="-49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>
            <a:extLst>
              <a:ext uri="{FF2B5EF4-FFF2-40B4-BE49-F238E27FC236}">
                <a16:creationId xmlns:a16="http://schemas.microsoft.com/office/drawing/2014/main" id="{A283B261-7150-4E1F-B88B-D6BFC9292E3C}"/>
              </a:ext>
            </a:extLst>
          </p:cNvPr>
          <p:cNvSpPr/>
          <p:nvPr/>
        </p:nvSpPr>
        <p:spPr>
          <a:xfrm>
            <a:off x="7858250" y="5301208"/>
            <a:ext cx="2579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pt-BR" b="1" dirty="0"/>
              <a:t>Num P = Num E – 1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DE54704-C236-4FBA-87DC-26835384482E}"/>
              </a:ext>
            </a:extLst>
          </p:cNvPr>
          <p:cNvSpPr/>
          <p:nvPr/>
        </p:nvSpPr>
        <p:spPr>
          <a:xfrm>
            <a:off x="2559925" y="58052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algn="just"/>
            <a:r>
              <a:rPr lang="pt-BR" dirty="0"/>
              <a:t>b) pisos (</a:t>
            </a:r>
            <a:r>
              <a:rPr lang="pt-BR" i="1" dirty="0"/>
              <a:t>p</a:t>
            </a:r>
            <a:r>
              <a:rPr lang="pt-BR" dirty="0"/>
              <a:t>): 0,28 m ≤ </a:t>
            </a:r>
            <a:r>
              <a:rPr lang="pt-BR" i="1" dirty="0"/>
              <a:t>p </a:t>
            </a:r>
            <a:r>
              <a:rPr lang="pt-BR" dirty="0"/>
              <a:t>≤ 0,32 m e</a:t>
            </a:r>
          </a:p>
          <a:p>
            <a:pPr marL="114300" algn="just"/>
            <a:r>
              <a:rPr lang="pt-BR" dirty="0"/>
              <a:t>c) espelhos (</a:t>
            </a:r>
            <a:r>
              <a:rPr lang="pt-BR" i="1" dirty="0"/>
              <a:t>e</a:t>
            </a:r>
            <a:r>
              <a:rPr lang="pt-BR" dirty="0"/>
              <a:t>): 0,16 m ≤ </a:t>
            </a:r>
            <a:r>
              <a:rPr lang="pt-BR" i="1" dirty="0"/>
              <a:t>e </a:t>
            </a:r>
            <a:r>
              <a:rPr lang="pt-BR" dirty="0"/>
              <a:t>≤ 0,18 m;</a:t>
            </a:r>
          </a:p>
        </p:txBody>
      </p:sp>
    </p:spTree>
    <p:extLst>
      <p:ext uri="{BB962C8B-B14F-4D97-AF65-F5344CB8AC3E}">
        <p14:creationId xmlns:p14="http://schemas.microsoft.com/office/powerpoint/2010/main" val="1027988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23D58-96FF-4CB3-8161-843690FC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F5E758-A36B-4DF3-9FE8-5E8B5A0B2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placas abaixo indicam a presença de quais dispositivos de circulação?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72316F-D338-47B6-B9A7-E21B1986C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3140968"/>
            <a:ext cx="1944216" cy="22623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6966DC6-3C0A-4DFC-BDCF-B6FEA0658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576" y="3284984"/>
            <a:ext cx="2637832" cy="19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2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Aviso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88840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Avaliação da disciplina I Unidade</a:t>
            </a:r>
          </a:p>
          <a:p>
            <a:r>
              <a:rPr lang="pt-BR" dirty="0"/>
              <a:t>Data = 24/03/2021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Assuntos</a:t>
            </a:r>
          </a:p>
          <a:p>
            <a:r>
              <a:rPr lang="pt-BR" dirty="0"/>
              <a:t>Parâmetros antropométricos</a:t>
            </a:r>
          </a:p>
          <a:p>
            <a:r>
              <a:rPr lang="pt-BR" dirty="0"/>
              <a:t>Sinalização</a:t>
            </a:r>
          </a:p>
          <a:p>
            <a:r>
              <a:rPr lang="pt-BR" dirty="0"/>
              <a:t>Rampas e escadas</a:t>
            </a:r>
          </a:p>
        </p:txBody>
      </p:sp>
    </p:spTree>
    <p:extLst>
      <p:ext uri="{BB962C8B-B14F-4D97-AF65-F5344CB8AC3E}">
        <p14:creationId xmlns:p14="http://schemas.microsoft.com/office/powerpoint/2010/main" val="2523157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2AFED-ED04-490F-9D79-46B0F7B3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4472A1-507D-4219-9B96-E41CE5A58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Tipos de sinalização</a:t>
            </a:r>
          </a:p>
          <a:p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D42B1085-197E-48BC-A7B5-CFA07A7DDA5D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2101242"/>
            <a:ext cx="5466569" cy="472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79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1DC8A-1319-4F45-8985-4A7CB5D6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0EF647-1E76-47BF-BF6B-2ED8801B4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Indicar os tipos de sinalização mostrados na figura abaixo e descrever quais as situações adequadas para o uso de cada uma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8661DC-23BD-4E44-9D5F-D409FE48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126" y="2906648"/>
            <a:ext cx="2355701" cy="23120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A91B4B3-FD11-4950-8F00-B2E5A27F0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2908140"/>
            <a:ext cx="2310585" cy="231058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88501E0-D122-4B85-BDB2-FC57AEE8D077}"/>
              </a:ext>
            </a:extLst>
          </p:cNvPr>
          <p:cNvSpPr txBox="1"/>
          <p:nvPr/>
        </p:nvSpPr>
        <p:spPr>
          <a:xfrm>
            <a:off x="1991544" y="306896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2CE7C8D-B6C2-4F2F-AFB4-4F2D20B49D2B}"/>
              </a:ext>
            </a:extLst>
          </p:cNvPr>
          <p:cNvSpPr txBox="1"/>
          <p:nvPr/>
        </p:nvSpPr>
        <p:spPr>
          <a:xfrm>
            <a:off x="5913267" y="305877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0168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A62CA-C7A5-4F91-AAFF-2E6CFA22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Sinalização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19E66AA-6A8F-46DC-AF9B-FE8097345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933743"/>
            <a:ext cx="2736304" cy="4866908"/>
          </a:xfrm>
        </p:spPr>
      </p:pic>
    </p:spTree>
    <p:extLst>
      <p:ext uri="{BB962C8B-B14F-4D97-AF65-F5344CB8AC3E}">
        <p14:creationId xmlns:p14="http://schemas.microsoft.com/office/powerpoint/2010/main" val="77346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Manobra de cadeiras de rodas com deslocamento</a:t>
            </a:r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348880"/>
            <a:ext cx="748523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70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Manobra de cadeiras de rodas com deslocamento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2492897"/>
            <a:ext cx="3788217" cy="37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Medidas necessárias para a manobra de cadeira de rodas sem deslocamento</a:t>
            </a:r>
          </a:p>
          <a:p>
            <a:pPr marL="114300" indent="0">
              <a:buNone/>
            </a:pPr>
            <a:endParaRPr lang="pt-BR" b="1" dirty="0"/>
          </a:p>
          <a:p>
            <a:pPr marL="114300" indent="0">
              <a:buNone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01" y="2780929"/>
            <a:ext cx="5904656" cy="354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7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4858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Parâmetros antropométricos	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Considerando os parâmetros antropométricos para deslocamento de cadeirantes, qual a largura mínima da área de manobra circulada abaixo, considerando as dimensões mínimas.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366444"/>
            <a:ext cx="3871872" cy="351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04048" y="306896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pt-BR" dirty="0"/>
              <a:t>1,50 m</a:t>
            </a:r>
          </a:p>
          <a:p>
            <a:pPr marL="342900" indent="-342900">
              <a:buAutoNum type="alphaLcParenBoth"/>
            </a:pPr>
            <a:r>
              <a:rPr lang="pt-BR" dirty="0"/>
              <a:t>1,20 m</a:t>
            </a:r>
          </a:p>
          <a:p>
            <a:pPr marL="342900" indent="-342900">
              <a:buAutoNum type="alphaLcParenBoth"/>
            </a:pPr>
            <a:r>
              <a:rPr lang="pt-BR" dirty="0"/>
              <a:t>0,90 m</a:t>
            </a:r>
          </a:p>
          <a:p>
            <a:pPr marL="342900" indent="-342900">
              <a:buAutoNum type="alphaLcParenBoth"/>
            </a:pPr>
            <a:r>
              <a:rPr lang="pt-BR" dirty="0"/>
              <a:t>1,00 m</a:t>
            </a:r>
          </a:p>
          <a:p>
            <a:pPr marL="342900" indent="-342900">
              <a:buAutoNum type="alphaLcParenBoth"/>
            </a:pPr>
            <a:r>
              <a:rPr lang="pt-BR" dirty="0"/>
              <a:t>Nenhuma das alternativas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034FA0E-E775-4127-A1F5-5866D4FEB499}"/>
              </a:ext>
            </a:extLst>
          </p:cNvPr>
          <p:cNvCxnSpPr/>
          <p:nvPr/>
        </p:nvCxnSpPr>
        <p:spPr>
          <a:xfrm>
            <a:off x="9601200" y="5589240"/>
            <a:ext cx="256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47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Especificações gerais</a:t>
            </a:r>
          </a:p>
          <a:p>
            <a:pPr algn="just"/>
            <a:r>
              <a:rPr lang="pt-BR" dirty="0"/>
              <a:t>A largura livre mínima recomendável para as rampas em rotas acessíveis é de 1,50 m, sendo o mínimo admissível de 1,20 m;</a:t>
            </a:r>
          </a:p>
          <a:p>
            <a:pPr algn="just"/>
            <a:r>
              <a:rPr lang="pt-BR" dirty="0"/>
              <a:t>Entre os segmentos de rampa devem ser previstos patamares intermediários com dimensão longitudinal mínima de 1,20 m;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3604955"/>
            <a:ext cx="6264696" cy="32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90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Rampas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Especificações gerais</a:t>
            </a:r>
          </a:p>
          <a:p>
            <a:pPr algn="just"/>
            <a:r>
              <a:rPr lang="pt-BR" dirty="0"/>
              <a:t>Em rampas e escadas, devem ser instalados corrimãos em ambos os lados;</a:t>
            </a:r>
          </a:p>
          <a:p>
            <a:pPr algn="just"/>
            <a:r>
              <a:rPr lang="pt-BR" dirty="0"/>
              <a:t>Os corrimãos devem ser instalados nas alturas de 0,92 m e a 0,70 m do piso, medidos da face superior até o ponto central do piso do degrau (no caso de escadas) ou do patamar (no caso de rampas);</a:t>
            </a:r>
          </a:p>
          <a:p>
            <a:pPr algn="just"/>
            <a:r>
              <a:rPr lang="pt-BR" dirty="0"/>
              <a:t>Para largura igual ou superior a 2,40 m, é necessária a instalação de no mínimo um corrimão intermediário, garantindo faixa de circulação com largura mínima de 1,20 m.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26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Rampas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415480" y="1988840"/>
                <a:ext cx="9539032" cy="4800600"/>
              </a:xfrm>
            </p:spPr>
            <p:txBody>
              <a:bodyPr/>
              <a:lstStyle/>
              <a:p>
                <a:pPr algn="just"/>
                <a:r>
                  <a:rPr lang="pt-BR" dirty="0"/>
                  <a:t>A inclinação das rampas deve ser calculada conforme a seguinte equação:</a:t>
                </a:r>
              </a:p>
              <a:p>
                <a:pPr algn="just"/>
                <a:endParaRPr lang="pt-BR" dirty="0"/>
              </a:p>
              <a:p>
                <a:pPr marL="114300" indent="0" algn="ctr">
                  <a:buNone/>
                </a:pPr>
                <a:r>
                  <a:rPr lang="pt-BR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h</m:t>
                        </m:r>
                        <m:r>
                          <a:rPr lang="pt-BR" i="1">
                            <a:latin typeface="Cambria Math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 100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pt-BR" dirty="0"/>
              </a:p>
              <a:p>
                <a:pPr algn="just"/>
                <a:endParaRPr lang="pt-BR" i="1" dirty="0"/>
              </a:p>
              <a:p>
                <a:pPr algn="just"/>
                <a:r>
                  <a:rPr lang="pt-BR" i="1" dirty="0"/>
                  <a:t>i </a:t>
                </a:r>
                <a:r>
                  <a:rPr lang="pt-BR" dirty="0"/>
                  <a:t>é a inclinação, expressa em porcentagem (%);</a:t>
                </a:r>
              </a:p>
              <a:p>
                <a:pPr algn="just"/>
                <a:r>
                  <a:rPr lang="pt-BR" i="1" dirty="0"/>
                  <a:t>h </a:t>
                </a:r>
                <a:r>
                  <a:rPr lang="pt-BR" dirty="0"/>
                  <a:t>é a altura do desnível;</a:t>
                </a:r>
              </a:p>
              <a:p>
                <a:pPr algn="just"/>
                <a:r>
                  <a:rPr lang="pt-BR" i="1" dirty="0"/>
                  <a:t>c </a:t>
                </a:r>
                <a:r>
                  <a:rPr lang="pt-BR" dirty="0"/>
                  <a:t>é o comprimento da projeção horizontal.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5480" y="1988840"/>
                <a:ext cx="9539032" cy="4800600"/>
              </a:xfrm>
              <a:blipFill>
                <a:blip r:embed="rId2"/>
                <a:stretch>
                  <a:fillRect l="-128" t="-8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20" y="4569052"/>
            <a:ext cx="4661980" cy="228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35034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4573</TotalTime>
  <Words>731</Words>
  <Application>Microsoft Office PowerPoint</Application>
  <PresentationFormat>Widescreen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Aviso</vt:lpstr>
      <vt:lpstr>Parâmetros antropométricos</vt:lpstr>
      <vt:lpstr>Parâmetros antropométricos</vt:lpstr>
      <vt:lpstr>Parâmetros antropométricos</vt:lpstr>
      <vt:lpstr>Parâmetros antropométricos  </vt:lpstr>
      <vt:lpstr>Rampas</vt:lpstr>
      <vt:lpstr>Rampas </vt:lpstr>
      <vt:lpstr>Rampas</vt:lpstr>
      <vt:lpstr>Rampas</vt:lpstr>
      <vt:lpstr>Rampas </vt:lpstr>
      <vt:lpstr>Rampas</vt:lpstr>
      <vt:lpstr>Rampas</vt:lpstr>
      <vt:lpstr>Rampas</vt:lpstr>
      <vt:lpstr>Escadas</vt:lpstr>
      <vt:lpstr>Escadas</vt:lpstr>
      <vt:lpstr>Escadas</vt:lpstr>
      <vt:lpstr>Escadas</vt:lpstr>
      <vt:lpstr>Sinalização</vt:lpstr>
      <vt:lpstr>Sinalização</vt:lpstr>
      <vt:lpstr>Sinalização</vt:lpstr>
      <vt:lpstr>Sinalização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128</cp:revision>
  <dcterms:created xsi:type="dcterms:W3CDTF">2020-08-04T21:15:43Z</dcterms:created>
  <dcterms:modified xsi:type="dcterms:W3CDTF">2022-03-24T18:59:25Z</dcterms:modified>
</cp:coreProperties>
</file>