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8" r:id="rId4"/>
    <p:sldId id="259" r:id="rId5"/>
    <p:sldId id="297" r:id="rId6"/>
    <p:sldId id="262" r:id="rId7"/>
    <p:sldId id="264" r:id="rId8"/>
    <p:sldId id="306" r:id="rId9"/>
    <p:sldId id="265" r:id="rId10"/>
    <p:sldId id="266" r:id="rId11"/>
    <p:sldId id="267" r:id="rId12"/>
    <p:sldId id="305" r:id="rId13"/>
    <p:sldId id="311" r:id="rId14"/>
    <p:sldId id="270" r:id="rId15"/>
    <p:sldId id="271" r:id="rId16"/>
    <p:sldId id="272" r:id="rId17"/>
    <p:sldId id="273" r:id="rId18"/>
    <p:sldId id="274" r:id="rId19"/>
    <p:sldId id="268" r:id="rId20"/>
    <p:sldId id="275" r:id="rId21"/>
    <p:sldId id="276" r:id="rId22"/>
    <p:sldId id="282" r:id="rId23"/>
    <p:sldId id="284" r:id="rId24"/>
    <p:sldId id="295" r:id="rId25"/>
    <p:sldId id="296" r:id="rId26"/>
    <p:sldId id="301" r:id="rId27"/>
    <p:sldId id="285" r:id="rId28"/>
    <p:sldId id="307" r:id="rId29"/>
    <p:sldId id="287" r:id="rId30"/>
    <p:sldId id="298" r:id="rId31"/>
    <p:sldId id="299" r:id="rId32"/>
    <p:sldId id="288" r:id="rId33"/>
    <p:sldId id="300" r:id="rId34"/>
    <p:sldId id="309" r:id="rId35"/>
    <p:sldId id="302" r:id="rId36"/>
    <p:sldId id="304" r:id="rId37"/>
    <p:sldId id="30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24BBB-797E-4608-BF15-335D6208A277}" type="datetimeFigureOut">
              <a:rPr lang="pt-BR" smtClean="0"/>
              <a:t>05/05/2022</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8D4BC-FB8A-498D-8ADC-ED12303BAFC7}" type="slidenum">
              <a:rPr lang="pt-BR" smtClean="0"/>
              <a:t>‹nº›</a:t>
            </a:fld>
            <a:endParaRPr lang="pt-BR"/>
          </a:p>
        </p:txBody>
      </p:sp>
    </p:spTree>
    <p:extLst>
      <p:ext uri="{BB962C8B-B14F-4D97-AF65-F5344CB8AC3E}">
        <p14:creationId xmlns:p14="http://schemas.microsoft.com/office/powerpoint/2010/main" val="318124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438D4BC-FB8A-498D-8ADC-ED12303BAFC7}" type="slidenum">
              <a:rPr lang="pt-BR" smtClean="0"/>
              <a:t>6</a:t>
            </a:fld>
            <a:endParaRPr lang="pt-BR"/>
          </a:p>
        </p:txBody>
      </p:sp>
    </p:spTree>
    <p:extLst>
      <p:ext uri="{BB962C8B-B14F-4D97-AF65-F5344CB8AC3E}">
        <p14:creationId xmlns:p14="http://schemas.microsoft.com/office/powerpoint/2010/main" val="96660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t-BR"/>
              <a:t>Clique para editar o título Mestre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A81F4DD-5E19-40FF-BC31-13FF5C0C0A2F}" type="datetimeFigureOut">
              <a:rPr lang="pt-BR" smtClean="0"/>
              <a:t>05/05/2022</a:t>
            </a:fld>
            <a:endParaRPr lang="pt-B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3522DF9-8106-4462-A27F-E774029A6B9B}"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82632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A81F4DD-5E19-40FF-BC31-13FF5C0C0A2F}" type="datetimeFigureOut">
              <a:rPr lang="pt-BR" smtClean="0"/>
              <a:t>05/05/2022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22633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A81F4DD-5E19-40FF-BC31-13FF5C0C0A2F}" type="datetimeFigureOut">
              <a:rPr lang="pt-BR" smtClean="0"/>
              <a:t>05/05/2022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42026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A81F4DD-5E19-40FF-BC31-13FF5C0C0A2F}" type="datetimeFigureOut">
              <a:rPr lang="pt-BR" smtClean="0"/>
              <a:t>05/05/2022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5152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pt-BR"/>
              <a:t>Clique para editar o título Mestre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7A81F4DD-5E19-40FF-BC31-13FF5C0C0A2F}" type="datetimeFigureOut">
              <a:rPr lang="pt-BR" smtClean="0"/>
              <a:t>05/05/2022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522DF9-8106-4462-A27F-E774029A6B9B}" type="slidenum">
              <a:rPr lang="pt-BR" smtClean="0"/>
              <a:t>‹nº›</a:t>
            </a:fld>
            <a:endParaRPr lang="pt-B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316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A81F4DD-5E19-40FF-BC31-13FF5C0C0A2F}" type="datetimeFigureOut">
              <a:rPr lang="pt-BR" smtClean="0"/>
              <a:t>05/05/2022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59496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t-BR"/>
              <a:t>Clique para editar os estilos de texto Mestres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A81F4DD-5E19-40FF-BC31-13FF5C0C0A2F}" type="datetimeFigureOut">
              <a:rPr lang="pt-BR" smtClean="0"/>
              <a:t>05/05/2022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223071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A81F4DD-5E19-40FF-BC31-13FF5C0C0A2F}" type="datetimeFigureOut">
              <a:rPr lang="pt-BR" smtClean="0"/>
              <a:t>05/05/2022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7178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1F4DD-5E19-40FF-BC31-13FF5C0C0A2F}" type="datetimeFigureOut">
              <a:rPr lang="pt-BR" smtClean="0"/>
              <a:t>05/05/2022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67440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A81F4DD-5E19-40FF-BC31-13FF5C0C0A2F}" type="datetimeFigureOut">
              <a:rPr lang="pt-BR" smtClean="0"/>
              <a:t>05/05/2022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33345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A81F4DD-5E19-40FF-BC31-13FF5C0C0A2F}" type="datetimeFigureOut">
              <a:rPr lang="pt-BR" smtClean="0"/>
              <a:t>05/05/2022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522DF9-8106-4462-A27F-E774029A6B9B}" type="slidenum">
              <a:rPr lang="pt-BR" smtClean="0"/>
              <a:t>‹nº›</a:t>
            </a:fld>
            <a:endParaRPr lang="pt-BR"/>
          </a:p>
        </p:txBody>
      </p:sp>
    </p:spTree>
    <p:extLst>
      <p:ext uri="{BB962C8B-B14F-4D97-AF65-F5344CB8AC3E}">
        <p14:creationId xmlns:p14="http://schemas.microsoft.com/office/powerpoint/2010/main" val="285702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A81F4DD-5E19-40FF-BC31-13FF5C0C0A2F}" type="datetimeFigureOut">
              <a:rPr lang="pt-BR" smtClean="0"/>
              <a:t>05/05/2022</a:t>
            </a:fld>
            <a:endParaRPr lang="pt-B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pt-B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3522DF9-8106-4462-A27F-E774029A6B9B}" type="slidenum">
              <a:rPr lang="pt-BR" smtClean="0"/>
              <a:t>‹nº›</a:t>
            </a:fld>
            <a:endParaRPr lang="pt-BR"/>
          </a:p>
        </p:txBody>
      </p:sp>
    </p:spTree>
    <p:extLst>
      <p:ext uri="{BB962C8B-B14F-4D97-AF65-F5344CB8AC3E}">
        <p14:creationId xmlns:p14="http://schemas.microsoft.com/office/powerpoint/2010/main" val="1691877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03712" y="-1114608"/>
            <a:ext cx="8424936" cy="2593975"/>
          </a:xfrm>
        </p:spPr>
        <p:txBody>
          <a:bodyPr/>
          <a:lstStyle/>
          <a:p>
            <a:r>
              <a:rPr lang="pt-BR" sz="2600" dirty="0"/>
              <a:t>Faculdade de tecnologia e ciências da Bahia</a:t>
            </a:r>
            <a:br>
              <a:rPr lang="pt-BR" sz="2600" dirty="0"/>
            </a:br>
            <a:r>
              <a:rPr lang="pt-BR" sz="2600" dirty="0"/>
              <a:t>Curso: Engenharia Civil</a:t>
            </a:r>
            <a:br>
              <a:rPr lang="pt-BR" sz="2600" dirty="0"/>
            </a:br>
            <a:r>
              <a:rPr lang="pt-BR" sz="2600" dirty="0"/>
              <a:t>Disciplina: Acessibilidade na Construção Civil</a:t>
            </a:r>
          </a:p>
        </p:txBody>
      </p:sp>
      <p:sp>
        <p:nvSpPr>
          <p:cNvPr id="3" name="Subtítulo 2"/>
          <p:cNvSpPr>
            <a:spLocks noGrp="1"/>
          </p:cNvSpPr>
          <p:nvPr>
            <p:ph type="subTitle" idx="1"/>
          </p:nvPr>
        </p:nvSpPr>
        <p:spPr>
          <a:xfrm>
            <a:off x="1631504" y="2852936"/>
            <a:ext cx="9361040" cy="2592288"/>
          </a:xfrm>
        </p:spPr>
        <p:txBody>
          <a:bodyPr>
            <a:noAutofit/>
          </a:bodyPr>
          <a:lstStyle/>
          <a:p>
            <a:pPr algn="ctr"/>
            <a:r>
              <a:rPr lang="pt-BR" sz="4400" dirty="0">
                <a:solidFill>
                  <a:schemeClr val="tx1"/>
                </a:solidFill>
              </a:rPr>
              <a:t>Sanitários acessíveis</a:t>
            </a:r>
          </a:p>
          <a:p>
            <a:pPr algn="r"/>
            <a:endParaRPr lang="pt-BR" sz="2400" dirty="0">
              <a:solidFill>
                <a:schemeClr val="tx1"/>
              </a:solidFill>
            </a:endParaRPr>
          </a:p>
          <a:p>
            <a:pPr algn="r"/>
            <a:endParaRPr lang="pt-BR" sz="2400" dirty="0">
              <a:solidFill>
                <a:schemeClr val="tx1"/>
              </a:solidFill>
            </a:endParaRPr>
          </a:p>
          <a:p>
            <a:pPr algn="r"/>
            <a:endParaRPr lang="pt-BR" sz="2400" dirty="0">
              <a:solidFill>
                <a:schemeClr val="tx1"/>
              </a:solidFill>
            </a:endParaRPr>
          </a:p>
          <a:p>
            <a:pPr algn="r"/>
            <a:r>
              <a:rPr lang="pt-BR" sz="2400" dirty="0">
                <a:solidFill>
                  <a:schemeClr val="tx1"/>
                </a:solidFill>
              </a:rPr>
              <a:t>Professora: Juliane Souza</a:t>
            </a:r>
          </a:p>
        </p:txBody>
      </p:sp>
      <p:pic>
        <p:nvPicPr>
          <p:cNvPr id="4" name="Imagem 3" descr="Fatec_Logo"/>
          <p:cNvPicPr/>
          <p:nvPr/>
        </p:nvPicPr>
        <p:blipFill>
          <a:blip r:embed="rId2">
            <a:extLst>
              <a:ext uri="{28A0092B-C50C-407E-A947-70E740481C1C}">
                <a14:useLocalDpi xmlns:a14="http://schemas.microsoft.com/office/drawing/2010/main" val="0"/>
              </a:ext>
            </a:extLst>
          </a:blip>
          <a:srcRect/>
          <a:stretch>
            <a:fillRect/>
          </a:stretch>
        </p:blipFill>
        <p:spPr bwMode="auto">
          <a:xfrm>
            <a:off x="767408" y="260647"/>
            <a:ext cx="2611016" cy="1225823"/>
          </a:xfrm>
          <a:prstGeom prst="rect">
            <a:avLst/>
          </a:prstGeom>
          <a:noFill/>
          <a:ln>
            <a:noFill/>
          </a:ln>
        </p:spPr>
      </p:pic>
    </p:spTree>
    <p:extLst>
      <p:ext uri="{BB962C8B-B14F-4D97-AF65-F5344CB8AC3E}">
        <p14:creationId xmlns:p14="http://schemas.microsoft.com/office/powerpoint/2010/main" val="246857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43472" y="1907704"/>
            <a:ext cx="9361040" cy="4800600"/>
          </a:xfrm>
        </p:spPr>
        <p:txBody>
          <a:bodyPr>
            <a:normAutofit/>
          </a:bodyPr>
          <a:lstStyle/>
          <a:p>
            <a:pPr algn="just"/>
            <a:r>
              <a:rPr lang="pt-BR" sz="2000" dirty="0"/>
              <a:t>Em estabelecimentos como shoppings, terminais de transporte, locais de shows ou em outros edifícios de uso público ou coletivo que </a:t>
            </a:r>
            <a:r>
              <a:rPr lang="pt-BR" sz="2000" b="1" dirty="0"/>
              <a:t>concentrem um grande número de pessoas</a:t>
            </a:r>
          </a:p>
          <a:p>
            <a:pPr lvl="1" algn="just"/>
            <a:r>
              <a:rPr lang="pt-BR" sz="2000" dirty="0"/>
              <a:t>Independentemente de atender à quantidade mínima de 5 % de peças sanitárias acessíveis, deve também ser previsto </a:t>
            </a:r>
            <a:r>
              <a:rPr lang="pt-BR" sz="2000" b="1" dirty="0"/>
              <a:t>um sanitário acessível para cada sexo</a:t>
            </a:r>
            <a:r>
              <a:rPr lang="pt-BR" sz="2000" dirty="0"/>
              <a:t> </a:t>
            </a:r>
            <a:r>
              <a:rPr lang="pt-BR" sz="2000" dirty="0">
                <a:solidFill>
                  <a:srgbClr val="FF0000"/>
                </a:solidFill>
              </a:rPr>
              <a:t>junto a cada conjunto de sanitários.</a:t>
            </a:r>
          </a:p>
        </p:txBody>
      </p:sp>
      <p:sp>
        <p:nvSpPr>
          <p:cNvPr id="4" name="Título 1"/>
          <p:cNvSpPr txBox="1">
            <a:spLocks/>
          </p:cNvSpPr>
          <p:nvPr/>
        </p:nvSpPr>
        <p:spPr>
          <a:xfrm>
            <a:off x="1487488" y="764704"/>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sz="3200" dirty="0">
                <a:solidFill>
                  <a:schemeClr val="tx1"/>
                </a:solidFill>
              </a:rPr>
              <a:t>Número mínimo de sanitários acessíveis</a:t>
            </a:r>
          </a:p>
        </p:txBody>
      </p:sp>
    </p:spTree>
    <p:extLst>
      <p:ext uri="{BB962C8B-B14F-4D97-AF65-F5344CB8AC3E}">
        <p14:creationId xmlns:p14="http://schemas.microsoft.com/office/powerpoint/2010/main" val="282516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472" y="1133872"/>
            <a:ext cx="7620000" cy="1143000"/>
          </a:xfrm>
        </p:spPr>
        <p:txBody>
          <a:bodyPr/>
          <a:lstStyle/>
          <a:p>
            <a:r>
              <a:rPr lang="pt-BR" sz="3000" dirty="0"/>
              <a:t>Número mínimo de sanitários acessíveis</a:t>
            </a:r>
            <a:br>
              <a:rPr lang="pt-BR" sz="3000" dirty="0"/>
            </a:br>
            <a:endParaRPr lang="pt-BR" sz="3000" dirty="0"/>
          </a:p>
        </p:txBody>
      </p:sp>
      <p:sp>
        <p:nvSpPr>
          <p:cNvPr id="3" name="Espaço Reservado para Conteúdo 2"/>
          <p:cNvSpPr>
            <a:spLocks noGrp="1"/>
          </p:cNvSpPr>
          <p:nvPr>
            <p:ph idx="1"/>
          </p:nvPr>
        </p:nvSpPr>
        <p:spPr>
          <a:xfrm>
            <a:off x="1271464" y="2276872"/>
            <a:ext cx="9577064" cy="4351337"/>
          </a:xfrm>
        </p:spPr>
        <p:txBody>
          <a:bodyPr>
            <a:normAutofit/>
          </a:bodyPr>
          <a:lstStyle/>
          <a:p>
            <a:pPr algn="just"/>
            <a:r>
              <a:rPr lang="pt-BR" sz="2000" dirty="0"/>
              <a:t>Em edificações de </a:t>
            </a:r>
            <a:r>
              <a:rPr lang="pt-BR" sz="2000" b="1" dirty="0"/>
              <a:t>uso coletivo </a:t>
            </a:r>
            <a:r>
              <a:rPr lang="pt-BR" sz="2000" dirty="0"/>
              <a:t>a serem </a:t>
            </a:r>
            <a:r>
              <a:rPr lang="pt-BR" sz="2000" b="1" dirty="0"/>
              <a:t>ampliadas ou reformadas</a:t>
            </a:r>
            <a:r>
              <a:rPr lang="pt-BR" sz="2000" dirty="0"/>
              <a:t>, com </a:t>
            </a:r>
            <a:r>
              <a:rPr lang="pt-BR" sz="2000" b="1" dirty="0"/>
              <a:t>até dois pavimentos</a:t>
            </a:r>
            <a:r>
              <a:rPr lang="pt-BR" sz="2000" dirty="0"/>
              <a:t> e </a:t>
            </a:r>
            <a:r>
              <a:rPr lang="pt-BR" sz="2000" b="1" dirty="0"/>
              <a:t>área construída de no máximo 150 m² por pavimento</a:t>
            </a:r>
            <a:r>
              <a:rPr lang="pt-BR" sz="2000" dirty="0"/>
              <a:t>, as instalações sanitárias acessíveis podem estar localizadas em um único pavimento.</a:t>
            </a:r>
          </a:p>
        </p:txBody>
      </p:sp>
    </p:spTree>
    <p:extLst>
      <p:ext uri="{BB962C8B-B14F-4D97-AF65-F5344CB8AC3E}">
        <p14:creationId xmlns:p14="http://schemas.microsoft.com/office/powerpoint/2010/main" val="43553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Exercício</a:t>
            </a:r>
          </a:p>
        </p:txBody>
      </p:sp>
      <p:sp>
        <p:nvSpPr>
          <p:cNvPr id="3" name="Espaço Reservado para Conteúdo 2"/>
          <p:cNvSpPr>
            <a:spLocks noGrp="1"/>
          </p:cNvSpPr>
          <p:nvPr>
            <p:ph idx="1"/>
          </p:nvPr>
        </p:nvSpPr>
        <p:spPr>
          <a:xfrm>
            <a:off x="1261872" y="1916832"/>
            <a:ext cx="9370632" cy="4351337"/>
          </a:xfrm>
        </p:spPr>
        <p:txBody>
          <a:bodyPr>
            <a:normAutofit/>
          </a:bodyPr>
          <a:lstStyle/>
          <a:p>
            <a:pPr marL="114300" indent="0" algn="just">
              <a:buNone/>
            </a:pPr>
            <a:r>
              <a:rPr lang="pt-BR" dirty="0"/>
              <a:t>A NBR 9050 (ABNT, 2015) dispõe sobre o quantitativo mínimo de sanitários em edificações, que varia conforme o tipo de edificação e de utilização (coletiva ou pública) e depende se a edificação ainda será construída, se já é existente ou se será reformada ou ampliada. Qual o quantitativo mínimo de sanitários acessíveis em uma galeria que será construída, com um total de 15 boxes sanitários comuns no banheiro feminino e 15 no banheiro masculino?</a:t>
            </a:r>
          </a:p>
          <a:p>
            <a:pPr marL="114300" indent="0" algn="just">
              <a:buNone/>
            </a:pPr>
            <a:endParaRPr lang="pt-BR" dirty="0"/>
          </a:p>
          <a:p>
            <a:pPr marL="114300" indent="0" algn="just">
              <a:buNone/>
            </a:pPr>
            <a:r>
              <a:rPr lang="pt-BR" dirty="0"/>
              <a:t> </a:t>
            </a:r>
          </a:p>
          <a:p>
            <a:pPr marL="114300" indent="0" algn="just">
              <a:buNone/>
            </a:pPr>
            <a:endParaRPr lang="pt-BR" dirty="0"/>
          </a:p>
          <a:p>
            <a:pPr marL="114300" indent="0" algn="just">
              <a:buNone/>
            </a:pPr>
            <a:endParaRPr lang="pt-BR" dirty="0"/>
          </a:p>
          <a:p>
            <a:endParaRPr lang="pt-BR" dirty="0"/>
          </a:p>
        </p:txBody>
      </p:sp>
    </p:spTree>
    <p:extLst>
      <p:ext uri="{BB962C8B-B14F-4D97-AF65-F5344CB8AC3E}">
        <p14:creationId xmlns:p14="http://schemas.microsoft.com/office/powerpoint/2010/main" val="134661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C8F7A2-759A-47DE-A0C7-6D830C2FF554}"/>
              </a:ext>
            </a:extLst>
          </p:cNvPr>
          <p:cNvSpPr>
            <a:spLocks noGrp="1"/>
          </p:cNvSpPr>
          <p:nvPr>
            <p:ph type="title"/>
          </p:nvPr>
        </p:nvSpPr>
        <p:spPr/>
        <p:txBody>
          <a:bodyPr/>
          <a:lstStyle/>
          <a:p>
            <a:r>
              <a:rPr lang="pt-BR" dirty="0"/>
              <a:t>Exercício</a:t>
            </a:r>
          </a:p>
        </p:txBody>
      </p:sp>
      <p:sp>
        <p:nvSpPr>
          <p:cNvPr id="3" name="Espaço Reservado para Conteúdo 2">
            <a:extLst>
              <a:ext uri="{FF2B5EF4-FFF2-40B4-BE49-F238E27FC236}">
                <a16:creationId xmlns:a16="http://schemas.microsoft.com/office/drawing/2014/main" id="{3F0074C9-6CD5-4B84-9C5A-24AF5C73E455}"/>
              </a:ext>
            </a:extLst>
          </p:cNvPr>
          <p:cNvSpPr>
            <a:spLocks noGrp="1"/>
          </p:cNvSpPr>
          <p:nvPr>
            <p:ph idx="1"/>
          </p:nvPr>
        </p:nvSpPr>
        <p:spPr>
          <a:xfrm>
            <a:off x="1261872" y="1828800"/>
            <a:ext cx="9692640" cy="4351337"/>
          </a:xfrm>
        </p:spPr>
        <p:txBody>
          <a:bodyPr>
            <a:normAutofit/>
          </a:bodyPr>
          <a:lstStyle/>
          <a:p>
            <a:pPr algn="just"/>
            <a:r>
              <a:rPr lang="pt-BR" dirty="0"/>
              <a:t>A NBR 9050 (ABNT, 2015) dispõe sobre o quantitativo mínimo de sanitários em edificações, que varia conforme o tipo de edificação e de utilização (coletiva ou pública) e depende se a edificação ainda será construída, se já é existente ou se será reformada ou ampliada. Qual o quantitativo mínimo de sanitários acessíveis em uma shopping que será construído, com um total de 25 boxes sanitários comuns no banheiro feminino e 25 no banheiro masculino?</a:t>
            </a:r>
          </a:p>
          <a:p>
            <a:pPr algn="just"/>
            <a:endParaRPr lang="pt-BR" dirty="0"/>
          </a:p>
          <a:p>
            <a:pPr algn="just"/>
            <a:endParaRPr lang="pt-BR" dirty="0"/>
          </a:p>
          <a:p>
            <a:pPr algn="just"/>
            <a:endParaRPr lang="pt-BR" dirty="0"/>
          </a:p>
        </p:txBody>
      </p:sp>
    </p:spTree>
    <p:extLst>
      <p:ext uri="{BB962C8B-B14F-4D97-AF65-F5344CB8AC3E}">
        <p14:creationId xmlns:p14="http://schemas.microsoft.com/office/powerpoint/2010/main" val="168758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9944" y="-15982"/>
            <a:ext cx="9692640" cy="1325562"/>
          </a:xfrm>
        </p:spPr>
        <p:txBody>
          <a:bodyPr/>
          <a:lstStyle/>
          <a:p>
            <a:r>
              <a:rPr lang="pt-BR" sz="3000" dirty="0"/>
              <a:t>Dimensões</a:t>
            </a:r>
          </a:p>
        </p:txBody>
      </p:sp>
      <p:sp>
        <p:nvSpPr>
          <p:cNvPr id="3" name="Espaço Reservado para Conteúdo 2"/>
          <p:cNvSpPr>
            <a:spLocks noGrp="1"/>
          </p:cNvSpPr>
          <p:nvPr>
            <p:ph idx="1"/>
          </p:nvPr>
        </p:nvSpPr>
        <p:spPr>
          <a:xfrm>
            <a:off x="1523492" y="1484784"/>
            <a:ext cx="9325036" cy="4800600"/>
          </a:xfrm>
        </p:spPr>
        <p:txBody>
          <a:bodyPr/>
          <a:lstStyle/>
          <a:p>
            <a:pPr marL="114300" indent="0" algn="just">
              <a:buNone/>
            </a:pPr>
            <a:r>
              <a:rPr lang="pt-BR" dirty="0"/>
              <a:t>As dimensões do sanitário acessível e do boxe sanitário acessível devem garantir o posicionamento das peças sanitárias e os seguintes parâmetros de acessibilidade:</a:t>
            </a:r>
          </a:p>
          <a:p>
            <a:pPr marL="114300" indent="0" algn="just">
              <a:buNone/>
            </a:pPr>
            <a:r>
              <a:rPr lang="pt-BR" dirty="0"/>
              <a:t>Circulação com o giro de 360°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48" y="2636198"/>
            <a:ext cx="6744551" cy="405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78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7488" y="0"/>
            <a:ext cx="9692640" cy="1325562"/>
          </a:xfrm>
        </p:spPr>
        <p:txBody>
          <a:bodyPr/>
          <a:lstStyle/>
          <a:p>
            <a:r>
              <a:rPr lang="pt-BR" sz="3200" dirty="0"/>
              <a:t>Dimensões</a:t>
            </a:r>
          </a:p>
        </p:txBody>
      </p:sp>
      <p:sp>
        <p:nvSpPr>
          <p:cNvPr id="3" name="Espaço Reservado para Conteúdo 2"/>
          <p:cNvSpPr>
            <a:spLocks noGrp="1"/>
          </p:cNvSpPr>
          <p:nvPr>
            <p:ph idx="1"/>
          </p:nvPr>
        </p:nvSpPr>
        <p:spPr>
          <a:xfrm>
            <a:off x="1487488" y="1340768"/>
            <a:ext cx="9433048" cy="4800600"/>
          </a:xfrm>
        </p:spPr>
        <p:txBody>
          <a:bodyPr/>
          <a:lstStyle/>
          <a:p>
            <a:pPr algn="just"/>
            <a:r>
              <a:rPr lang="pt-BR" dirty="0"/>
              <a:t>Área necessária para garantir a transferência lateral, perpendicular e diagonal para a bacia sanitária</a:t>
            </a:r>
          </a:p>
          <a:p>
            <a:pPr algn="just"/>
            <a:endParaRPr lang="pt-BR" dirty="0"/>
          </a:p>
          <a:p>
            <a:pPr algn="just"/>
            <a:endParaRPr lang="pt-B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2204865"/>
            <a:ext cx="4818286" cy="451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08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A área de manobra pode utilizar no máximo 0,10 m sob a bacia sanitária e 0,30 m sob o lavatório</a:t>
            </a:r>
          </a:p>
          <a:p>
            <a:pPr algn="just"/>
            <a:endParaRPr lang="pt-B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816" y="2362944"/>
            <a:ext cx="3169072" cy="428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414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Deve ser instalado </a:t>
            </a:r>
            <a:r>
              <a:rPr lang="pt-BR" b="1" dirty="0"/>
              <a:t>lavatório sem coluna</a:t>
            </a:r>
            <a:r>
              <a:rPr lang="pt-BR" dirty="0"/>
              <a:t> ou </a:t>
            </a:r>
            <a:r>
              <a:rPr lang="pt-BR" b="1" dirty="0"/>
              <a:t>com coluna suspensa</a:t>
            </a:r>
            <a:r>
              <a:rPr lang="pt-BR" dirty="0"/>
              <a:t>, dentro do sanitário ou boxe acessível, em local que não interfira na área de transferência para a bacia sanitária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146" y="3060124"/>
            <a:ext cx="299085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3429000"/>
            <a:ext cx="2043130" cy="175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789" y="5063490"/>
            <a:ext cx="20097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4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lavatórios devem garantir altura frontal livre na superfície inferior e na superfície superior de no máximo 0,80 m, exceto a infantil</a:t>
            </a:r>
          </a:p>
          <a:p>
            <a:pPr algn="just"/>
            <a:endParaRPr lang="pt-BR" dirty="0"/>
          </a:p>
          <a:p>
            <a:pPr algn="just"/>
            <a:endParaRPr lang="pt-BR" dirty="0"/>
          </a:p>
          <a:p>
            <a:pPr algn="just"/>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3" y="2953753"/>
            <a:ext cx="350007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87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9416" y="1340768"/>
            <a:ext cx="9793088" cy="4800600"/>
          </a:xfrm>
        </p:spPr>
        <p:txBody>
          <a:bodyPr>
            <a:normAutofit/>
          </a:bodyPr>
          <a:lstStyle/>
          <a:p>
            <a:pPr algn="just"/>
            <a:r>
              <a:rPr lang="pt-BR" sz="2000" dirty="0"/>
              <a:t>Recomenda-se que nos conjuntos de sanitários seja instalada uma bacia infantil para uso de pessoas com baixa estatura e crianças.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048" y="3212976"/>
            <a:ext cx="7293999" cy="213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43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55440" y="914941"/>
            <a:ext cx="9649072" cy="4800600"/>
          </a:xfrm>
        </p:spPr>
        <p:txBody>
          <a:bodyPr/>
          <a:lstStyle/>
          <a:p>
            <a:pPr algn="just"/>
            <a:r>
              <a:rPr lang="pt-BR" sz="2000" dirty="0"/>
              <a:t>Todos os sanitários devem ser sinalizados com o símbolo representativo de sanitário, de acordo com cada situação</a:t>
            </a:r>
          </a:p>
          <a:p>
            <a:pPr algn="just"/>
            <a:endParaRPr lang="pt-BR" dirty="0"/>
          </a:p>
          <a:p>
            <a:pPr algn="just"/>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16" y="2276873"/>
            <a:ext cx="45720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416" y="4772566"/>
            <a:ext cx="31242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22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Quando a porta instalada for do tipo de eixo vertical, deve abrir para o lado externo do sanitário ou boxe e possuir um puxador horizontal no lado interno do ambiente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2917848"/>
            <a:ext cx="2880320" cy="369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3" y="2780928"/>
            <a:ext cx="2882493" cy="383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28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normAutofit/>
          </a:bodyPr>
          <a:lstStyle/>
          <a:p>
            <a:pPr algn="just"/>
            <a:r>
              <a:rPr lang="pt-BR" dirty="0"/>
              <a:t>Pode ser instalada porta de correr</a:t>
            </a:r>
          </a:p>
          <a:p>
            <a:pPr lvl="1" algn="just"/>
            <a:r>
              <a:rPr lang="pt-BR" sz="1800" dirty="0"/>
              <a:t>As portas, quando abertas, devem ter um vão livre, de no mínimo 0,80 m de largura e 2,10 m de altura.</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3861049"/>
            <a:ext cx="4825888" cy="137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93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p:txBody>
          <a:bodyPr/>
          <a:lstStyle/>
          <a:p>
            <a:r>
              <a:rPr lang="pt-BR" dirty="0"/>
              <a:t>Medidas mínimas de um sanitário acessível </a:t>
            </a:r>
          </a:p>
          <a:p>
            <a:endParaRPr lang="pt-BR" dirty="0"/>
          </a:p>
          <a:p>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2414398"/>
            <a:ext cx="4320480" cy="4443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50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Dimensões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Em edificações existentes ou em reforma, quando não for possível atender às medidas mínimas para sanitário acessível, serão admitidas as medidas mínimas demonstradas na Figura abaixo.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2708921"/>
            <a:ext cx="3384376" cy="3999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28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27448" y="1484526"/>
            <a:ext cx="9433048" cy="4800600"/>
          </a:xfrm>
        </p:spPr>
        <p:txBody>
          <a:bodyPr/>
          <a:lstStyle/>
          <a:p>
            <a:pPr algn="just"/>
            <a:endParaRPr lang="pt-BR" dirty="0"/>
          </a:p>
          <a:p>
            <a:pPr algn="just"/>
            <a:r>
              <a:rPr lang="pt-BR" dirty="0"/>
              <a:t>Nos boxes comuns, as portas devem ter vão livre mínimo de 0,80 m e conter uma área livre com no mínimo 0,60 m de diâmetro</a:t>
            </a:r>
          </a:p>
          <a:p>
            <a:pPr algn="just"/>
            <a:r>
              <a:rPr lang="pt-BR" dirty="0"/>
              <a:t>Nas edificações existentes, admite-se porta com vão livre de no mínimo 0,60 m.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3284985"/>
            <a:ext cx="4536504" cy="300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97D36BF6-2B55-41CB-A70C-28D6DCBE7C27}"/>
              </a:ext>
            </a:extLst>
          </p:cNvPr>
          <p:cNvSpPr>
            <a:spLocks noGrp="1"/>
          </p:cNvSpPr>
          <p:nvPr>
            <p:ph type="title"/>
          </p:nvPr>
        </p:nvSpPr>
        <p:spPr>
          <a:xfrm>
            <a:off x="1127448" y="396413"/>
            <a:ext cx="9692640" cy="1325562"/>
          </a:xfrm>
        </p:spPr>
        <p:txBody>
          <a:bodyPr/>
          <a:lstStyle/>
          <a:p>
            <a:r>
              <a:rPr lang="pt-BR" sz="3000" dirty="0"/>
              <a:t>Boxes comuns</a:t>
            </a:r>
          </a:p>
        </p:txBody>
      </p:sp>
    </p:spTree>
    <p:extLst>
      <p:ext uri="{BB962C8B-B14F-4D97-AF65-F5344CB8AC3E}">
        <p14:creationId xmlns:p14="http://schemas.microsoft.com/office/powerpoint/2010/main" val="3604412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31504" y="620688"/>
            <a:ext cx="9289032" cy="4800600"/>
          </a:xfrm>
        </p:spPr>
        <p:txBody>
          <a:bodyPr/>
          <a:lstStyle/>
          <a:p>
            <a:pPr algn="just"/>
            <a:endParaRPr lang="pt-BR" dirty="0"/>
          </a:p>
          <a:p>
            <a:pPr algn="just"/>
            <a:endParaRPr lang="pt-BR" dirty="0"/>
          </a:p>
          <a:p>
            <a:pPr algn="just"/>
            <a:r>
              <a:rPr lang="pt-BR" dirty="0"/>
              <a:t>Recomenda-se que as portas abram para fora, para facilitar o socorro à pessoa, caso necessário.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1" y="2924944"/>
            <a:ext cx="484245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564BD3A6-869C-499D-AAA8-8BB77AD86C39}"/>
              </a:ext>
            </a:extLst>
          </p:cNvPr>
          <p:cNvSpPr>
            <a:spLocks noGrp="1"/>
          </p:cNvSpPr>
          <p:nvPr>
            <p:ph type="title"/>
          </p:nvPr>
        </p:nvSpPr>
        <p:spPr>
          <a:xfrm>
            <a:off x="1775520" y="0"/>
            <a:ext cx="9692640" cy="1325562"/>
          </a:xfrm>
        </p:spPr>
        <p:txBody>
          <a:bodyPr/>
          <a:lstStyle/>
          <a:p>
            <a:r>
              <a:rPr lang="pt-BR" sz="3000"/>
              <a:t>Boxes comuns</a:t>
            </a:r>
            <a:endParaRPr lang="pt-BR" sz="3000" dirty="0"/>
          </a:p>
        </p:txBody>
      </p:sp>
    </p:spTree>
    <p:extLst>
      <p:ext uri="{BB962C8B-B14F-4D97-AF65-F5344CB8AC3E}">
        <p14:creationId xmlns:p14="http://schemas.microsoft.com/office/powerpoint/2010/main" val="821740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5520" y="1325562"/>
            <a:ext cx="9073008" cy="5636096"/>
          </a:xfrm>
        </p:spPr>
        <p:txBody>
          <a:bodyPr/>
          <a:lstStyle/>
          <a:p>
            <a:pPr algn="just"/>
            <a:endParaRPr lang="pt-BR" dirty="0"/>
          </a:p>
          <a:p>
            <a:pPr algn="just"/>
            <a:r>
              <a:rPr lang="pt-BR" dirty="0"/>
              <a:t>Nos sanitários e vestiários de uso coletivo, recomenda-se pelo menos um boxe com barras de apoio para uso de pessoas com redução de mobilidade, flexibilidade, coordenação motora e percepção.</a:t>
            </a:r>
          </a:p>
          <a:p>
            <a:pPr algn="just"/>
            <a:r>
              <a:rPr lang="pt-BR" b="1" dirty="0"/>
              <a:t>OBS: Esses sanitários não excluem a necessidade do banheiro acessível para cadeirantes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5" y="4077072"/>
            <a:ext cx="6317023" cy="25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771472A5-F4A1-4AE3-968C-C98FFE0AB991}"/>
              </a:ext>
            </a:extLst>
          </p:cNvPr>
          <p:cNvSpPr>
            <a:spLocks noGrp="1"/>
          </p:cNvSpPr>
          <p:nvPr>
            <p:ph type="title"/>
          </p:nvPr>
        </p:nvSpPr>
        <p:spPr>
          <a:xfrm>
            <a:off x="1775520" y="0"/>
            <a:ext cx="9692640" cy="1325562"/>
          </a:xfrm>
        </p:spPr>
        <p:txBody>
          <a:bodyPr/>
          <a:lstStyle/>
          <a:p>
            <a:r>
              <a:rPr lang="pt-BR" sz="3000" dirty="0"/>
              <a:t>Boxes com barras de apoio</a:t>
            </a:r>
          </a:p>
        </p:txBody>
      </p:sp>
    </p:spTree>
    <p:extLst>
      <p:ext uri="{BB962C8B-B14F-4D97-AF65-F5344CB8AC3E}">
        <p14:creationId xmlns:p14="http://schemas.microsoft.com/office/powerpoint/2010/main" val="185383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sz="3000" dirty="0"/>
              <a:t>Condições gerais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pisos dos sanitários ou boxes sanitários devem observar as seguintes características:  </a:t>
            </a:r>
          </a:p>
          <a:p>
            <a:pPr marL="114300" indent="0" algn="just">
              <a:buNone/>
            </a:pPr>
            <a:r>
              <a:rPr lang="pt-BR" dirty="0"/>
              <a:t>a) ser antiderrapantes</a:t>
            </a:r>
          </a:p>
          <a:p>
            <a:pPr marL="114300" indent="0" algn="just">
              <a:buNone/>
            </a:pPr>
            <a:r>
              <a:rPr lang="pt-BR" dirty="0"/>
              <a:t>b) não ter desníveis junto à entrada ou soleira;  </a:t>
            </a:r>
          </a:p>
          <a:p>
            <a:pPr marL="114300" indent="0" algn="just">
              <a:buNone/>
            </a:pPr>
            <a:r>
              <a:rPr lang="pt-BR" dirty="0"/>
              <a:t>c) ter grelhas e ralos posicionados fora das áreas de manobra e de transferência.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937" y="4005064"/>
            <a:ext cx="2605063" cy="296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779" y="4005064"/>
            <a:ext cx="2480419"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27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2DFA7-6D33-4F6F-8F0B-3CADB3EB4318}"/>
              </a:ext>
            </a:extLst>
          </p:cNvPr>
          <p:cNvSpPr>
            <a:spLocks noGrp="1"/>
          </p:cNvSpPr>
          <p:nvPr>
            <p:ph type="title"/>
          </p:nvPr>
        </p:nvSpPr>
        <p:spPr/>
        <p:txBody>
          <a:bodyPr>
            <a:normAutofit/>
          </a:bodyPr>
          <a:lstStyle/>
          <a:p>
            <a:r>
              <a:rPr lang="pt-BR" sz="3200" dirty="0"/>
              <a:t>Comunicação</a:t>
            </a:r>
          </a:p>
        </p:txBody>
      </p:sp>
      <p:sp>
        <p:nvSpPr>
          <p:cNvPr id="3" name="Espaço Reservado para Conteúdo 2">
            <a:extLst>
              <a:ext uri="{FF2B5EF4-FFF2-40B4-BE49-F238E27FC236}">
                <a16:creationId xmlns:a16="http://schemas.microsoft.com/office/drawing/2014/main" id="{04289AAB-24EB-4C6C-8A6D-B85BC43F5E3B}"/>
              </a:ext>
            </a:extLst>
          </p:cNvPr>
          <p:cNvSpPr>
            <a:spLocks noGrp="1"/>
          </p:cNvSpPr>
          <p:nvPr>
            <p:ph idx="1"/>
          </p:nvPr>
        </p:nvSpPr>
        <p:spPr>
          <a:xfrm>
            <a:off x="1261872" y="1916832"/>
            <a:ext cx="9370632" cy="4351337"/>
          </a:xfrm>
        </p:spPr>
        <p:txBody>
          <a:bodyPr>
            <a:normAutofit/>
          </a:bodyPr>
          <a:lstStyle/>
          <a:p>
            <a:pPr marL="0" indent="0" algn="just">
              <a:buNone/>
            </a:pPr>
            <a:r>
              <a:rPr lang="pt-BR" sz="2000" b="1" dirty="0"/>
              <a:t>Dispositivos de alarme</a:t>
            </a:r>
          </a:p>
          <a:p>
            <a:pPr algn="just"/>
            <a:endParaRPr lang="pt-BR" sz="2000" dirty="0"/>
          </a:p>
          <a:p>
            <a:pPr algn="just"/>
            <a:r>
              <a:rPr lang="pt-BR" sz="2000" dirty="0"/>
              <a:t>Deve ser instalado dispositivo de alarme de emergência</a:t>
            </a:r>
          </a:p>
          <a:p>
            <a:pPr lvl="1" algn="just"/>
            <a:r>
              <a:rPr lang="pt-BR" sz="2000" dirty="0"/>
              <a:t>A altura de instalação deve ser de 40 cm do piso </a:t>
            </a:r>
          </a:p>
        </p:txBody>
      </p:sp>
      <p:pic>
        <p:nvPicPr>
          <p:cNvPr id="5" name="Imagem 4">
            <a:extLst>
              <a:ext uri="{FF2B5EF4-FFF2-40B4-BE49-F238E27FC236}">
                <a16:creationId xmlns:a16="http://schemas.microsoft.com/office/drawing/2014/main" id="{2246510B-EA82-4AA5-98D9-DE496D7A1C84}"/>
              </a:ext>
            </a:extLst>
          </p:cNvPr>
          <p:cNvPicPr>
            <a:picLocks noChangeAspect="1"/>
          </p:cNvPicPr>
          <p:nvPr/>
        </p:nvPicPr>
        <p:blipFill>
          <a:blip r:embed="rId2"/>
          <a:stretch>
            <a:fillRect/>
          </a:stretch>
        </p:blipFill>
        <p:spPr>
          <a:xfrm>
            <a:off x="3143672" y="3754680"/>
            <a:ext cx="4752528" cy="3098380"/>
          </a:xfrm>
          <a:prstGeom prst="rect">
            <a:avLst/>
          </a:prstGeom>
        </p:spPr>
      </p:pic>
    </p:spTree>
    <p:extLst>
      <p:ext uri="{BB962C8B-B14F-4D97-AF65-F5344CB8AC3E}">
        <p14:creationId xmlns:p14="http://schemas.microsoft.com/office/powerpoint/2010/main" val="3851156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t>Barras de apoio</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Barras de apoio são fundamentais para a movimentação do cadeirante em um banheiro acessível.</a:t>
            </a:r>
          </a:p>
          <a:p>
            <a:pPr marL="114300" indent="0" algn="just">
              <a:buNone/>
            </a:pPr>
            <a:endParaRPr lang="pt-B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2708920"/>
            <a:ext cx="57340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52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770189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m 3">
            <a:extLst>
              <a:ext uri="{FF2B5EF4-FFF2-40B4-BE49-F238E27FC236}">
                <a16:creationId xmlns:a16="http://schemas.microsoft.com/office/drawing/2014/main" id="{8E333F46-0F21-4857-8420-D97421367790}"/>
              </a:ext>
            </a:extLst>
          </p:cNvPr>
          <p:cNvPicPr>
            <a:picLocks noChangeAspect="1"/>
          </p:cNvPicPr>
          <p:nvPr/>
        </p:nvPicPr>
        <p:blipFill>
          <a:blip r:embed="rId3"/>
          <a:stretch>
            <a:fillRect/>
          </a:stretch>
        </p:blipFill>
        <p:spPr>
          <a:xfrm>
            <a:off x="7688244" y="980728"/>
            <a:ext cx="3695700" cy="4352925"/>
          </a:xfrm>
          <a:prstGeom prst="rect">
            <a:avLst/>
          </a:prstGeom>
        </p:spPr>
      </p:pic>
    </p:spTree>
    <p:extLst>
      <p:ext uri="{BB962C8B-B14F-4D97-AF65-F5344CB8AC3E}">
        <p14:creationId xmlns:p14="http://schemas.microsoft.com/office/powerpoint/2010/main" val="145282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1828800"/>
            <a:ext cx="9692640" cy="4351337"/>
          </a:xfrm>
        </p:spPr>
        <p:txBody>
          <a:bodyPr/>
          <a:lstStyle/>
          <a:p>
            <a:pPr algn="just"/>
            <a:r>
              <a:rPr lang="pt-BR" b="1" dirty="0"/>
              <a:t>Mas onde posicioná-las?</a:t>
            </a:r>
          </a:p>
          <a:p>
            <a:pPr algn="just"/>
            <a:endParaRPr lang="pt-BR" dirty="0"/>
          </a:p>
          <a:p>
            <a:pPr algn="just"/>
            <a:r>
              <a:rPr lang="pt-BR" dirty="0"/>
              <a:t>Junto à bacia sanitária, quando houver parede lateral, devem ser instaladas barras para apoio e transferência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8" y="3429000"/>
            <a:ext cx="4860032" cy="32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5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As barras de apoio devem estar fixadas a uma distância mínima de 40 mm entre sua base de suporte (parede, painel, entre outros), até a face interna da barra.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88" y="2924945"/>
            <a:ext cx="5364088" cy="355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088" y="3797702"/>
            <a:ext cx="27908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011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371717" y="1922474"/>
            <a:ext cx="7620000" cy="4800600"/>
          </a:xfrm>
        </p:spPr>
        <p:txBody>
          <a:bodyPr/>
          <a:lstStyle/>
          <a:p>
            <a:pPr marL="114300" indent="0" algn="just">
              <a:buNone/>
            </a:pPr>
            <a:r>
              <a:rPr lang="pt-BR" b="1" dirty="0"/>
              <a:t>Bacia convencional</a:t>
            </a:r>
          </a:p>
          <a:p>
            <a:pPr marL="114300" indent="0" algn="just">
              <a:buNone/>
            </a:pPr>
            <a:endParaRPr lang="pt-BR" b="1" dirty="0"/>
          </a:p>
          <a:p>
            <a:pPr marL="114300" indent="0" algn="just">
              <a:buNone/>
            </a:pPr>
            <a:endParaRPr lang="pt-BR"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17" y="2810347"/>
            <a:ext cx="62960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643" y="3286125"/>
            <a:ext cx="15240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338" y="4967288"/>
            <a:ext cx="20764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39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2057400"/>
            <a:ext cx="7620000" cy="4800600"/>
          </a:xfrm>
        </p:spPr>
        <p:txBody>
          <a:bodyPr/>
          <a:lstStyle/>
          <a:p>
            <a:pPr marL="0" indent="0">
              <a:buNone/>
            </a:pPr>
            <a:r>
              <a:rPr lang="pt-BR" b="1" dirty="0"/>
              <a:t>Bacia com caixa acoplada </a:t>
            </a:r>
          </a:p>
          <a:p>
            <a:endParaRPr lang="pt-BR" b="1" dirty="0"/>
          </a:p>
          <a:p>
            <a:endParaRPr lang="pt-BR" b="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30" y="2806421"/>
            <a:ext cx="6398527" cy="272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28" y="2996952"/>
            <a:ext cx="16002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026" y="4662723"/>
            <a:ext cx="2538608" cy="220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886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83098-72AD-4435-984B-66F9932653EC}"/>
              </a:ext>
            </a:extLst>
          </p:cNvPr>
          <p:cNvSpPr>
            <a:spLocks noGrp="1"/>
          </p:cNvSpPr>
          <p:nvPr>
            <p:ph type="title"/>
          </p:nvPr>
        </p:nvSpPr>
        <p:spPr/>
        <p:txBody>
          <a:bodyPr>
            <a:normAutofit/>
          </a:bodyPr>
          <a:lstStyle/>
          <a:p>
            <a:r>
              <a:rPr lang="pt-BR" sz="3000" dirty="0"/>
              <a:t>Boxe para chuveiro </a:t>
            </a:r>
          </a:p>
        </p:txBody>
      </p:sp>
      <p:sp>
        <p:nvSpPr>
          <p:cNvPr id="3" name="Espaço Reservado para Conteúdo 2">
            <a:extLst>
              <a:ext uri="{FF2B5EF4-FFF2-40B4-BE49-F238E27FC236}">
                <a16:creationId xmlns:a16="http://schemas.microsoft.com/office/drawing/2014/main" id="{AFDF3064-8B5E-413E-9496-18605FEC45DC}"/>
              </a:ext>
            </a:extLst>
          </p:cNvPr>
          <p:cNvSpPr>
            <a:spLocks noGrp="1"/>
          </p:cNvSpPr>
          <p:nvPr>
            <p:ph idx="1"/>
          </p:nvPr>
        </p:nvSpPr>
        <p:spPr>
          <a:xfrm>
            <a:off x="1261872" y="2045628"/>
            <a:ext cx="9692640" cy="4351337"/>
          </a:xfrm>
        </p:spPr>
        <p:txBody>
          <a:bodyPr/>
          <a:lstStyle/>
          <a:p>
            <a:pPr algn="just"/>
            <a:r>
              <a:rPr lang="pt-BR" dirty="0"/>
              <a:t>As dimensões mínimas dos boxes de chuveiros devem ser de 0,90 m × 0,95 m;</a:t>
            </a:r>
          </a:p>
          <a:p>
            <a:pPr algn="just"/>
            <a:endParaRPr lang="pt-BR" dirty="0"/>
          </a:p>
          <a:p>
            <a:pPr algn="just"/>
            <a:r>
              <a:rPr lang="pt-BR" dirty="0"/>
              <a:t>Para possibilitar o uso do chuveiro por pessoas com deficiência ou mobilidade reduzida, devem ser instalados bancos articulados ou removíveis a uma altura de 0,46 m do piso, comprimento mínimo de 0,70 m e profundidade mínima de 0,45 m.</a:t>
            </a:r>
          </a:p>
        </p:txBody>
      </p:sp>
      <p:pic>
        <p:nvPicPr>
          <p:cNvPr id="4" name="Picture 3">
            <a:extLst>
              <a:ext uri="{FF2B5EF4-FFF2-40B4-BE49-F238E27FC236}">
                <a16:creationId xmlns:a16="http://schemas.microsoft.com/office/drawing/2014/main" id="{D88438EB-8F9A-45DB-935D-03FA0E471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21" y="4582891"/>
            <a:ext cx="28384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17246E5-553A-4827-A08A-223E7677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188" y="4582891"/>
            <a:ext cx="2838450" cy="208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388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000" dirty="0"/>
              <a:t>Barras de apoio</a:t>
            </a:r>
          </a:p>
        </p:txBody>
      </p:sp>
      <p:sp>
        <p:nvSpPr>
          <p:cNvPr id="3" name="Espaço Reservado para Conteúdo 2"/>
          <p:cNvSpPr>
            <a:spLocks noGrp="1"/>
          </p:cNvSpPr>
          <p:nvPr>
            <p:ph idx="1"/>
          </p:nvPr>
        </p:nvSpPr>
        <p:spPr>
          <a:xfrm>
            <a:off x="1261872" y="1828800"/>
            <a:ext cx="9692640" cy="4351337"/>
          </a:xfrm>
        </p:spPr>
        <p:txBody>
          <a:bodyPr/>
          <a:lstStyle/>
          <a:p>
            <a:pPr marL="114300" indent="0" algn="just">
              <a:buNone/>
            </a:pPr>
            <a:r>
              <a:rPr lang="pt-BR" b="1" dirty="0"/>
              <a:t>Barras de apoio em boxes para chuveiros</a:t>
            </a:r>
          </a:p>
          <a:p>
            <a:pPr algn="just"/>
            <a:endParaRPr lang="pt-BR" dirty="0"/>
          </a:p>
          <a:p>
            <a:pPr algn="just"/>
            <a:r>
              <a:rPr lang="pt-BR" dirty="0"/>
              <a:t>Os boxes para chuveiros devem ser providos de barras de apoio de 90° na parede lateral ao banco, e na parede de fixação do banco deve ser instalada uma barra vertical</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7" y="3789040"/>
            <a:ext cx="63150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326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59496" y="760130"/>
            <a:ext cx="9433048" cy="5924128"/>
          </a:xfrm>
        </p:spPr>
        <p:txBody>
          <a:bodyPr/>
          <a:lstStyle/>
          <a:p>
            <a:pPr algn="just"/>
            <a:endParaRPr lang="pt-BR" b="1" dirty="0"/>
          </a:p>
          <a:p>
            <a:pPr algn="just"/>
            <a:endParaRPr lang="pt-BR" b="1" dirty="0"/>
          </a:p>
          <a:p>
            <a:pPr algn="just"/>
            <a:r>
              <a:rPr lang="pt-BR" dirty="0"/>
              <a:t>Os bancos devem ser providos de encosto, ter profundidade mínima de 0,45 m, largura mínima de 0,70 m e ser instalados a uma altura de 0,46 m do piso acabado.</a:t>
            </a:r>
            <a:endParaRPr lang="pt-BR" b="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3212977"/>
            <a:ext cx="2134344" cy="263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376" y="2404676"/>
            <a:ext cx="28384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376" y="4582891"/>
            <a:ext cx="2838450" cy="208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a:extLst>
              <a:ext uri="{FF2B5EF4-FFF2-40B4-BE49-F238E27FC236}">
                <a16:creationId xmlns:a16="http://schemas.microsoft.com/office/drawing/2014/main" id="{D274FB4F-3638-4B65-800C-22E33EBE04F9}"/>
              </a:ext>
            </a:extLst>
          </p:cNvPr>
          <p:cNvSpPr>
            <a:spLocks noGrp="1"/>
          </p:cNvSpPr>
          <p:nvPr>
            <p:ph type="title"/>
          </p:nvPr>
        </p:nvSpPr>
        <p:spPr>
          <a:xfrm>
            <a:off x="1718056" y="12685"/>
            <a:ext cx="9692640" cy="1325562"/>
          </a:xfrm>
        </p:spPr>
        <p:txBody>
          <a:bodyPr/>
          <a:lstStyle/>
          <a:p>
            <a:r>
              <a:rPr lang="pt-BR" sz="3000" dirty="0"/>
              <a:t>Bancos</a:t>
            </a:r>
          </a:p>
        </p:txBody>
      </p:sp>
    </p:spTree>
    <p:extLst>
      <p:ext uri="{BB962C8B-B14F-4D97-AF65-F5344CB8AC3E}">
        <p14:creationId xmlns:p14="http://schemas.microsoft.com/office/powerpoint/2010/main" val="42917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18056" y="1028700"/>
            <a:ext cx="9202480" cy="4800600"/>
          </a:xfrm>
        </p:spPr>
        <p:txBody>
          <a:bodyPr/>
          <a:lstStyle/>
          <a:p>
            <a:pPr marL="114300" indent="0" algn="just">
              <a:buNone/>
            </a:pPr>
            <a:endParaRPr lang="pt-BR" b="1" dirty="0"/>
          </a:p>
          <a:p>
            <a:pPr marL="114300" indent="0" algn="just">
              <a:buNone/>
            </a:pPr>
            <a:endParaRPr lang="pt-BR" b="1" dirty="0"/>
          </a:p>
          <a:p>
            <a:pPr marL="114300" indent="0" algn="just">
              <a:buNone/>
            </a:pPr>
            <a:r>
              <a:rPr lang="pt-BR" dirty="0"/>
              <a:t>Os pisos dos boxes de chuveiro e vestiários devem observar as seguintes características:  </a:t>
            </a:r>
          </a:p>
          <a:p>
            <a:pPr marL="114300" indent="0" algn="just">
              <a:buNone/>
            </a:pPr>
            <a:endParaRPr lang="pt-BR" dirty="0"/>
          </a:p>
          <a:p>
            <a:pPr marL="114300" indent="0" algn="just">
              <a:buNone/>
            </a:pPr>
            <a:r>
              <a:rPr lang="pt-BR" dirty="0"/>
              <a:t>a) ser antiderrapantes;  </a:t>
            </a:r>
          </a:p>
          <a:p>
            <a:pPr marL="114300" indent="0" algn="just">
              <a:buNone/>
            </a:pPr>
            <a:r>
              <a:rPr lang="pt-BR" dirty="0"/>
              <a:t>b) estar em nível com o piso adjacente, uma vez que cadeiras de banho se utilizaram destes, é recomendada uma inclinação de até 2 % para escoamento das águas do chuveiro para o ralo;  </a:t>
            </a:r>
          </a:p>
          <a:p>
            <a:pPr marL="114300" indent="0" algn="just">
              <a:buNone/>
            </a:pPr>
            <a:r>
              <a:rPr lang="pt-BR" dirty="0"/>
              <a:t>c) grelhas e ralos devem ser posicionados fora das áreas de manobra e de transferência.</a:t>
            </a:r>
          </a:p>
        </p:txBody>
      </p:sp>
      <p:sp>
        <p:nvSpPr>
          <p:cNvPr id="4" name="Título 1">
            <a:extLst>
              <a:ext uri="{FF2B5EF4-FFF2-40B4-BE49-F238E27FC236}">
                <a16:creationId xmlns:a16="http://schemas.microsoft.com/office/drawing/2014/main" id="{03216413-7783-4AEB-8948-0B7A50231E4A}"/>
              </a:ext>
            </a:extLst>
          </p:cNvPr>
          <p:cNvSpPr>
            <a:spLocks noGrp="1"/>
          </p:cNvSpPr>
          <p:nvPr>
            <p:ph type="title"/>
          </p:nvPr>
        </p:nvSpPr>
        <p:spPr>
          <a:xfrm>
            <a:off x="1699590" y="476672"/>
            <a:ext cx="9692640" cy="1325562"/>
          </a:xfrm>
        </p:spPr>
        <p:txBody>
          <a:bodyPr>
            <a:noAutofit/>
          </a:bodyPr>
          <a:lstStyle/>
          <a:p>
            <a:r>
              <a:rPr lang="pt-BR" sz="3200" dirty="0"/>
              <a:t>Desnível do piso do boxe do chuveiro e vestiários </a:t>
            </a:r>
            <a:br>
              <a:rPr lang="pt-BR" sz="3200" dirty="0"/>
            </a:br>
            <a:endParaRPr lang="pt-BR" sz="3200" dirty="0"/>
          </a:p>
        </p:txBody>
      </p:sp>
    </p:spTree>
    <p:extLst>
      <p:ext uri="{BB962C8B-B14F-4D97-AF65-F5344CB8AC3E}">
        <p14:creationId xmlns:p14="http://schemas.microsoft.com/office/powerpoint/2010/main" val="41040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Parâmetros normativos</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sanitários, banheiros e vestiários acessíveis devem obedecer aos parâmetros da NBR 9050 quanto às quantidades mínimas, localização, dimensões dos boxes, posicionamento e características das peças, entre outros.</a:t>
            </a:r>
          </a:p>
        </p:txBody>
      </p:sp>
      <p:pic>
        <p:nvPicPr>
          <p:cNvPr id="5" name="Imagem 4">
            <a:extLst>
              <a:ext uri="{FF2B5EF4-FFF2-40B4-BE49-F238E27FC236}">
                <a16:creationId xmlns:a16="http://schemas.microsoft.com/office/drawing/2014/main" id="{8E7162A6-132B-41C5-806C-E2AEE9198D25}"/>
              </a:ext>
            </a:extLst>
          </p:cNvPr>
          <p:cNvPicPr>
            <a:picLocks noChangeAspect="1"/>
          </p:cNvPicPr>
          <p:nvPr/>
        </p:nvPicPr>
        <p:blipFill>
          <a:blip r:embed="rId2"/>
          <a:stretch>
            <a:fillRect/>
          </a:stretch>
        </p:blipFill>
        <p:spPr>
          <a:xfrm>
            <a:off x="3211639" y="3541393"/>
            <a:ext cx="4695825" cy="2781300"/>
          </a:xfrm>
          <a:prstGeom prst="rect">
            <a:avLst/>
          </a:prstGeom>
        </p:spPr>
      </p:pic>
    </p:spTree>
    <p:extLst>
      <p:ext uri="{BB962C8B-B14F-4D97-AF65-F5344CB8AC3E}">
        <p14:creationId xmlns:p14="http://schemas.microsoft.com/office/powerpoint/2010/main" val="152146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Localização</a:t>
            </a:r>
          </a:p>
        </p:txBody>
      </p:sp>
      <p:sp>
        <p:nvSpPr>
          <p:cNvPr id="3" name="Espaço Reservado para Conteúdo 2"/>
          <p:cNvSpPr>
            <a:spLocks noGrp="1"/>
          </p:cNvSpPr>
          <p:nvPr>
            <p:ph idx="1"/>
          </p:nvPr>
        </p:nvSpPr>
        <p:spPr>
          <a:xfrm>
            <a:off x="1261872" y="1828800"/>
            <a:ext cx="9692640" cy="4351337"/>
          </a:xfrm>
        </p:spPr>
        <p:txBody>
          <a:bodyPr/>
          <a:lstStyle/>
          <a:p>
            <a:pPr algn="just"/>
            <a:r>
              <a:rPr lang="pt-BR" dirty="0"/>
              <a:t>Os sanitários, banheiros e vestiários acessíveis devem localizar-se em </a:t>
            </a:r>
            <a:r>
              <a:rPr lang="pt-BR" b="1" dirty="0"/>
              <a:t>rotas acessíveis</a:t>
            </a:r>
            <a:r>
              <a:rPr lang="pt-BR" dirty="0"/>
              <a:t>, </a:t>
            </a:r>
            <a:r>
              <a:rPr lang="pt-BR" b="1" dirty="0"/>
              <a:t>próximas à circulação principal</a:t>
            </a:r>
            <a:r>
              <a:rPr lang="pt-BR" dirty="0"/>
              <a:t>, </a:t>
            </a:r>
            <a:r>
              <a:rPr lang="pt-BR" b="1" dirty="0"/>
              <a:t>próximas ou integradas às demais instalações sanitárias</a:t>
            </a:r>
            <a:r>
              <a:rPr lang="pt-BR" dirty="0"/>
              <a:t>, </a:t>
            </a:r>
            <a:r>
              <a:rPr lang="pt-BR" b="1" dirty="0"/>
              <a:t>evitando estar em locais isolados para situações de emergências ou auxílio</a:t>
            </a:r>
            <a:r>
              <a:rPr lang="pt-BR" dirty="0"/>
              <a:t>, e</a:t>
            </a:r>
            <a:r>
              <a:rPr lang="pt-BR" b="1" dirty="0"/>
              <a:t> devem ser devidamente sinalizados</a:t>
            </a:r>
            <a:r>
              <a:rPr lang="pt-BR" dirty="0"/>
              <a:t>;</a:t>
            </a:r>
          </a:p>
          <a:p>
            <a:pPr algn="just"/>
            <a:endParaRPr lang="pt-BR" dirty="0"/>
          </a:p>
          <a:p>
            <a:pPr algn="just"/>
            <a:r>
              <a:rPr lang="pt-BR" dirty="0"/>
              <a:t>Recomenda-se que a distância máxima a ser percorrida de qualquer ponto da edificação até o sanitário ou banheiro acessível seja de </a:t>
            </a:r>
            <a:r>
              <a:rPr lang="pt-BR" b="1" dirty="0"/>
              <a:t>até 50 m</a:t>
            </a:r>
            <a:r>
              <a:rPr lang="pt-BR" dirty="0"/>
              <a:t>.</a:t>
            </a:r>
          </a:p>
          <a:p>
            <a:pPr algn="just"/>
            <a:endParaRPr lang="pt-BR" dirty="0"/>
          </a:p>
        </p:txBody>
      </p:sp>
    </p:spTree>
    <p:extLst>
      <p:ext uri="{BB962C8B-B14F-4D97-AF65-F5344CB8AC3E}">
        <p14:creationId xmlns:p14="http://schemas.microsoft.com/office/powerpoint/2010/main" val="148260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Quantificação e características</a:t>
            </a:r>
          </a:p>
        </p:txBody>
      </p:sp>
      <p:sp>
        <p:nvSpPr>
          <p:cNvPr id="3" name="Espaço Reservado para Conteúdo 2"/>
          <p:cNvSpPr>
            <a:spLocks noGrp="1"/>
          </p:cNvSpPr>
          <p:nvPr>
            <p:ph idx="1"/>
          </p:nvPr>
        </p:nvSpPr>
        <p:spPr>
          <a:xfrm>
            <a:off x="1261872" y="1828800"/>
            <a:ext cx="9586656" cy="4351337"/>
          </a:xfrm>
        </p:spPr>
        <p:txBody>
          <a:bodyPr/>
          <a:lstStyle/>
          <a:p>
            <a:pPr algn="just"/>
            <a:r>
              <a:rPr lang="pt-BR" dirty="0"/>
              <a:t>Os sanitários, banheiros e vestiários acessíveis devem possuir entrada independente, de modo a possibilitar que a pessoa com deficiência possa utilizar a instalação sanitária acompanhada de uma pessoa do sexo oposto.</a:t>
            </a:r>
          </a:p>
        </p:txBody>
      </p:sp>
      <p:pic>
        <p:nvPicPr>
          <p:cNvPr id="5" name="Imagem 4">
            <a:extLst>
              <a:ext uri="{FF2B5EF4-FFF2-40B4-BE49-F238E27FC236}">
                <a16:creationId xmlns:a16="http://schemas.microsoft.com/office/drawing/2014/main" id="{6F62E4D2-ED2A-4197-A3E5-CE4899695824}"/>
              </a:ext>
            </a:extLst>
          </p:cNvPr>
          <p:cNvPicPr>
            <a:picLocks noChangeAspect="1"/>
          </p:cNvPicPr>
          <p:nvPr/>
        </p:nvPicPr>
        <p:blipFill>
          <a:blip r:embed="rId3"/>
          <a:stretch>
            <a:fillRect/>
          </a:stretch>
        </p:blipFill>
        <p:spPr>
          <a:xfrm>
            <a:off x="4511824" y="3032807"/>
            <a:ext cx="2659360" cy="3708561"/>
          </a:xfrm>
          <a:prstGeom prst="rect">
            <a:avLst/>
          </a:prstGeom>
        </p:spPr>
      </p:pic>
    </p:spTree>
    <p:extLst>
      <p:ext uri="{BB962C8B-B14F-4D97-AF65-F5344CB8AC3E}">
        <p14:creationId xmlns:p14="http://schemas.microsoft.com/office/powerpoint/2010/main" val="334854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a:t>Número mínimo de sanitários acessíveis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691322"/>
            <a:ext cx="7332984" cy="502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79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8C5B4B1-2B94-4251-B2B7-AD476B70F278}"/>
              </a:ext>
            </a:extLst>
          </p:cNvPr>
          <p:cNvSpPr>
            <a:spLocks noGrp="1"/>
          </p:cNvSpPr>
          <p:nvPr>
            <p:ph idx="1"/>
          </p:nvPr>
        </p:nvSpPr>
        <p:spPr>
          <a:xfrm>
            <a:off x="911424" y="692696"/>
            <a:ext cx="9721080" cy="5487441"/>
          </a:xfrm>
        </p:spPr>
        <p:txBody>
          <a:bodyPr/>
          <a:lstStyle/>
          <a:p>
            <a:pPr marL="0" indent="0" algn="just">
              <a:buNone/>
            </a:pPr>
            <a:r>
              <a:rPr lang="pt-BR" b="1" dirty="0"/>
              <a:t>Edificações de uso público</a:t>
            </a:r>
          </a:p>
          <a:p>
            <a:pPr algn="just"/>
            <a:endParaRPr lang="pt-BR" dirty="0"/>
          </a:p>
          <a:p>
            <a:pPr algn="just"/>
            <a:r>
              <a:rPr lang="pt-BR" dirty="0"/>
              <a:t>As edificações de uso público são aquelas administradas por entidades da administração pública, direta ou indireta, ou por prestadoras de serviços públicos, destinadas à população em geral. Estas edificações devem garantir o acesso facilitado às suas dependências, livre de barreiras e obstáculos que dificultam a acessibilidade</a:t>
            </a:r>
          </a:p>
          <a:p>
            <a:pPr algn="just"/>
            <a:endParaRPr lang="pt-BR" dirty="0"/>
          </a:p>
          <a:p>
            <a:pPr marL="0" indent="0" algn="just">
              <a:buNone/>
            </a:pPr>
            <a:r>
              <a:rPr lang="pt-BR" b="1" dirty="0"/>
              <a:t>Edificações de uso coletivo</a:t>
            </a:r>
          </a:p>
          <a:p>
            <a:pPr marL="0" indent="0" algn="just">
              <a:buNone/>
            </a:pPr>
            <a:endParaRPr lang="pt-BR" b="1" dirty="0"/>
          </a:p>
          <a:p>
            <a:pPr algn="just"/>
            <a:r>
              <a:rPr lang="pt-BR" dirty="0"/>
              <a:t>As edificações de uso coletivo são aquelas destinadas às atividades de natureza comercial, hoteleira, cultural, esportiva, financeira, turística, recreativa, social, religiosa, educacional, industrial e de saúde, inclusive as edificações de prestação de serviço de atividades da mesma natureza.</a:t>
            </a:r>
            <a:endParaRPr lang="pt-BR" b="1" dirty="0"/>
          </a:p>
        </p:txBody>
      </p:sp>
    </p:spTree>
    <p:extLst>
      <p:ext uri="{BB962C8B-B14F-4D97-AF65-F5344CB8AC3E}">
        <p14:creationId xmlns:p14="http://schemas.microsoft.com/office/powerpoint/2010/main" val="418400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pt-BR" sz="3200" dirty="0"/>
              <a:t>Número mínimo de sanitários acessíveis</a:t>
            </a:r>
          </a:p>
        </p:txBody>
      </p:sp>
      <p:sp>
        <p:nvSpPr>
          <p:cNvPr id="3" name="Espaço Reservado para Conteúdo 2"/>
          <p:cNvSpPr>
            <a:spLocks noGrp="1"/>
          </p:cNvSpPr>
          <p:nvPr>
            <p:ph idx="1"/>
          </p:nvPr>
        </p:nvSpPr>
        <p:spPr>
          <a:xfrm>
            <a:off x="1261872" y="1828800"/>
            <a:ext cx="9692640" cy="4351337"/>
          </a:xfrm>
        </p:spPr>
        <p:txBody>
          <a:bodyPr>
            <a:normAutofit/>
          </a:bodyPr>
          <a:lstStyle/>
          <a:p>
            <a:pPr algn="just"/>
            <a:r>
              <a:rPr lang="pt-BR" sz="2000" dirty="0"/>
              <a:t>Em espaços de uso público ou uso coletivo que apresentem unidades autônomas de comércio ou serviços, deve ser previsto no mínimo um sanitário por pavimento, localizado nas áreas de uso comum do andar. </a:t>
            </a:r>
          </a:p>
          <a:p>
            <a:pPr algn="just"/>
            <a:r>
              <a:rPr lang="pt-BR" sz="2000" dirty="0"/>
              <a:t>Quando o cálculo da porcentagem de 5 % de peças sanitárias do pavimento resultar em mais do que uma instalação sanitária ou fração, estas devem ser divididas por sexo para cada pavimento.</a:t>
            </a:r>
          </a:p>
        </p:txBody>
      </p:sp>
      <p:pic>
        <p:nvPicPr>
          <p:cNvPr id="5" name="Imagem 4">
            <a:extLst>
              <a:ext uri="{FF2B5EF4-FFF2-40B4-BE49-F238E27FC236}">
                <a16:creationId xmlns:a16="http://schemas.microsoft.com/office/drawing/2014/main" id="{8161B0D6-9614-45EF-9053-6A34260BD496}"/>
              </a:ext>
            </a:extLst>
          </p:cNvPr>
          <p:cNvPicPr>
            <a:picLocks noChangeAspect="1"/>
          </p:cNvPicPr>
          <p:nvPr/>
        </p:nvPicPr>
        <p:blipFill>
          <a:blip r:embed="rId2"/>
          <a:stretch>
            <a:fillRect/>
          </a:stretch>
        </p:blipFill>
        <p:spPr>
          <a:xfrm>
            <a:off x="3529588" y="4293096"/>
            <a:ext cx="4291940" cy="2564904"/>
          </a:xfrm>
          <a:prstGeom prst="rect">
            <a:avLst/>
          </a:prstGeom>
        </p:spPr>
      </p:pic>
    </p:spTree>
    <p:extLst>
      <p:ext uri="{BB962C8B-B14F-4D97-AF65-F5344CB8AC3E}">
        <p14:creationId xmlns:p14="http://schemas.microsoft.com/office/powerpoint/2010/main" val="2500467975"/>
      </p:ext>
    </p:extLst>
  </p:cSld>
  <p:clrMapOvr>
    <a:masterClrMapping/>
  </p:clrMapOvr>
</p:sld>
</file>

<file path=ppt/theme/theme1.xml><?xml version="1.0" encoding="utf-8"?>
<a:theme xmlns:a="http://schemas.openxmlformats.org/drawingml/2006/main" name="Exibi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ibir">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ibir">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Exibir</Template>
  <TotalTime>1429</TotalTime>
  <Words>1399</Words>
  <Application>Microsoft Office PowerPoint</Application>
  <PresentationFormat>Widescreen</PresentationFormat>
  <Paragraphs>116</Paragraphs>
  <Slides>37</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Calibri</vt:lpstr>
      <vt:lpstr>Century Schoolbook</vt:lpstr>
      <vt:lpstr>Wingdings 2</vt:lpstr>
      <vt:lpstr>Exibir</vt:lpstr>
      <vt:lpstr>Faculdade de tecnologia e ciências da Bahia Curso: Engenharia Civil Disciplina: Acessibilidade na Construção Civil</vt:lpstr>
      <vt:lpstr>Apresentação do PowerPoint</vt:lpstr>
      <vt:lpstr>Apresentação do PowerPoint</vt:lpstr>
      <vt:lpstr>Parâmetros normativos</vt:lpstr>
      <vt:lpstr>Localização</vt:lpstr>
      <vt:lpstr>Quantificação e características</vt:lpstr>
      <vt:lpstr>Número mínimo de sanitários acessíveis</vt:lpstr>
      <vt:lpstr>Apresentação do PowerPoint</vt:lpstr>
      <vt:lpstr>Número mínimo de sanitários acessíveis</vt:lpstr>
      <vt:lpstr>Apresentação do PowerPoint</vt:lpstr>
      <vt:lpstr>Número mínimo de sanitários acessíveis </vt:lpstr>
      <vt:lpstr>Exercício</vt:lpstr>
      <vt:lpstr>Exercício</vt:lpstr>
      <vt:lpstr>Dimensões</vt:lpstr>
      <vt:lpstr>Dimensões</vt:lpstr>
      <vt:lpstr>Dimensões</vt:lpstr>
      <vt:lpstr>Dimensões</vt:lpstr>
      <vt:lpstr>Dimensões</vt:lpstr>
      <vt:lpstr>Apresentação do PowerPoint</vt:lpstr>
      <vt:lpstr>Dimensões</vt:lpstr>
      <vt:lpstr>Dimensões</vt:lpstr>
      <vt:lpstr>Dimensões</vt:lpstr>
      <vt:lpstr>Dimensões</vt:lpstr>
      <vt:lpstr>Boxes comuns</vt:lpstr>
      <vt:lpstr>Boxes comuns</vt:lpstr>
      <vt:lpstr>Boxes com barras de apoio</vt:lpstr>
      <vt:lpstr>Condições gerais</vt:lpstr>
      <vt:lpstr>Comunicação</vt:lpstr>
      <vt:lpstr>Barras de apoio</vt:lpstr>
      <vt:lpstr>Barras de apoio</vt:lpstr>
      <vt:lpstr>Barras de apoio</vt:lpstr>
      <vt:lpstr>Barras de apoio</vt:lpstr>
      <vt:lpstr>Barras de apoio</vt:lpstr>
      <vt:lpstr>Boxe para chuveiro </vt:lpstr>
      <vt:lpstr>Barras de apoio</vt:lpstr>
      <vt:lpstr>Bancos</vt:lpstr>
      <vt:lpstr>Desnível do piso do boxe do chuveiro e vestiários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Juliane Santos Souza</dc:creator>
  <cp:lastModifiedBy>Juliane Santos Souza</cp:lastModifiedBy>
  <cp:revision>64</cp:revision>
  <dcterms:created xsi:type="dcterms:W3CDTF">2020-09-21T00:44:11Z</dcterms:created>
  <dcterms:modified xsi:type="dcterms:W3CDTF">2022-05-05T18:18:12Z</dcterms:modified>
</cp:coreProperties>
</file>