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27" r:id="rId3"/>
    <p:sldId id="328" r:id="rId4"/>
    <p:sldId id="329" r:id="rId5"/>
    <p:sldId id="330" r:id="rId6"/>
    <p:sldId id="352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40" r:id="rId17"/>
    <p:sldId id="341" r:id="rId18"/>
    <p:sldId id="34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8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274527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759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462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91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24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36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531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9322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128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7282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4B7F1104-0807-4C16-AB8F-4B3D84917202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E18004-8097-4B7C-9CFD-80FB10D668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4104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431704" y="-1219201"/>
            <a:ext cx="8136904" cy="2593975"/>
          </a:xfrm>
        </p:spPr>
        <p:txBody>
          <a:bodyPr/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Civil/ Engenharia de Produção</a:t>
            </a:r>
            <a:br>
              <a:rPr lang="pt-BR" sz="2400" dirty="0"/>
            </a:br>
            <a:r>
              <a:rPr lang="pt-BR" sz="2400" dirty="0"/>
              <a:t>Disciplina: Organização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75520" y="2852936"/>
            <a:ext cx="8568952" cy="2520280"/>
          </a:xfrm>
        </p:spPr>
        <p:txBody>
          <a:bodyPr>
            <a:noAutofit/>
          </a:bodyPr>
          <a:lstStyle/>
          <a:p>
            <a:pPr algn="ctr"/>
            <a:r>
              <a:rPr lang="pt-BR" sz="5000" dirty="0">
                <a:solidFill>
                  <a:schemeClr val="tx2"/>
                </a:solidFill>
              </a:rPr>
              <a:t>Caminho crítico</a:t>
            </a: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4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244853"/>
            <a:ext cx="2376264" cy="1129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3200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CEB8CB-6B2F-4754-92B8-07486E47C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139C66-EC9A-4502-AD68-3011033D9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O Tempo mais tarde de um evento é o mínimo valor obtido da subtração da duração das atividades que saem dele, do tempo tarde dos eventos a que elas se destinam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O tempo mais tarde para essa rede é 0.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AD36CC0-E3B3-468B-9B78-988AD2F88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6861" y="2819205"/>
            <a:ext cx="4462661" cy="237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382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85A7-4F81-432D-B8B3-4F551ABB3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8AEAF0-E6CD-4DFB-A265-BE56EB1EC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Evento crítico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Os eventos cujos tempos mais cedo e o tempo mais tarde são idênticos são chamados de eventos críticos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t-BR" b="1" dirty="0">
                <a:solidFill>
                  <a:schemeClr val="tx1"/>
                </a:solidFill>
              </a:rPr>
              <a:t>Evento crítico: TEMPO MAIS CEDO = TEMPO MAIS TARDE</a:t>
            </a:r>
          </a:p>
        </p:txBody>
      </p:sp>
    </p:spTree>
    <p:extLst>
      <p:ext uri="{BB962C8B-B14F-4D97-AF65-F5344CB8AC3E}">
        <p14:creationId xmlns:p14="http://schemas.microsoft.com/office/powerpoint/2010/main" val="2354925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7E05BC-4872-40DE-A29C-D6ECE41C1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AD3AD7-6E7F-4168-8B08-88D5385BB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 sequência de atividades que unem os eventos críticos é aquela que define o prazo total do projeto.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A essas atividades se dá o nome de </a:t>
            </a:r>
            <a:r>
              <a:rPr lang="pt-BR" b="1" dirty="0">
                <a:solidFill>
                  <a:schemeClr val="tx1"/>
                </a:solidFill>
              </a:rPr>
              <a:t>atividades críticas</a:t>
            </a:r>
            <a:r>
              <a:rPr lang="pt-BR" dirty="0">
                <a:solidFill>
                  <a:schemeClr val="tx1"/>
                </a:solidFill>
              </a:rPr>
              <a:t> e o caminho que os une constitui o </a:t>
            </a:r>
            <a:r>
              <a:rPr lang="pt-BR" b="1" dirty="0">
                <a:solidFill>
                  <a:schemeClr val="tx1"/>
                </a:solidFill>
              </a:rPr>
              <a:t>caminho crítico</a:t>
            </a:r>
            <a:r>
              <a:rPr lang="pt-BR" dirty="0">
                <a:solidFill>
                  <a:schemeClr val="tx1"/>
                </a:solidFill>
              </a:rPr>
              <a:t>, representado por um traço mais forte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No exemplo, os eventos críticos são 0, 5, 10, 20 e 25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222FA61-4219-487F-80AC-D0C21EE11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7688" y="4004468"/>
            <a:ext cx="53244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92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22EB1-7AE4-4FE4-A597-5BE8B1CA7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F1874C-5FB2-4208-B16D-50B7998F8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solidFill>
                  <a:schemeClr val="tx1"/>
                </a:solidFill>
              </a:rPr>
              <a:t>O caminho crítico é, portanto, A-B-D-F</a:t>
            </a:r>
          </a:p>
          <a:p>
            <a:pPr lvl="1" algn="just"/>
            <a:r>
              <a:rPr lang="pt-BR" dirty="0">
                <a:solidFill>
                  <a:schemeClr val="tx1"/>
                </a:solidFill>
              </a:rPr>
              <a:t>Essa é a sequência de atividades que comanda o projeto do ponto de vista de tempo</a:t>
            </a:r>
          </a:p>
          <a:p>
            <a:pPr lvl="1" algn="ctr"/>
            <a:endParaRPr lang="pt-BR" dirty="0">
              <a:solidFill>
                <a:schemeClr val="tx1"/>
              </a:solidFill>
            </a:endParaRPr>
          </a:p>
          <a:p>
            <a:pPr marL="274320" lvl="1" indent="0" algn="ctr">
              <a:buNone/>
            </a:pPr>
            <a:r>
              <a:rPr lang="pt-BR" dirty="0">
                <a:solidFill>
                  <a:schemeClr val="tx1"/>
                </a:solidFill>
              </a:rPr>
              <a:t>É importante identificar o caminho crítico porque um atraso nele fatalmente significa um atraso no prazo de conclusão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B262702-BBB1-4ABD-8E4A-DB34972EA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954" y="3543287"/>
            <a:ext cx="53244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687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E10D9B-4A32-4E41-A688-19EA54FB7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6DCE62-6D7B-41C2-9794-CBA500FCB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586656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No caminho crítico o evento não tem flexibilidade temporal (folga) e, se não for atingido exatamente naquele instante, atrasará o projeto todo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ABBC6F5-B2E0-4C92-AA37-CC978ACAA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656" y="2852936"/>
            <a:ext cx="53244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755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4C1EB7-8E2F-425D-A0D0-585AC2D22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854490-A63D-48D1-8E5E-D4C965992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800" dirty="0">
                <a:solidFill>
                  <a:schemeClr val="tx1"/>
                </a:solidFill>
              </a:rPr>
              <a:t>A interpretação dessa rede nos leva a algumas conclusões:</a:t>
            </a:r>
          </a:p>
          <a:p>
            <a:endParaRPr lang="pt-BR" sz="1800" dirty="0">
              <a:solidFill>
                <a:schemeClr val="tx1"/>
              </a:solidFill>
            </a:endParaRPr>
          </a:p>
          <a:p>
            <a:r>
              <a:rPr lang="pt-BR" sz="1800" dirty="0">
                <a:solidFill>
                  <a:schemeClr val="tx1"/>
                </a:solidFill>
              </a:rPr>
              <a:t>Se a duração de A for reduzida de 1 dia para 0,5 dia, o prazo total do projeto se reduz de 10 para 9,5 — isso porque A é crítica</a:t>
            </a:r>
          </a:p>
          <a:p>
            <a:r>
              <a:rPr lang="pt-BR" sz="1800" dirty="0">
                <a:solidFill>
                  <a:schemeClr val="tx1"/>
                </a:solidFill>
              </a:rPr>
              <a:t>Se a duração de B for reduzida de 3 para 2, o prazo total do projeto se reduz de 10 para 9 — isso porque B é crítica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6DD7D35-AB88-4E28-A003-B8795F6C8C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954" y="4075509"/>
            <a:ext cx="53244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347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84C687-0F03-4D08-9048-98E0F237F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9FB1A4-248F-49A2-9CCC-5596F1AA2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solidFill>
                  <a:schemeClr val="tx1"/>
                </a:solidFill>
              </a:rPr>
              <a:t>De nada adianta reduzir a duração da atividade C, porque esse ganho de tempo não se transferirá ao prazo total, que continuará sendo 10 — isso porque C é não crítica. </a:t>
            </a:r>
          </a:p>
          <a:p>
            <a:pPr algn="just"/>
            <a:endParaRPr lang="pt-BR" sz="1800" dirty="0">
              <a:solidFill>
                <a:schemeClr val="tx1"/>
              </a:solidFill>
            </a:endParaRPr>
          </a:p>
          <a:p>
            <a:pPr algn="just"/>
            <a:r>
              <a:rPr lang="pt-BR" sz="1800" dirty="0">
                <a:solidFill>
                  <a:schemeClr val="tx1"/>
                </a:solidFill>
              </a:rPr>
              <a:t>De nada adianta reduzir a duração da atividade E, porque esse ganho de tempo não se transferirá ao prazo total, que continuará sendo 10 — isso porque E é não crítica.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CF85249-CFA6-4571-8E99-8D803CBC7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954" y="3984038"/>
            <a:ext cx="53244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7779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D66F60-A2D6-4840-8481-AEB2AE9B1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1615F7-3F06-4E53-84B4-9BD9CDB22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solidFill>
                  <a:schemeClr val="tx1"/>
                </a:solidFill>
              </a:rPr>
              <a:t>Se a duração de C for ampliada para 2, o prazo total do projeto não será alterado.</a:t>
            </a:r>
          </a:p>
          <a:p>
            <a:pPr algn="just"/>
            <a:r>
              <a:rPr lang="pt-BR" sz="1800" dirty="0">
                <a:solidFill>
                  <a:schemeClr val="tx1"/>
                </a:solidFill>
              </a:rPr>
              <a:t>Se a duração de E for ampliada para 4, o prazo total do projeto não será alterado.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8F0E1B9-2133-4BDA-B7C6-4FB7C093F4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8809" y="3323084"/>
            <a:ext cx="5674382" cy="299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06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771019-4FC1-47F0-AA13-81B13D01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514D1A-DDE4-4A3A-B1AB-3C72F70B2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dirty="0">
                <a:solidFill>
                  <a:schemeClr val="tx1"/>
                </a:solidFill>
              </a:rPr>
              <a:t>Em resumo:</a:t>
            </a:r>
          </a:p>
          <a:p>
            <a:endParaRPr lang="pt-BR" sz="1800" dirty="0">
              <a:solidFill>
                <a:schemeClr val="tx1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F223C75-CF3B-4BFE-993D-936339EE4DA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87488" y="2852936"/>
            <a:ext cx="8595360" cy="247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367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98E8FA-12DA-4D51-A0E2-C66B732C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456366-2707-42AE-9634-8B015220F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 gora que já termos a rede montada com todas as atividades ligadas entre si, segundo uma lógica racional, o passo seguinte é calcular o prazo do projeto, ou seja, a duração total da obra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Se todas as atividades estivessem em série, bastaria somar as durações de todas elas para encontrar a duração total; porém, como há paralelismo de atividades, não é tão imediato assim</a:t>
            </a:r>
          </a:p>
        </p:txBody>
      </p:sp>
    </p:spTree>
    <p:extLst>
      <p:ext uri="{BB962C8B-B14F-4D97-AF65-F5344CB8AC3E}">
        <p14:creationId xmlns:p14="http://schemas.microsoft.com/office/powerpoint/2010/main" val="2921636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FC11C-CFAB-4FEF-A3EC-C539CBEF7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AB086A-422F-47B9-9798-2B6715CF6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A duração da atividade é representada na própria flecha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Para calcular o prazo total da rede, faz-se o cômputo do tempo total gasto até cada evento ser atingido. Por se tratar de uma sequência cronológica, as contas são feitas evento a evento.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9ACC47C-B4B9-449C-87C9-9CB585514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728" y="4004468"/>
            <a:ext cx="51435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23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B1B922-5F35-4F3A-92E4-97DE80FD3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5D2F52-45F1-419A-89DC-ECF1BC7BD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44824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Ao observar o exemplo é fácil verificar que a duração total do projeto não é a soma da duração das seis atividades porque há simultaneidade entre algumas delas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É preciso, então, buscar quem está </a:t>
            </a:r>
            <a:r>
              <a:rPr lang="pt-BR" b="1" dirty="0">
                <a:solidFill>
                  <a:schemeClr val="tx1"/>
                </a:solidFill>
              </a:rPr>
              <a:t>"governando"</a:t>
            </a:r>
            <a:r>
              <a:rPr lang="pt-BR" dirty="0">
                <a:solidFill>
                  <a:schemeClr val="tx1"/>
                </a:solidFill>
              </a:rPr>
              <a:t> o prazo da rede, qual é o caminho que </a:t>
            </a:r>
            <a:r>
              <a:rPr lang="pt-BR" b="1" dirty="0">
                <a:solidFill>
                  <a:schemeClr val="tx1"/>
                </a:solidFill>
              </a:rPr>
              <a:t>"controla" </a:t>
            </a:r>
            <a:r>
              <a:rPr lang="pt-BR" dirty="0">
                <a:solidFill>
                  <a:schemeClr val="tx1"/>
                </a:solidFill>
              </a:rPr>
              <a:t>o tempo total do projeto.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953018E-AFCB-4395-B3D5-25587BAA4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728" y="4004468"/>
            <a:ext cx="51435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929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6E2BD0-0C1E-4349-A9EA-A1EE2409A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4BD957-5282-4DC9-ACF0-B7533706F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Tempo mais cedo do evento 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Os cálculos para obter o tempo mais cedo do evento é a primeira data em que o evento pode ser alcançado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Por convenção, um evento só pode ser considerado atingido quando todas as atividades que chegam a ele tiverem sido completadas.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A82DE81-35BE-4FB8-A1F5-8769ED14DC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680" y="4125044"/>
            <a:ext cx="51435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4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E8C02057-D5C2-4E11-91B7-125D94E39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656" y="1700808"/>
            <a:ext cx="5143500" cy="24003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BCF1E46A-FC62-4371-AFD1-5C4F4D8FBDD9}"/>
              </a:ext>
            </a:extLst>
          </p:cNvPr>
          <p:cNvSpPr txBox="1"/>
          <p:nvPr/>
        </p:nvSpPr>
        <p:spPr>
          <a:xfrm>
            <a:off x="4367808" y="31491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highlight>
                  <a:srgbClr val="FFFF00"/>
                </a:highlight>
              </a:rPr>
              <a:t>1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9BE001B-1D14-47B5-8F19-0512C086F753}"/>
              </a:ext>
            </a:extLst>
          </p:cNvPr>
          <p:cNvSpPr txBox="1"/>
          <p:nvPr/>
        </p:nvSpPr>
        <p:spPr>
          <a:xfrm>
            <a:off x="5414953" y="22768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highlight>
                  <a:srgbClr val="FFFF00"/>
                </a:highlight>
              </a:rPr>
              <a:t>4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C43BE39-473F-4D6D-8E36-6DF2FF0CCECA}"/>
              </a:ext>
            </a:extLst>
          </p:cNvPr>
          <p:cNvSpPr txBox="1"/>
          <p:nvPr/>
        </p:nvSpPr>
        <p:spPr>
          <a:xfrm>
            <a:off x="6459995" y="3196367"/>
            <a:ext cx="61026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highlight>
                  <a:srgbClr val="FFFF00"/>
                </a:highlight>
              </a:rPr>
              <a:t>8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5682C41-140F-4A6B-A658-14858108ACB9}"/>
              </a:ext>
            </a:extLst>
          </p:cNvPr>
          <p:cNvSpPr txBox="1"/>
          <p:nvPr/>
        </p:nvSpPr>
        <p:spPr>
          <a:xfrm>
            <a:off x="7608168" y="3196367"/>
            <a:ext cx="61026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highlight>
                  <a:srgbClr val="FFFF00"/>
                </a:highlight>
              </a:rPr>
              <a:t>10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F8184D4-E4F4-47BC-B18E-F45229FD39BE}"/>
              </a:ext>
            </a:extLst>
          </p:cNvPr>
          <p:cNvSpPr txBox="1"/>
          <p:nvPr/>
        </p:nvSpPr>
        <p:spPr>
          <a:xfrm>
            <a:off x="1919536" y="5517232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0 – 5 – 10 – 20 – 25</a:t>
            </a:r>
          </a:p>
          <a:p>
            <a:endParaRPr lang="pt-BR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C92635A0-2216-4023-B139-E313695E1561}"/>
              </a:ext>
            </a:extLst>
          </p:cNvPr>
          <p:cNvSpPr txBox="1"/>
          <p:nvPr/>
        </p:nvSpPr>
        <p:spPr>
          <a:xfrm>
            <a:off x="5414953" y="4121445"/>
            <a:ext cx="685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highlight>
                  <a:srgbClr val="FFFF00"/>
                </a:highlight>
              </a:rPr>
              <a:t>2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FC0421B8-53C1-460B-9118-3949F96DC424}"/>
              </a:ext>
            </a:extLst>
          </p:cNvPr>
          <p:cNvSpPr txBox="1"/>
          <p:nvPr/>
        </p:nvSpPr>
        <p:spPr>
          <a:xfrm>
            <a:off x="1919536" y="4797152"/>
            <a:ext cx="39517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P/ concluir D são necessários 8 dias</a:t>
            </a:r>
          </a:p>
          <a:p>
            <a:r>
              <a:rPr lang="pt-BR" dirty="0">
                <a:solidFill>
                  <a:srgbClr val="FF0000"/>
                </a:solidFill>
              </a:rPr>
              <a:t>P/ concluir E são necessários 5 dias</a:t>
            </a:r>
          </a:p>
        </p:txBody>
      </p:sp>
    </p:spTree>
    <p:extLst>
      <p:ext uri="{BB962C8B-B14F-4D97-AF65-F5344CB8AC3E}">
        <p14:creationId xmlns:p14="http://schemas.microsoft.com/office/powerpoint/2010/main" val="1548247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7D488A-7057-4226-B46B-1070F0E25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7BB7B-F915-46F7-BEA6-11E9A8FB2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 fontScale="92500" lnSpcReduction="20000"/>
          </a:bodyPr>
          <a:lstStyle/>
          <a:p>
            <a:r>
              <a:rPr lang="pt-BR" dirty="0">
                <a:solidFill>
                  <a:schemeClr val="tx1"/>
                </a:solidFill>
              </a:rPr>
              <a:t>O prazo para a conclusão do evento é de 10 dias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O Tempo Mais Cedo de um evento é o máximo valor obtido para a soma da duração das atividades que a ele chegam</a:t>
            </a:r>
          </a:p>
          <a:p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B0F0945C-B7C4-4388-A00C-DDC6F56C0F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648" y="2564904"/>
            <a:ext cx="541972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659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FE5C42-06D3-4527-8417-0B421413D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4360CE-44E7-4E27-A251-7DEB89E42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Tempo mais tarde do evento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Agora que os Tempos Mais Cedo foram calculados para a rede, surge uma indagação: </a:t>
            </a:r>
            <a:r>
              <a:rPr lang="pt-BR" b="1" dirty="0">
                <a:solidFill>
                  <a:schemeClr val="tx1"/>
                </a:solidFill>
              </a:rPr>
              <a:t>quão tarde pode cada evento ocorrer? 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Até que ponto pode cada evento ser postergado sem que o prazo de conclusão do projeto se altere?</a:t>
            </a:r>
          </a:p>
        </p:txBody>
      </p:sp>
    </p:spTree>
    <p:extLst>
      <p:ext uri="{BB962C8B-B14F-4D97-AF65-F5344CB8AC3E}">
        <p14:creationId xmlns:p14="http://schemas.microsoft.com/office/powerpoint/2010/main" val="2644262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76DBC-0B5E-430D-BB10-D8A633B0A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406D48-96EE-4C4D-B5EE-B8D4F9C07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solidFill>
                  <a:schemeClr val="tx1"/>
                </a:solidFill>
              </a:rPr>
              <a:t>Para calcular o Tempo Mais Tarde do evento, a conta é feita de trás para frente, do fim para o começo da rede</a:t>
            </a:r>
          </a:p>
          <a:p>
            <a:pPr algn="just"/>
            <a:endParaRPr lang="pt-BR" sz="1800" dirty="0">
              <a:solidFill>
                <a:schemeClr val="tx1"/>
              </a:solidFill>
            </a:endParaRPr>
          </a:p>
          <a:p>
            <a:pPr algn="just"/>
            <a:r>
              <a:rPr lang="pt-BR" sz="1800" dirty="0">
                <a:solidFill>
                  <a:schemeClr val="tx1"/>
                </a:solidFill>
              </a:rPr>
              <a:t>No exemplo, ao evento finalíssimo da rede atribui-se como Tempo Mais Tarde o próprio Tempo Mais Cedo, que é o prazo total do projeto: 10. </a:t>
            </a:r>
          </a:p>
          <a:p>
            <a:pPr lvl="1" algn="just"/>
            <a:r>
              <a:rPr lang="pt-BR" dirty="0">
                <a:solidFill>
                  <a:schemeClr val="tx1"/>
                </a:solidFill>
              </a:rPr>
              <a:t>Esse valor é escrito na parte superior do evento.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3E8B326-722E-4881-828E-8320D1971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680" y="4085357"/>
            <a:ext cx="5038725" cy="2676525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A0708E91-29EE-4BA1-B04C-ED4F7A603194}"/>
              </a:ext>
            </a:extLst>
          </p:cNvPr>
          <p:cNvSpPr txBox="1"/>
          <p:nvPr/>
        </p:nvSpPr>
        <p:spPr>
          <a:xfrm>
            <a:off x="8544272" y="4437112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0 – 5 – 10 – 20 – 25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0313425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5770</TotalTime>
  <Words>850</Words>
  <Application>Microsoft Office PowerPoint</Application>
  <PresentationFormat>Widescreen</PresentationFormat>
  <Paragraphs>90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Century Schoolbook</vt:lpstr>
      <vt:lpstr>Wingdings 2</vt:lpstr>
      <vt:lpstr>Exibir</vt:lpstr>
      <vt:lpstr>Faculdade de tecnologia e ciências da Bahia Curso: Engenharia Civil/ Engenharia de Produção Disciplina: Organização do Trabalho</vt:lpstr>
      <vt:lpstr>Caminho crítico</vt:lpstr>
      <vt:lpstr>Caminho crítico</vt:lpstr>
      <vt:lpstr>Caminho crítico</vt:lpstr>
      <vt:lpstr>Caminho crítico</vt:lpstr>
      <vt:lpstr>Apresentação do PowerPoint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138</cp:revision>
  <dcterms:created xsi:type="dcterms:W3CDTF">2020-10-21T11:26:27Z</dcterms:created>
  <dcterms:modified xsi:type="dcterms:W3CDTF">2022-11-04T20:19:05Z</dcterms:modified>
</cp:coreProperties>
</file>