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8" r:id="rId3"/>
    <p:sldId id="259" r:id="rId4"/>
    <p:sldId id="260" r:id="rId5"/>
    <p:sldId id="272" r:id="rId6"/>
    <p:sldId id="261" r:id="rId7"/>
    <p:sldId id="273" r:id="rId8"/>
    <p:sldId id="275" r:id="rId9"/>
    <p:sldId id="276" r:id="rId10"/>
    <p:sldId id="265" r:id="rId11"/>
    <p:sldId id="266" r:id="rId12"/>
    <p:sldId id="277" r:id="rId13"/>
    <p:sldId id="27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8FC1804-F009-4BF7-BE79-73D442C413D3}" type="datetimeFigureOut">
              <a:rPr lang="pt-BR" smtClean="0"/>
              <a:pPr/>
              <a:t>20/04/2023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FD2083-199B-4AB0-B263-15D96384F0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ou.undb.edu.br/public/publicacoes/a-importancia-da-resolucao-conama-307-para-a-gestao-dos-residuos-solidos-da-construcao-civil-marcos-vinicius-alexandre-jose-e-claudemir-gomes.pdf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gisweb.com.br/legislacao/?id=9830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Resolução CONAMA N° 307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2571744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Gestão de resíduos da construção civil</a:t>
            </a:r>
          </a:p>
        </p:txBody>
      </p:sp>
      <p:sp>
        <p:nvSpPr>
          <p:cNvPr id="14338" name="AutoShape 2" descr="DESCARTE DE RESÍDUO DE CONSTRUÇÃO CIVIL (RCC) - Grupo Graich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346" name="AutoShape 10" descr="Resíduos de construção civil: saiba como descartar corretamente -  Associação Alphaville Ribeirão Pre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356" name="AutoShape 20" descr="Gestão correta dos resíduos da construção e adoção de matérias-primas  sustentáveis no setor - CREA-S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358" name="AutoShape 22" descr="Gestão correta dos resíduos da construção e adoção de matérias-primas  sustentáveis no setor - CREA-S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360" name="AutoShape 24" descr="https://portal.crea-sc.org.br/wp-content/uploads/2019/11/ACampanha2018-1210x42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" name="Imagem 19" descr="resíduos da construção civ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571876"/>
            <a:ext cx="7000892" cy="24474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1305705-8987-44AF-9D07-6AB819C4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pt-BR" sz="28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Qual a destinação correta dos resíduos</a:t>
            </a:r>
            <a:br>
              <a:rPr lang="pt-BR" sz="28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t-BR" sz="28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da construção civil?</a:t>
            </a:r>
            <a:endParaRPr lang="pt-BR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 descr="DESCARTE DE RESÍDUO DE CONSTRUÇÃO CIVIL (RCC) - Grupo Graich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100" name="AutoShape 4" descr="DESCARTE DE RESÍDUO DE CONSTRUÇÃO CIVIL (RCC) - Grupo Graich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103" name="AutoShape 7" descr="Brasil só consegue reciclar 21% dos resíduos da construção civi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105" name="Picture 9" descr="G1 - São Luís ganha 'ecoponto' para combater descarte irregular de lixo -  notícias em Maranhã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643050"/>
            <a:ext cx="5643602" cy="4232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0659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1B28F0-7106-45CF-AFD0-B4E0A3739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79476"/>
            <a:ext cx="8534400" cy="758952"/>
          </a:xfrm>
        </p:spPr>
        <p:txBody>
          <a:bodyPr>
            <a:noAutofit/>
          </a:bodyPr>
          <a:lstStyle/>
          <a:p>
            <a:r>
              <a:rPr lang="pt-BR" sz="28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Os Resíduos da construção civil deverão ser destinados conforme as classe:</a:t>
            </a:r>
            <a:endParaRPr lang="pt-BR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ED45E22-9D8F-4CEE-94D7-81285C7CFD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Resíduos Classe A: </a:t>
            </a:r>
            <a:r>
              <a:rPr lang="pt-BR" sz="24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deverão ser reutilizados ou reciclados na forma de agregados ou encaminhados a aterros de resíduos classe A.</a:t>
            </a:r>
          </a:p>
          <a:p>
            <a:pPr marL="0" indent="0">
              <a:buNone/>
            </a:pPr>
            <a:endParaRPr lang="pt-BR" sz="2400" b="0" i="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4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Resíduos Classe B: </a:t>
            </a:r>
            <a:r>
              <a:rPr lang="pt-BR" sz="24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deverão ser reutilizados, reciclados ou encaminhados a áreas de armazenamento temporário, para depois serem encaminhados a reciclagem.</a:t>
            </a:r>
          </a:p>
          <a:p>
            <a:pPr marL="0" indent="0">
              <a:buNone/>
            </a:pPr>
            <a:endParaRPr lang="pt-BR" sz="2400" b="0" i="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4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Resíduos Classe C: </a:t>
            </a:r>
            <a:r>
              <a:rPr lang="pt-BR" sz="24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deverão ser armazenados, transportados e destinados em conformidade com as normas técnicas especificas.</a:t>
            </a:r>
          </a:p>
          <a:p>
            <a:pPr marL="0" indent="0">
              <a:buNone/>
            </a:pPr>
            <a:endParaRPr lang="pt-BR" sz="2400" b="0" i="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4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Resíduos Classe </a:t>
            </a: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D: </a:t>
            </a:r>
            <a:r>
              <a:rPr lang="pt-BR" sz="2400" b="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deverão </a:t>
            </a:r>
            <a:r>
              <a:rPr lang="pt-BR" sz="24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ser armazenados, transportados e destinados em conformidade com as normas técnicas específicas.</a:t>
            </a:r>
          </a:p>
        </p:txBody>
      </p:sp>
    </p:spTree>
    <p:extLst>
      <p:ext uri="{BB962C8B-B14F-4D97-AF65-F5344CB8AC3E}">
        <p14:creationId xmlns:p14="http://schemas.microsoft.com/office/powerpoint/2010/main" xmlns="" val="1240564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1340768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 adoção de parâmetros e procedimentos para à gestão de resíduos a construção civil é necessária, pois o realizado corretamente em todas as etapas, contribui para minimização dos impactos ambientais e ajuda a evitar a necessidade de soluções emergenciais (LORDÊLO; EVANGELISTA; FERRAZ, 2006). </a:t>
            </a:r>
          </a:p>
        </p:txBody>
      </p:sp>
    </p:spTree>
    <p:extLst>
      <p:ext uri="{BB962C8B-B14F-4D97-AF65-F5344CB8AC3E}">
        <p14:creationId xmlns:p14="http://schemas.microsoft.com/office/powerpoint/2010/main" xmlns="" val="2712277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Referências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628800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hlinkClick r:id="rId2"/>
              </a:rPr>
              <a:t>https://www.vertown.com/blog/resolucao-conama-307-02-qual-importancia-para-gestao-de-residuos-da-construcao-civil/</a:t>
            </a:r>
          </a:p>
          <a:p>
            <a:endParaRPr lang="pt-BR" dirty="0">
              <a:hlinkClick r:id="rId2"/>
            </a:endParaRPr>
          </a:p>
          <a:p>
            <a:r>
              <a:rPr lang="pt-BR" dirty="0">
                <a:hlinkClick r:id="rId2"/>
              </a:rPr>
              <a:t>http://sou.undb.edu.br/public/publicacoes/a-importancia-da-resolucao-conama-307-para-a-gestao-dos-residuos-solidos-da-construcao-civil-marcos-vinicius-alexandre-jose-e-claudemir-gomes.pdf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5502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14348" y="714357"/>
            <a:ext cx="74295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DISCENTES:</a:t>
            </a:r>
          </a:p>
          <a:p>
            <a:endParaRPr lang="pt-BR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Jefferson Cavalcante de Azevedo.</a:t>
            </a:r>
          </a:p>
          <a:p>
            <a:pPr>
              <a:buNone/>
            </a:pPr>
            <a:r>
              <a:rPr lang="pt-BR" sz="32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Luíres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Souza de Carvalho.</a:t>
            </a:r>
          </a:p>
          <a:p>
            <a:pPr>
              <a:buNone/>
            </a:pPr>
            <a:endParaRPr lang="pt-BR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Engenharia Civil – 7º Semestre</a:t>
            </a:r>
          </a:p>
          <a:p>
            <a:endParaRPr lang="pt-BR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DOCENTE:</a:t>
            </a:r>
          </a:p>
          <a:p>
            <a:endParaRPr lang="pt-BR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2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Juliane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Santos Souza.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 Resolução CONAMA 307 de </a:t>
            </a: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05 de Julho de 2002</a:t>
            </a:r>
            <a:r>
              <a:rPr lang="pt-BR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estabelece diretrizes, critérios e procedimentos para a gestão dos resíduos da construção civil </a:t>
            </a: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 os geradores e os </a:t>
            </a:r>
            <a:r>
              <a:rPr lang="pt-BR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municípios. Também, disciplina ações para minimizar os impactos ambientais destes resíduos sobre o meio ambiente.</a:t>
            </a:r>
          </a:p>
          <a:p>
            <a:pPr marL="0" indent="0">
              <a:buNone/>
            </a:pPr>
            <a:endParaRPr lang="pt-BR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 o gerador, a resolução estabelece que ele deve ter como objetivo prioritário a não geração de resíduos e, depois, a redução, a reutilização, a reciclagem e a destinação final. Além disso, ele é responsável pela implantação do gerenciamento de resíduos na sua empresa e deve estabelecer procedimentos necessários para o manejo e destinação ambientalmente adequados dos resíduos.</a:t>
            </a:r>
          </a:p>
          <a:p>
            <a:pPr marL="0" indent="0">
              <a:buNone/>
            </a:pPr>
            <a:r>
              <a:rPr lang="pt-BR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Os municípios devem implementar a gestão dos resíduos através da elaboração do Plano Integrado de Gerenciamento de Resíduos da Construção Civil.</a:t>
            </a:r>
          </a:p>
          <a:p>
            <a:pPr algn="just">
              <a:buNone/>
            </a:pPr>
            <a:endParaRPr lang="pt-BR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AC05BF5-65E2-4E91-8C85-1935F6DA1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98" y="379476"/>
            <a:ext cx="8534400" cy="758952"/>
          </a:xfrm>
        </p:spPr>
        <p:txBody>
          <a:bodyPr>
            <a:noAutofit/>
          </a:bodyPr>
          <a:lstStyle/>
          <a:p>
            <a:r>
              <a:rPr lang="pt-BR" sz="30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Classificação dos resíduos da construção civil conforme a resolução</a:t>
            </a:r>
            <a:endParaRPr lang="pt-BR" sz="3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9C7961A-C3BA-4E35-97DD-3ACB6FE147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Conforme resolução da CONAMA 307/2002 resíduos da construção civil são definidos como: “os provenientes de construções, reformas, reparos e demolições de obras de construção civil, e os resultantes da preparação e da escavação de terrenos, tais como: tijolos, blocos cerâmicos, concreto em geral, solos, rochas, metais, resinas, colas, tintas, madeiras e compensados, forros, argamassa, gesso, telhas, pavimento asfáltico, vidros, plásticos, tubulações, fiação elétrica etc., comumente chamados de entulhos de obras, caliça ou metralha.”</a:t>
            </a:r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54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2" name="Picture 12" descr="Por que fazer um plano de gerenciamento de resíduos da construção civil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857232"/>
            <a:ext cx="7218417" cy="47419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86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4F2C26D-4C68-4738-93FF-772FBC0C4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06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pt-BR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A Resolução divide os resíduos em quatro classes:</a:t>
            </a:r>
            <a:endParaRPr lang="pt-BR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E55D6D9-F43E-4C86-A374-6294AB95AC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2800" b="1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Resíduos Classe A </a:t>
            </a:r>
            <a:r>
              <a:rPr lang="pt-BR" sz="28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– São os resíduos reutilizáveis ou recicláveis como agregados, tais como:</a:t>
            </a:r>
          </a:p>
          <a:p>
            <a:pPr marL="0" indent="0">
              <a:buNone/>
            </a:pPr>
            <a:r>
              <a:rPr lang="pt-BR" sz="28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pt-BR" sz="2800" b="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 construção, demolição, reformas e reparos de pavimentação e de outras obras de infraestrutura, inclusive solos provenientes de terraplanagem;</a:t>
            </a:r>
          </a:p>
          <a:p>
            <a:pPr marL="0" indent="0">
              <a:buNone/>
            </a:pPr>
            <a:endParaRPr lang="pt-BR" sz="2800" b="0" i="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pt-BR" sz="2800" b="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 construção, demolição, reformas e reparos de edificações: componentes cerâmicos (tijolos, blocos, telhas, placas de revestimento etc.), argamassa e concreto;</a:t>
            </a:r>
          </a:p>
          <a:p>
            <a:pPr marL="0" indent="0">
              <a:buNone/>
            </a:pPr>
            <a:endParaRPr lang="pt-BR" sz="2800" b="0" i="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pt-BR" sz="2800" b="0" i="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b="0" i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de processo de fabricação e/ou demolição de peças pré-moldadas em concreto (blocos, tubos, meios-fios etc.) produzidas nos canteiros de obras;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9762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Resíduos Classe B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São os resíduos recicláveis para outras destinações, tais como: plásticos, papel, papelão, metais, vidros, madeiras e gesso.</a:t>
            </a:r>
          </a:p>
          <a:p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Resíduos Classe C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São os resíduos para os quais não foram desenvolvidas tecnologias ou aplicações economicamente viáveis que permitam a sua reciclagem ou recuperação.</a:t>
            </a:r>
          </a:p>
          <a:p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Resíduos Classe D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São resíduos perigosos oriundos do processo de construção, tais como tintas, solventes, óleos e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outros, ou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aqueles contaminados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prejudiciais à saúde oriundos de demolições, reformas e reparos de clínicas radiológicas, instalações industriais e outros, bem como telhas e demais objetos e materiais que contenham amianto ou outros produtos nocivos à saúde.</a:t>
            </a:r>
          </a:p>
        </p:txBody>
      </p:sp>
    </p:spTree>
    <p:extLst>
      <p:ext uri="{BB962C8B-B14F-4D97-AF65-F5344CB8AC3E}">
        <p14:creationId xmlns:p14="http://schemas.microsoft.com/office/powerpoint/2010/main" xmlns="" val="4274394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04856" cy="758952"/>
          </a:xfrm>
        </p:spPr>
        <p:txBody>
          <a:bodyPr>
            <a:noAutofit/>
          </a:bodyPr>
          <a:lstStyle/>
          <a:p>
            <a:r>
              <a:rPr lang="pt-BR" sz="3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Planos de Gerenciamento de Resíduos da Construção Civil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484784"/>
            <a:ext cx="856895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Quais Etapas devem conter em um Plano de Gerenciamento de Resíduos?</a:t>
            </a:r>
          </a:p>
          <a:p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1º) Caracterização dos resíduos gerados: nesta etapa o gerador deverá identificar e quantificar os resíduos geradores em suas unidades.</a:t>
            </a:r>
          </a:p>
          <a:p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2º) Triagem: deverá ser realizada pelo gerador no local de geração dos resíduos. Ou se não possível nas áreas de destinação.</a:t>
            </a:r>
          </a:p>
          <a:p>
            <a:endParaRPr lang="pt-BR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sz="23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sz="23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490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62068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3º) Acondicionamento: o gerador deve acondicionar os resíduos após a geração até a etapa de transporte.</a:t>
            </a:r>
          </a:p>
          <a:p>
            <a:pPr algn="just"/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4º) Transporte: deverá ser realizado em conformidade com as normas técnicas vigentes para o transporte de resíduos da construção civil garantindo, assim, o transporte seguro.</a:t>
            </a:r>
          </a:p>
          <a:p>
            <a:pPr algn="just"/>
            <a:endParaRPr lang="pt-BR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5º) Destinação: para a destinação ambientalmente correta a diretrizes a serem seguidas, conforme será explicada no seguinte tópico.</a:t>
            </a:r>
          </a:p>
        </p:txBody>
      </p:sp>
    </p:spTree>
    <p:extLst>
      <p:ext uri="{BB962C8B-B14F-4D97-AF65-F5344CB8AC3E}">
        <p14:creationId xmlns:p14="http://schemas.microsoft.com/office/powerpoint/2010/main" xmlns="" val="2808583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259</TotalTime>
  <Words>533</Words>
  <Application>Microsoft Office PowerPoint</Application>
  <PresentationFormat>Apresentação na tela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Cívico</vt:lpstr>
      <vt:lpstr>Resolução CONAMA N° 307</vt:lpstr>
      <vt:lpstr>Slide 2</vt:lpstr>
      <vt:lpstr>Introdução</vt:lpstr>
      <vt:lpstr>Classificação dos resíduos da construção civil conforme a resolução</vt:lpstr>
      <vt:lpstr>Slide 5</vt:lpstr>
      <vt:lpstr>A Resolução divide os resíduos em quatro classes:</vt:lpstr>
      <vt:lpstr>Slide 7</vt:lpstr>
      <vt:lpstr>Planos de Gerenciamento de Resíduos da Construção Civil</vt:lpstr>
      <vt:lpstr>Slide 9</vt:lpstr>
      <vt:lpstr>Qual a destinação correta dos resíduos  da construção civil?</vt:lpstr>
      <vt:lpstr>Os Resíduos da construção civil deverão ser destinados conforme as classe:</vt:lpstr>
      <vt:lpstr>Slide 12</vt:lpstr>
      <vt:lpstr>Referências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Resolução CONAMA N° 307</dc:title>
  <dc:creator>Usuario</dc:creator>
  <cp:lastModifiedBy>Usuario</cp:lastModifiedBy>
  <cp:revision>28</cp:revision>
  <dcterms:created xsi:type="dcterms:W3CDTF">2023-04-11T11:29:27Z</dcterms:created>
  <dcterms:modified xsi:type="dcterms:W3CDTF">2023-04-20T11:42:27Z</dcterms:modified>
</cp:coreProperties>
</file>