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39" r:id="rId3"/>
    <p:sldId id="340" r:id="rId4"/>
    <p:sldId id="336" r:id="rId5"/>
    <p:sldId id="308" r:id="rId6"/>
    <p:sldId id="335" r:id="rId7"/>
    <p:sldId id="298" r:id="rId8"/>
    <p:sldId id="327" r:id="rId9"/>
    <p:sldId id="328" r:id="rId10"/>
    <p:sldId id="330" r:id="rId11"/>
    <p:sldId id="300" r:id="rId12"/>
    <p:sldId id="318" r:id="rId13"/>
    <p:sldId id="320" r:id="rId14"/>
    <p:sldId id="321" r:id="rId15"/>
    <p:sldId id="323" r:id="rId16"/>
    <p:sldId id="324" r:id="rId17"/>
    <p:sldId id="361" r:id="rId18"/>
    <p:sldId id="333" r:id="rId19"/>
    <p:sldId id="338" r:id="rId20"/>
    <p:sldId id="341" r:id="rId21"/>
    <p:sldId id="342" r:id="rId22"/>
    <p:sldId id="329" r:id="rId23"/>
    <p:sldId id="343" r:id="rId24"/>
    <p:sldId id="352" r:id="rId25"/>
    <p:sldId id="331" r:id="rId26"/>
    <p:sldId id="332" r:id="rId27"/>
    <p:sldId id="353" r:id="rId28"/>
    <p:sldId id="334" r:id="rId29"/>
    <p:sldId id="354" r:id="rId30"/>
    <p:sldId id="355" r:id="rId31"/>
    <p:sldId id="337" r:id="rId32"/>
    <p:sldId id="356" r:id="rId33"/>
    <p:sldId id="357" r:id="rId34"/>
    <p:sldId id="358" r:id="rId35"/>
    <p:sldId id="359" r:id="rId36"/>
    <p:sldId id="360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0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3925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30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8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02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787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61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5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79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228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0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88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7B5F26BD-3BA8-41F4-A171-1D81666B355D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DA8E40A-22C0-4629-A945-07F9CAC7FB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00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39716" y="-363928"/>
            <a:ext cx="7909992" cy="192722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</a:t>
            </a:r>
            <a:r>
              <a:rPr lang="pt-BR" sz="2400"/>
              <a:t>: Arquitetura/ Engenharia </a:t>
            </a:r>
            <a:r>
              <a:rPr lang="pt-BR" sz="2400" dirty="0"/>
              <a:t>Civil</a:t>
            </a:r>
            <a:br>
              <a:rPr lang="pt-BR" sz="2400" dirty="0"/>
            </a:br>
            <a:r>
              <a:rPr lang="pt-BR" sz="2400" dirty="0"/>
              <a:t>Disciplina: Organização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3429000"/>
            <a:ext cx="7804956" cy="223224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500" dirty="0"/>
              <a:t>Diagrama de Rede</a:t>
            </a:r>
          </a:p>
          <a:p>
            <a:pPr algn="ctr"/>
            <a:endParaRPr lang="pt-BR" sz="4000" dirty="0"/>
          </a:p>
          <a:p>
            <a:pPr algn="ctr"/>
            <a:endParaRPr lang="pt-BR" sz="4000" dirty="0"/>
          </a:p>
          <a:p>
            <a:pPr algn="r"/>
            <a:r>
              <a:rPr lang="pt-BR" sz="3100" dirty="0"/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36" y="3802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475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2857C9-6A25-471A-8B6D-45B2EEF8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F767AD-5D23-41C9-8C3C-D166603F8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evento é representado por circulo (nó);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evento é atingido quando todas as atividades que convergem para ele são concluídas; a partir desse instante, todas as atividades que partem dele estão livres para começar.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883979B-80CB-E48F-CF72-04EF77A5C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3975431"/>
            <a:ext cx="6752588" cy="2854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4393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Toda seta parte de um evento e termina em outro;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Por convenção, a flecha sempre se orienta da esquerda para a direita;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O comprimento da flecha não é proporcional à duração da atividade — a flecha apenas define o vínculo.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678" y="3689648"/>
            <a:ext cx="7495027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103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9862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Regras do traçado: </a:t>
            </a:r>
            <a:r>
              <a:rPr lang="pt-BR" dirty="0">
                <a:solidFill>
                  <a:schemeClr val="tx1"/>
                </a:solidFill>
              </a:rPr>
              <a:t>Passos para desenhar o diagrama 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1. A rede começa em um evento inicial único, desenhado à esquerda: O evento inicial é o "tiro” de largada, do projeto; não há nada antes dele.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4145009"/>
            <a:ext cx="6417828" cy="2712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091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É fácil detectar as atividades iniciais no quadro de </a:t>
            </a:r>
            <a:r>
              <a:rPr lang="pt-BR" dirty="0" err="1">
                <a:solidFill>
                  <a:schemeClr val="tx1"/>
                </a:solidFill>
              </a:rPr>
              <a:t>sequenciação</a:t>
            </a:r>
            <a:endParaRPr lang="pt-BR" dirty="0">
              <a:solidFill>
                <a:schemeClr val="tx1"/>
              </a:solidFill>
            </a:endParaRP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Basta identificar as atividades sem predecessoras. Por não dependerem de nenhuma outra atividade, elas podem começar logo a partir do início do projeto.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6" y="3241489"/>
            <a:ext cx="5004018" cy="293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047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44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2. As demais atividades são desenhadas partindo de suas predecessoras.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Consultando-se o quadro de sequenciação, deve-se começar o traçado pelas atividades cujas predecessoras já tiverem sido desenhadas</a:t>
            </a:r>
            <a:endParaRPr lang="pt-BR" sz="1800" dirty="0">
              <a:solidFill>
                <a:schemeClr val="tx1"/>
              </a:solidFill>
            </a:endParaRP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3. A rede termina em um evento final único, desenhado na extremidade direita do diagrama</a:t>
            </a:r>
          </a:p>
          <a:p>
            <a:pPr lvl="1" algn="just"/>
            <a:r>
              <a:rPr lang="pt-BR" b="1" dirty="0">
                <a:solidFill>
                  <a:schemeClr val="tx1"/>
                </a:solidFill>
              </a:rPr>
              <a:t>O evento final marca o término da rede e do projeto</a:t>
            </a:r>
            <a:r>
              <a:rPr lang="pt-BR" dirty="0">
                <a:solidFill>
                  <a:schemeClr val="tx1"/>
                </a:solidFill>
              </a:rPr>
              <a:t>. </a:t>
            </a:r>
          </a:p>
          <a:p>
            <a:pPr lvl="1" algn="just"/>
            <a:endParaRPr lang="pt-BR" dirty="0">
              <a:solidFill>
                <a:schemeClr val="tx1"/>
              </a:solidFill>
            </a:endParaRPr>
          </a:p>
          <a:p>
            <a:pPr lvl="1" algn="just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511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10331-D402-46D9-AA9F-FD92CB63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418441-FAE3-4180-94BA-752112139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Atividades em série e em paralelo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Suponhamos três atividades: A, B e C diz-se que elas são realizadas em série  quando uma é executada após a outra 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A execução de C depende da execução de B, que depende da conclusão de A.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C74F404-88E4-4613-BCAC-229C9EF15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011" y="4692337"/>
            <a:ext cx="5212370" cy="146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77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DBD5B-452B-40B3-AFC6-8DAA8C95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AD90A8-793E-4EC3-BFEC-3878189F9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Quando atividades podem ocorrer simultaneamente, diz-se que estão em paralelo</a:t>
            </a:r>
          </a:p>
          <a:p>
            <a:pPr lvl="1" algn="just"/>
            <a:r>
              <a:rPr lang="pt-BR" sz="2000" dirty="0">
                <a:solidFill>
                  <a:schemeClr val="tx1"/>
                </a:solidFill>
              </a:rPr>
              <a:t>Ganho de tempo.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Na representação esquemática, C não depende de A, nem de B, nem de D, nem de E, podendo ser realizada concomitantemente a elas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529BE1C-1E34-4887-B753-AD11CA74F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579" y="4150504"/>
            <a:ext cx="3414842" cy="216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920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Exemplo: Montar o diagrama de rede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6" y="3241489"/>
            <a:ext cx="5004018" cy="293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183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67DF6-2251-4F49-864E-58DDFDC7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630DE9-0F37-483E-B85E-DB97FEBB5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6274288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Cuidado!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 pouco de estética não faz mal nenhum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Vale a pena caprichar um pouco para obter alguma simetria no diagrama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Uma boa arrumação ajuda muito na interpretação do diagrama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0CBA674-7DBD-78D3-D195-9E28F1F59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7018" y="1860343"/>
            <a:ext cx="4454982" cy="35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87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71035-6100-0729-7C50-0FC4940A8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DBCED6-A2A8-CB26-9B12-E41D0DB8A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Exemplo p/ casa: Montar o diagrama de rede usando método das flechas para os processos de montagem de calçados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3E5175D-7708-7FC3-5C2B-498903447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2989882"/>
            <a:ext cx="5732604" cy="367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6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49C51-6738-7302-1461-3E0BB0A15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Aviso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80468A-DD5A-ACBB-FE72-0300C0B17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Prova dia 09/06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Assuntos:</a:t>
            </a:r>
          </a:p>
          <a:p>
            <a:r>
              <a:rPr lang="pt-BR" dirty="0">
                <a:solidFill>
                  <a:schemeClr val="tx1"/>
                </a:solidFill>
              </a:rPr>
              <a:t>5S</a:t>
            </a:r>
          </a:p>
          <a:p>
            <a:r>
              <a:rPr lang="pt-BR" dirty="0">
                <a:solidFill>
                  <a:schemeClr val="tx1"/>
                </a:solidFill>
              </a:rPr>
              <a:t>Diagrama de Rede</a:t>
            </a:r>
          </a:p>
        </p:txBody>
      </p:sp>
    </p:spTree>
    <p:extLst>
      <p:ext uri="{BB962C8B-B14F-4D97-AF65-F5344CB8AC3E}">
        <p14:creationId xmlns:p14="http://schemas.microsoft.com/office/powerpoint/2010/main" val="2497492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8E8FA-12DA-4D51-A0E2-C66B732C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456366-2707-42AE-9634-8B015220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gora que já termos a rede montada com todas as atividades ligadas entre si, segundo uma lógica racional, o passo seguinte é calcular o prazo do projeto, ou seja, a duração total da obra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Se todas as atividades estivessem em série, bastaria somar as durações de todas elas para encontrar a duração total; porém, como há paralelismo de atividades, não é tão imediato assim</a:t>
            </a:r>
          </a:p>
        </p:txBody>
      </p:sp>
    </p:spTree>
    <p:extLst>
      <p:ext uri="{BB962C8B-B14F-4D97-AF65-F5344CB8AC3E}">
        <p14:creationId xmlns:p14="http://schemas.microsoft.com/office/powerpoint/2010/main" val="2921636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FC11C-CFAB-4FEF-A3EC-C539CBEF7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AB086A-422F-47B9-9798-2B6715CF6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Para calcular o prazo total da rede, faz-se o cômputo do tempo total gasto até cada evento ser atingido. Por se tratar de uma sequência cronológica, as contas são feitas evento a evento.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9ACC47C-B4B9-449C-87C9-9CB585514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4004468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234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1B922-5F35-4F3A-92E4-97DE80FD3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5D2F52-45F1-419A-89DC-ECF1BC7BD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Ao observar o exemplo é fácil verificar que a duração total do projeto não é a soma da duração das seis atividades porque há simultaneidade entre algumas delas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É preciso, então, buscar quem está </a:t>
            </a:r>
            <a:r>
              <a:rPr lang="pt-BR" b="1" dirty="0">
                <a:solidFill>
                  <a:schemeClr val="tx1"/>
                </a:solidFill>
              </a:rPr>
              <a:t>"governando"</a:t>
            </a:r>
            <a:r>
              <a:rPr lang="pt-BR" dirty="0">
                <a:solidFill>
                  <a:schemeClr val="tx1"/>
                </a:solidFill>
              </a:rPr>
              <a:t> o prazo da rede, qual é o caminho que </a:t>
            </a:r>
            <a:r>
              <a:rPr lang="pt-BR" b="1" dirty="0">
                <a:solidFill>
                  <a:schemeClr val="tx1"/>
                </a:solidFill>
              </a:rPr>
              <a:t>"controla" </a:t>
            </a:r>
            <a:r>
              <a:rPr lang="pt-BR" dirty="0">
                <a:solidFill>
                  <a:schemeClr val="tx1"/>
                </a:solidFill>
              </a:rPr>
              <a:t>o tempo total do projeto.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953018E-AFCB-4395-B3D5-25587BAA4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4004468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29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E2BD0-0C1E-4349-A9EA-A1EE2409A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4BD957-5282-4DC9-ACF0-B7533706F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Tempo mais cedo do evento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cálculos para obter o tempo mais cedo do evento é a primeira data em que o evento pode ser alcançado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Por convenção, um evento só pode ser considerado atingido quando todas as atividades que chegam a ele tiverem sido completadas.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A82DE81-35BE-4FB8-A1F5-8769ED14D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80" y="4226850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8C02057-D5C2-4E11-91B7-125D94E39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1700808"/>
            <a:ext cx="51435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473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7D488A-7057-4226-B46B-1070F0E25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7BB7B-F915-46F7-BEA6-11E9A8FB2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fontScale="92500" lnSpcReduction="20000"/>
          </a:bodyPr>
          <a:lstStyle/>
          <a:p>
            <a:r>
              <a:rPr lang="pt-BR" dirty="0">
                <a:solidFill>
                  <a:schemeClr val="tx1"/>
                </a:solidFill>
              </a:rPr>
              <a:t>O prazo para a conclusão do evento é de 10 dias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O Tempo Mais Cedo de um evento é o máximo valor obtido para a soma da duração das atividades que a ele chegam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0F0945C-B7C4-4388-A00C-DDC6F56C0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564904"/>
            <a:ext cx="54197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59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E5C42-06D3-4527-8417-0B421413D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4360CE-44E7-4E27-A251-7DEB89E42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Tempo mais tarde do evento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Agora que os Tempos Mais Cedo foram calculados para a rede, surge uma indagação: </a:t>
            </a:r>
            <a:r>
              <a:rPr lang="pt-BR" b="1" dirty="0">
                <a:solidFill>
                  <a:schemeClr val="tx1"/>
                </a:solidFill>
              </a:rPr>
              <a:t>quão tarde pode cada evento ocorrer?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Até que ponto pode cada evento ser postergado sem que o prazo de conclusão do projeto se altere?</a:t>
            </a:r>
          </a:p>
        </p:txBody>
      </p:sp>
    </p:spTree>
    <p:extLst>
      <p:ext uri="{BB962C8B-B14F-4D97-AF65-F5344CB8AC3E}">
        <p14:creationId xmlns:p14="http://schemas.microsoft.com/office/powerpoint/2010/main" val="2644262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76DBC-0B5E-430D-BB10-D8A633B0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406D48-96EE-4C4D-B5EE-B8D4F9C07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Para calcular o Tempo Mais Tarde do evento, a conta é feita de trás para frente, do fim para o começo da rede</a:t>
            </a: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No exemplo, ao evento finalíssimo da rede atribui-se como Tempo Mais Tarde o próprio Tempo Mais Cedo, que é o prazo total do projeto: 10. 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Esse valor é escrito na parte superior do evento.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3E8B326-722E-4881-828E-8320D1971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80" y="4085357"/>
            <a:ext cx="50387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13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EB8CB-6B2F-4754-92B8-07486E47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139C66-EC9A-4502-AD68-3011033D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O Tempo mais tarde de um evento é o mínimo valor obtido da subtração da duração das atividades que saem dele, do tempo tarde dos eventos a que elas se destinam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O tempo mais tarde para essa rede é 0.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AD36CC0-E3B3-468B-9B78-988AD2F88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6861" y="2819205"/>
            <a:ext cx="4462661" cy="237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382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85A7-4F81-432D-B8B3-4F551ABB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8AEAF0-E6CD-4DFB-A265-BE56EB1EC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Evento crítico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eventos cujos tempos mais cedo e o tempo mais tarde são idênticos são chamados de eventos críticos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b="1" dirty="0">
                <a:solidFill>
                  <a:schemeClr val="tx1"/>
                </a:solidFill>
              </a:rPr>
              <a:t>Evento crítico: TEMPO MAIS CEDO = TEMPO MAIS TARDE</a:t>
            </a:r>
          </a:p>
        </p:txBody>
      </p:sp>
    </p:spTree>
    <p:extLst>
      <p:ext uri="{BB962C8B-B14F-4D97-AF65-F5344CB8AC3E}">
        <p14:creationId xmlns:p14="http://schemas.microsoft.com/office/powerpoint/2010/main" val="235492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5B662-D6EE-C8C9-3942-4E86A379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Predecessoras e sucessoras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6DA0AE-0146-7DCB-1E6C-47540901F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Quando a lista de todas as atividades do projeto estiver preparada, passa-se a determinar a relação entre elas, isto é, a amarrá-las umas às outras, a definir a precedência.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Embora várias atividades possam ocorrer concorrente mente, relações de interdependência podem ser estabelecidas, formando- se cadeias que, em seu aspecto visual global, produzirão uma malha de atividades,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F6FABC0-93D7-8B54-AC68-D30218BB8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768" y="4308324"/>
            <a:ext cx="3991191" cy="253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8087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E05BC-4872-40DE-A29C-D6ECE41C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AD3AD7-6E7F-4168-8B08-88D5385B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sequência de atividades que unem os eventos críticos é aquela que define o prazo total do projeto.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essas atividades se dá o nome de </a:t>
            </a:r>
            <a:r>
              <a:rPr lang="pt-BR" b="1" dirty="0">
                <a:solidFill>
                  <a:schemeClr val="tx1"/>
                </a:solidFill>
              </a:rPr>
              <a:t>atividades críticas</a:t>
            </a:r>
            <a:r>
              <a:rPr lang="pt-BR" dirty="0">
                <a:solidFill>
                  <a:schemeClr val="tx1"/>
                </a:solidFill>
              </a:rPr>
              <a:t> e o caminho que os une constitui o </a:t>
            </a:r>
            <a:r>
              <a:rPr lang="pt-BR" b="1" dirty="0">
                <a:solidFill>
                  <a:schemeClr val="tx1"/>
                </a:solidFill>
              </a:rPr>
              <a:t>caminho crítico</a:t>
            </a:r>
            <a:r>
              <a:rPr lang="pt-BR" dirty="0">
                <a:solidFill>
                  <a:schemeClr val="tx1"/>
                </a:solidFill>
              </a:rPr>
              <a:t>, representado por um traço mais forte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No exemplo, os eventos críticos são 0, 5, 10, 20 e 25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222FA61-4219-487F-80AC-D0C21EE11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7688" y="4004468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92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22EB1-7AE4-4FE4-A597-5BE8B1CA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F1874C-5FB2-4208-B16D-50B7998F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O caminho crítico é, portanto, A-B-D-F</a:t>
            </a:r>
          </a:p>
          <a:p>
            <a:pPr lvl="1" algn="just"/>
            <a:r>
              <a:rPr lang="pt-BR" dirty="0">
                <a:solidFill>
                  <a:schemeClr val="tx1"/>
                </a:solidFill>
              </a:rPr>
              <a:t>Essa é a sequência de atividades que comanda o projeto do ponto de vista de tempo</a:t>
            </a:r>
          </a:p>
          <a:p>
            <a:pPr lvl="1" algn="ctr"/>
            <a:endParaRPr lang="pt-BR" dirty="0">
              <a:solidFill>
                <a:schemeClr val="tx1"/>
              </a:solidFill>
            </a:endParaRPr>
          </a:p>
          <a:p>
            <a:pPr marL="274320" lvl="1" indent="0" algn="ctr">
              <a:buNone/>
            </a:pPr>
            <a:r>
              <a:rPr lang="pt-BR" dirty="0">
                <a:solidFill>
                  <a:schemeClr val="tx1"/>
                </a:solidFill>
              </a:rPr>
              <a:t>É importante identificar o caminho crítico porque um atraso nele fatalmente significa um atraso no prazo de conclusão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B262702-BBB1-4ABD-8E4A-DB34972EA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3543287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6873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10D9B-4A32-4E41-A688-19EA54FB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6DCE62-6D7B-41C2-9794-CBA500FCB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No caminho crítico o evento não tem flexibilidade temporal (folga) e, se não for atingido exatamente naquele instante, atrasará o projeto todo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ABBC6F5-B2E0-4C92-AA37-CC978ACAA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2852936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552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C1EB7-8E2F-425D-A0D0-585AC2D22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854490-A63D-48D1-8E5E-D4C965992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800" dirty="0">
                <a:solidFill>
                  <a:schemeClr val="tx1"/>
                </a:solidFill>
              </a:rPr>
              <a:t>A interpretação dessa rede nos leva a algumas conclusões:</a:t>
            </a:r>
          </a:p>
          <a:p>
            <a:endParaRPr lang="pt-BR" sz="1800" dirty="0">
              <a:solidFill>
                <a:schemeClr val="tx1"/>
              </a:solidFill>
            </a:endParaRPr>
          </a:p>
          <a:p>
            <a:r>
              <a:rPr lang="pt-BR" sz="1800" dirty="0">
                <a:solidFill>
                  <a:schemeClr val="tx1"/>
                </a:solidFill>
              </a:rPr>
              <a:t>Se a duração de A for reduzida de 1 dia para 0,5 dia, o prazo total do projeto se reduz de 10 para 9,5 — isso porque A é crítica</a:t>
            </a:r>
          </a:p>
          <a:p>
            <a:r>
              <a:rPr lang="pt-BR" sz="1800" dirty="0">
                <a:solidFill>
                  <a:schemeClr val="tx1"/>
                </a:solidFill>
              </a:rPr>
              <a:t>Se a duração de B for reduzida de 3 para 2, o prazo total do projeto se reduz de 10 para 9 — isso porque B é crítica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6DD7D35-AB88-4E28-A003-B8795F6C8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4075509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3471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84C687-0F03-4D08-9048-98E0F237F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9FB1A4-248F-49A2-9CCC-5596F1AA2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De nada adianta reduzir a duração da atividade C, porque esse ganho de tempo não se transferirá ao prazo total, que continuará sendo 10 — isso porque C é não crítica. </a:t>
            </a:r>
          </a:p>
          <a:p>
            <a:pPr algn="just"/>
            <a:endParaRPr lang="pt-BR" sz="1800" dirty="0">
              <a:solidFill>
                <a:schemeClr val="tx1"/>
              </a:solidFill>
            </a:endParaRP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De nada adianta reduzir a duração da atividade E, porque esse ganho de tempo não se transferirá ao prazo total, que continuará sendo 10 — isso porque E é não crítica.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CF85249-CFA6-4571-8E99-8D803CBC7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954" y="3984038"/>
            <a:ext cx="53244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7779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66F60-A2D6-4840-8481-AEB2AE9B1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615F7-3F06-4E53-84B4-9BD9CDB22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solidFill>
                  <a:schemeClr val="tx1"/>
                </a:solidFill>
              </a:rPr>
              <a:t>Se a duração de C for ampliada para 2, o prazo total do projeto não será alterado.</a:t>
            </a:r>
          </a:p>
          <a:p>
            <a:pPr algn="just"/>
            <a:r>
              <a:rPr lang="pt-BR" sz="1800" dirty="0">
                <a:solidFill>
                  <a:schemeClr val="tx1"/>
                </a:solidFill>
              </a:rPr>
              <a:t>Se a duração de E for ampliada para 4, o prazo total do projeto não será alterado.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8F0E1B9-2133-4BDA-B7C6-4FB7C093F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809" y="3323084"/>
            <a:ext cx="5674382" cy="299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06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71019-4FC1-47F0-AA13-81B13D01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Caminho crítico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514D1A-DDE4-4A3A-B1AB-3C72F70B2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800" dirty="0">
                <a:solidFill>
                  <a:schemeClr val="tx1"/>
                </a:solidFill>
              </a:rPr>
              <a:t>Em resumo:</a:t>
            </a:r>
          </a:p>
          <a:p>
            <a:endParaRPr lang="pt-BR" sz="1800" dirty="0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F223C75-CF3B-4BFE-993D-936339EE4DA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87488" y="2852936"/>
            <a:ext cx="8595360" cy="247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36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D4E9B-2AE8-7FA9-4216-978266A0D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Predecessoras e sucessoras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79391F-5156-1DA5-1F02-9AE78D96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Por exemplo, a moldagem do concreto pressupõe a montagem das formas e a colocação da armação; a pintura de uma parede exige que a aplicação de massa tenha sido concluída; e a atividade "tomar café" não pode ocorrer antes ou paralelamente à atividade "comprar café", </a:t>
            </a:r>
          </a:p>
        </p:txBody>
      </p:sp>
    </p:spTree>
    <p:extLst>
      <p:ext uri="{BB962C8B-B14F-4D97-AF65-F5344CB8AC3E}">
        <p14:creationId xmlns:p14="http://schemas.microsoft.com/office/powerpoint/2010/main" val="322052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Predecessoras e sucessoras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44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Quadro de sequenciação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É o quadro em que se definem e se registram as atividades e suas relações de interdependência. Tipicamente possui três colunas: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661" y="3573016"/>
            <a:ext cx="8073771" cy="3151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00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60E29-4F59-C20C-70A1-F7BE7AE62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BD6F56-E444-C2B5-3050-0116D8A13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As técnicas denominadas PERT e CPM foram independentemente desenvolvidas para o Planejamento e Controle de Projetos em torno de 1950, porém a grande semelhança entre estas fez com que o termo PERT/CPM seja utilizado corriqueiramente como apenas uma técnica. 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Os termos PERT e CPM são acrônimos de </a:t>
            </a:r>
            <a:r>
              <a:rPr lang="pt-BR" dirty="0" err="1">
                <a:solidFill>
                  <a:schemeClr val="tx1"/>
                </a:solidFill>
              </a:rPr>
              <a:t>Program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Evaluation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and</a:t>
            </a:r>
            <a:r>
              <a:rPr lang="pt-BR" dirty="0">
                <a:solidFill>
                  <a:schemeClr val="tx1"/>
                </a:solidFill>
              </a:rPr>
              <a:t> Review </a:t>
            </a:r>
            <a:r>
              <a:rPr lang="pt-BR" dirty="0" err="1">
                <a:solidFill>
                  <a:schemeClr val="tx1"/>
                </a:solidFill>
              </a:rPr>
              <a:t>Technique</a:t>
            </a:r>
            <a:r>
              <a:rPr lang="pt-BR" dirty="0">
                <a:solidFill>
                  <a:schemeClr val="tx1"/>
                </a:solidFill>
              </a:rPr>
              <a:t> (PERT) e </a:t>
            </a:r>
            <a:r>
              <a:rPr lang="pt-BR" dirty="0" err="1">
                <a:solidFill>
                  <a:schemeClr val="tx1"/>
                </a:solidFill>
              </a:rPr>
              <a:t>Critical</a:t>
            </a:r>
            <a:r>
              <a:rPr lang="pt-BR" dirty="0">
                <a:solidFill>
                  <a:schemeClr val="tx1"/>
                </a:solidFill>
              </a:rPr>
              <a:t> Path </a:t>
            </a:r>
            <a:r>
              <a:rPr lang="pt-BR" dirty="0" err="1">
                <a:solidFill>
                  <a:schemeClr val="tx1"/>
                </a:solidFill>
              </a:rPr>
              <a:t>Method</a:t>
            </a:r>
            <a:r>
              <a:rPr lang="pt-BR" dirty="0">
                <a:solidFill>
                  <a:schemeClr val="tx1"/>
                </a:solidFill>
              </a:rPr>
              <a:t> (CPM). </a:t>
            </a:r>
          </a:p>
        </p:txBody>
      </p:sp>
    </p:spTree>
    <p:extLst>
      <p:ext uri="{BB962C8B-B14F-4D97-AF65-F5344CB8AC3E}">
        <p14:creationId xmlns:p14="http://schemas.microsoft.com/office/powerpoint/2010/main" val="72944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que serve o diagrama de rede?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Denomina-se rede um conjunto de atividades amarradas entre si, que descrevem a lógica de execução do projeto.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Ajuda a entender o projeto como um fluxo de atividades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61" y="3850273"/>
            <a:ext cx="7824878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718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F6D818-7CF3-43E6-8658-67ABC737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BA6347-0610-4E4B-9F08-D3D53444B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A grande vantagem de representar a lógica do projeto sob a forma de um diagrama de rede é que a leitura e o manuseio das atividades ficam muito mais simples e fáceis de entender.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Basta Imaginar o quanto seria trabalhoso descrever apenas com palavras a metodologia e o encadeamento lógico das atividades de um projeto extenso.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746E090-9E2D-4284-922A-08AAEAD01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561" y="4014554"/>
            <a:ext cx="7824878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888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87F10-CD6A-43D2-8199-D9EBC0C7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Montagem do diagrama de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AB6C39-701D-43B4-8406-8A2DC7EC2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chemeClr val="tx1"/>
                </a:solidFill>
              </a:rPr>
              <a:t>Conceito de atividade e evento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Atividade é a tarefa a ser executada, o trabalho a ser feito;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atividade é representada por flecha entre dois eventos;</a:t>
            </a:r>
            <a:endParaRPr lang="pt-BR" b="1" dirty="0">
              <a:solidFill>
                <a:schemeClr val="tx1"/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A cada atividade se atribuem duração e recursos.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83FB5A-C5CE-4563-9ED3-121F1CA2E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4003497"/>
            <a:ext cx="6752588" cy="2854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926828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4722</TotalTime>
  <Words>1602</Words>
  <Application>Microsoft Office PowerPoint</Application>
  <PresentationFormat>Widescreen</PresentationFormat>
  <Paragraphs>154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0" baseType="lpstr">
      <vt:lpstr>Arial</vt:lpstr>
      <vt:lpstr>Century Schoolbook</vt:lpstr>
      <vt:lpstr>Wingdings 2</vt:lpstr>
      <vt:lpstr>Exibir</vt:lpstr>
      <vt:lpstr>Faculdade de Tecnologia e Ciências da Bahia Curso: Arquitetura/ Engenharia Civil Disciplina: Organização do Trabalho</vt:lpstr>
      <vt:lpstr>Aviso</vt:lpstr>
      <vt:lpstr>Predecessoras e sucessoras</vt:lpstr>
      <vt:lpstr>Predecessoras e sucessoras</vt:lpstr>
      <vt:lpstr>Predecessoras e sucessoras</vt:lpstr>
      <vt:lpstr>Diagrama de rede</vt:lpstr>
      <vt:lpstr>Para que serve o diagrama de rede?</vt:lpstr>
      <vt:lpstr>Montagem do diagrama de rede 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 </vt:lpstr>
      <vt:lpstr>Montagem do diagrama de rede</vt:lpstr>
      <vt:lpstr>Montagem do diagrama de rede</vt:lpstr>
      <vt:lpstr>Montagem do diagrama de rede</vt:lpstr>
      <vt:lpstr>Montagem do diagrama de rede</vt:lpstr>
      <vt:lpstr>Montagem do diagrama de rede</vt:lpstr>
      <vt:lpstr>Caminho crítico</vt:lpstr>
      <vt:lpstr>Caminho crítico</vt:lpstr>
      <vt:lpstr>Caminho crítico</vt:lpstr>
      <vt:lpstr>Caminho crítico</vt:lpstr>
      <vt:lpstr>Apresentação do PowerPoint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  <vt:lpstr>Caminho crítico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FATE065</cp:lastModifiedBy>
  <cp:revision>168</cp:revision>
  <dcterms:created xsi:type="dcterms:W3CDTF">2020-05-07T12:40:59Z</dcterms:created>
  <dcterms:modified xsi:type="dcterms:W3CDTF">2023-05-26T00:28:39Z</dcterms:modified>
</cp:coreProperties>
</file>