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5"/>
  </p:notesMasterIdLst>
  <p:sldIdLst>
    <p:sldId id="266" r:id="rId2"/>
    <p:sldId id="267" r:id="rId3"/>
    <p:sldId id="268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4630400" cy="8229600"/>
  <p:notesSz cx="8229600" cy="14630400"/>
  <p:embeddedFontLst>
    <p:embeddedFont>
      <p:font typeface="Overpass Light" charset="0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53" d="100"/>
          <a:sy n="53" d="100"/>
        </p:scale>
        <p:origin x="-78" y="-34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BF160-46C1-4669-A1A1-49C06AC3096D}" type="datetimeFigureOut">
              <a:rPr lang="pt-BR" smtClean="0"/>
              <a:t>07/08/25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F77B4-14A5-42C8-91B6-AD58D6DAA6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2682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4B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E6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11" Type="http://schemas.openxmlformats.org/officeDocument/2006/relationships/image" Target="../media/image4.jpe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345650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Semiologia e Semiotécnica: Fundamentos e Prática Clínica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5520928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Uma jornada essencial para a excelência no cuidado à saúde.</a:t>
            </a:r>
            <a:endParaRPr lang="en-US" sz="1750" dirty="0"/>
          </a:p>
        </p:txBody>
      </p:sp>
    </p:spTree>
    <p:extLst>
      <p:ext uri="{BB962C8B-B14F-4D97-AF65-F5344CB8AC3E}">
        <p14:creationId xmlns:p14="http://schemas.microsoft.com/office/powerpoint/2010/main" val="2810647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1999" y="802362"/>
            <a:ext cx="13011745" cy="671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420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Avaliação e Monitoramento dos Sinais Vitais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751999" y="1903571"/>
            <a:ext cx="13126402" cy="6877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Os sinais vitais são indicadores cruciais da função fisiológica do corpo, e seu monitoramento contínuo é uma das responsabilidades mais importantes do enfermeiro.</a:t>
            </a:r>
            <a:endParaRPr lang="en-US" sz="1650" dirty="0"/>
          </a:p>
        </p:txBody>
      </p:sp>
      <p:sp>
        <p:nvSpPr>
          <p:cNvPr id="4" name="Text 2"/>
          <p:cNvSpPr/>
          <p:nvPr/>
        </p:nvSpPr>
        <p:spPr>
          <a:xfrm>
            <a:off x="2009775" y="2980849"/>
            <a:ext cx="2686050" cy="335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Temperatura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751999" y="3445431"/>
            <a:ext cx="3943826" cy="13754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700"/>
              </a:lnSpc>
              <a:buNone/>
            </a:pPr>
            <a:r>
              <a:rPr lang="en-US" sz="16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Indica a presença de febre (infecção, inflamação) ou hipotermia. </a:t>
            </a:r>
            <a:r>
              <a:rPr lang="en-US" sz="165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Exemplo:</a:t>
            </a:r>
            <a:r>
              <a:rPr lang="en-US" sz="16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Febre acima de 38°C pode sinalizar uma infecção ativa.</a:t>
            </a:r>
            <a:endParaRPr lang="en-US" sz="165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8127" y="2832973"/>
            <a:ext cx="4594146" cy="4594146"/>
          </a:xfrm>
          <a:prstGeom prst="rect">
            <a:avLst/>
          </a:prstGeom>
        </p:spPr>
      </p:pic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7419" y="3792022"/>
            <a:ext cx="321469" cy="40183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9934575" y="3152775"/>
            <a:ext cx="2686050" cy="335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Pulso</a:t>
            </a:r>
            <a:endParaRPr lang="en-US" sz="2100" dirty="0"/>
          </a:p>
        </p:txBody>
      </p:sp>
      <p:sp>
        <p:nvSpPr>
          <p:cNvPr id="9" name="Text 5"/>
          <p:cNvSpPr/>
          <p:nvPr/>
        </p:nvSpPr>
        <p:spPr>
          <a:xfrm>
            <a:off x="9934575" y="3617357"/>
            <a:ext cx="3943826" cy="1031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Avalia a frequência cardíaca, ritmo e força. Alterações podem indicar problemas cardíacos ou desidratação.</a:t>
            </a:r>
            <a:endParaRPr lang="en-US" sz="165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8127" y="2832973"/>
            <a:ext cx="4594146" cy="4594146"/>
          </a:xfrm>
          <a:prstGeom prst="rect">
            <a:avLst/>
          </a:prstGeom>
        </p:spPr>
      </p:pic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1393" y="3792022"/>
            <a:ext cx="321469" cy="401836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934575" y="5439132"/>
            <a:ext cx="3548539" cy="335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Frequência Respiratória</a:t>
            </a:r>
            <a:endParaRPr lang="en-US" sz="2100" dirty="0"/>
          </a:p>
        </p:txBody>
      </p:sp>
      <p:sp>
        <p:nvSpPr>
          <p:cNvPr id="13" name="Text 7"/>
          <p:cNvSpPr/>
          <p:nvPr/>
        </p:nvSpPr>
        <p:spPr>
          <a:xfrm>
            <a:off x="9934575" y="5903714"/>
            <a:ext cx="3943826" cy="13754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Avalia a quantidade de ciclos respiratórios por minuto e a qualidade da respiração. Indispensável para detectar problemas pulmonares ou metabólicos.</a:t>
            </a:r>
            <a:endParaRPr lang="en-US" sz="1650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8127" y="2832973"/>
            <a:ext cx="4594146" cy="4594146"/>
          </a:xfrm>
          <a:prstGeom prst="rect">
            <a:avLst/>
          </a:prstGeom>
        </p:spPr>
      </p:pic>
      <p:pic>
        <p:nvPicPr>
          <p:cNvPr id="15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1393" y="6065996"/>
            <a:ext cx="321469" cy="401836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2009775" y="5439132"/>
            <a:ext cx="2686050" cy="335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Pressão Arterial</a:t>
            </a:r>
            <a:endParaRPr lang="en-US" sz="2100" dirty="0"/>
          </a:p>
        </p:txBody>
      </p:sp>
      <p:sp>
        <p:nvSpPr>
          <p:cNvPr id="17" name="Text 9"/>
          <p:cNvSpPr/>
          <p:nvPr/>
        </p:nvSpPr>
        <p:spPr>
          <a:xfrm>
            <a:off x="751999" y="5903714"/>
            <a:ext cx="3943826" cy="13754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700"/>
              </a:lnSpc>
              <a:buNone/>
            </a:pPr>
            <a:r>
              <a:rPr lang="en-US" sz="16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Mede a força do sangue contra as paredes das artérias. Variações podem indicar hipertensão, choque ou outras emergências.</a:t>
            </a:r>
            <a:endParaRPr lang="en-US" sz="1650" dirty="0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18127" y="2832973"/>
            <a:ext cx="4594146" cy="4594146"/>
          </a:xfrm>
          <a:prstGeom prst="rect">
            <a:avLst/>
          </a:prstGeom>
        </p:spPr>
      </p:pic>
      <p:pic>
        <p:nvPicPr>
          <p:cNvPr id="1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7419" y="6065996"/>
            <a:ext cx="321469" cy="401836"/>
          </a:xfrm>
          <a:prstGeom prst="rect">
            <a:avLst/>
          </a:prstGeom>
        </p:spPr>
      </p:pic>
      <p:pic>
        <p:nvPicPr>
          <p:cNvPr id="20" name="Picture 8" descr="I Mostra de Experiências Exitosas do Curso de Enfermage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087" y="6991933"/>
            <a:ext cx="1853942" cy="123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9257" y="565071"/>
            <a:ext cx="13191887" cy="1284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0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Manejo dos Sintomas na Prática de Enfermagem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719257" y="2342436"/>
            <a:ext cx="7029926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O manejo eficaz dos sintomas é um pilar do cuidado de enfermagem, visando promover conforto e bem-estar ao paciente.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719257" y="3184803"/>
            <a:ext cx="7029926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Escuta Ativa e Empatia:</a:t>
            </a:r>
            <a:r>
              <a:rPr lang="en-US" sz="16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Valorizar o relato do paciente e demonstrar compreensão genuína sobre suas queixas.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19257" y="3914180"/>
            <a:ext cx="7029926" cy="657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Registro Detalhado:</a:t>
            </a:r>
            <a:r>
              <a:rPr lang="en-US" sz="16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Documentar a natureza, intensidade, localização e fatores de melhora/piora dos sintomas.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19257" y="4643557"/>
            <a:ext cx="7029926" cy="9861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Planejamento de Intervenções:</a:t>
            </a:r>
            <a:r>
              <a:rPr lang="en-US" sz="16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Administrar medicamentos (analgésicos, antieméticos), aplicar compressas, ajustar o ambiente, entre outras ações para aliviar o desconforto.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719257" y="5701665"/>
            <a:ext cx="7029926" cy="9861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Educação ao Paciente e Familiares:</a:t>
            </a:r>
            <a:r>
              <a:rPr lang="en-US" sz="16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Orientar sobre os sintomas esperados, sinais de alerta e estratégias de autocuidado para o manejo em casa.</a:t>
            </a:r>
            <a:endParaRPr lang="en-US" sz="160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1797" y="2388632"/>
            <a:ext cx="5660588" cy="56605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613" y="803196"/>
            <a:ext cx="12814221" cy="6381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Reconhecendo Sinais de Deterioração Clínica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1020842" y="2155984"/>
            <a:ext cx="12894945" cy="15312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0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"A capacidade de reconhecer precocemente a deterioração clínica é uma habilidade crítica que salva vidas e previne eventos adversos."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714613" y="1849755"/>
            <a:ext cx="22860" cy="2143720"/>
          </a:xfrm>
          <a:prstGeom prst="rect">
            <a:avLst/>
          </a:prstGeom>
          <a:solidFill>
            <a:srgbClr val="224435"/>
          </a:solidFill>
          <a:ln/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613" y="4223147"/>
            <a:ext cx="4400312" cy="816769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18805" y="5244108"/>
            <a:ext cx="3236714" cy="319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Estado de Consciência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918805" y="5685711"/>
            <a:ext cx="3991927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Mudanças súbitas: confusão, letargia, agitação ou sonolência excessiva.</a:t>
            </a:r>
            <a:endParaRPr lang="en-US" sz="160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4925" y="4223147"/>
            <a:ext cx="4400431" cy="816769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319117" y="5244108"/>
            <a:ext cx="2552462" cy="319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Dor Intensa</a:t>
            </a: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5319117" y="5685711"/>
            <a:ext cx="3992047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Dor que não cede com medicação, ou que é acompanhada de outros sinais alarmantes.</a:t>
            </a:r>
            <a:endParaRPr lang="en-US" sz="160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5356" y="4223147"/>
            <a:ext cx="4400431" cy="816769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719548" y="5244108"/>
            <a:ext cx="2600801" cy="319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Alterações na Pele</a:t>
            </a:r>
            <a:endParaRPr lang="en-US" sz="2000" dirty="0"/>
          </a:p>
        </p:txBody>
      </p:sp>
      <p:sp>
        <p:nvSpPr>
          <p:cNvPr id="13" name="Text 8"/>
          <p:cNvSpPr/>
          <p:nvPr/>
        </p:nvSpPr>
        <p:spPr>
          <a:xfrm>
            <a:off x="9719548" y="5685711"/>
            <a:ext cx="3992047" cy="9801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Palidez extrema, cianose (lábios e pontas dos dedos azulados), sudorese fria e pegajosa.</a:t>
            </a:r>
            <a:endParaRPr lang="en-US" sz="1600" dirty="0"/>
          </a:p>
        </p:txBody>
      </p:sp>
      <p:sp>
        <p:nvSpPr>
          <p:cNvPr id="14" name="Text 9"/>
          <p:cNvSpPr/>
          <p:nvPr/>
        </p:nvSpPr>
        <p:spPr>
          <a:xfrm>
            <a:off x="714613" y="7099697"/>
            <a:ext cx="1320117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identificação rápida desses sinais exige comunicação imediata com a equipe multiprofissional para intervenção e estabilização do paciente.</a:t>
            </a:r>
            <a:endParaRPr lang="en-US" sz="1600" dirty="0"/>
          </a:p>
        </p:txBody>
      </p:sp>
      <p:pic>
        <p:nvPicPr>
          <p:cNvPr id="15" name="Picture 8" descr="I Mostra de Experiências Exitosas do Curso de Enfermage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5104" y="7428939"/>
            <a:ext cx="1332982" cy="80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15578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Conclusão: O Papel Vital do Enfermeiro na Identificação de Sinais e Sintomas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686764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enfermagem, por sua proximidade com o paciente, ocupa uma posição privilegiada na identificação e manejo de sinais e sintomas.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3667720"/>
            <a:ext cx="4196358" cy="3128129"/>
          </a:xfrm>
          <a:prstGeom prst="roundRect">
            <a:avLst>
              <a:gd name="adj" fmla="val 17403"/>
            </a:avLst>
          </a:prstGeom>
          <a:solidFill>
            <a:srgbClr val="5CC97B"/>
          </a:solidFill>
          <a:ln w="7620">
            <a:solidFill>
              <a:srgbClr val="42AF61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28224" y="3902154"/>
            <a:ext cx="324516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Diagnóstico Precoce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028224" y="4392573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habilidade em detectar alterações minimiza riscos, salva vidas e melhora significativamente o prognóstico do paciente.</a:t>
            </a:r>
            <a:endParaRPr lang="en-US" sz="1750" dirty="0"/>
          </a:p>
        </p:txBody>
      </p:sp>
      <p:sp>
        <p:nvSpPr>
          <p:cNvPr id="7" name="Shape 5"/>
          <p:cNvSpPr/>
          <p:nvPr/>
        </p:nvSpPr>
        <p:spPr>
          <a:xfrm>
            <a:off x="5216962" y="3667720"/>
            <a:ext cx="4196358" cy="3128129"/>
          </a:xfrm>
          <a:prstGeom prst="roundRect">
            <a:avLst>
              <a:gd name="adj" fmla="val 17403"/>
            </a:avLst>
          </a:prstGeom>
          <a:solidFill>
            <a:srgbClr val="5CC97B"/>
          </a:solidFill>
          <a:ln w="7620">
            <a:solidFill>
              <a:srgbClr val="42AF6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51396" y="3902154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Atenção Detalhada e Empatia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5451396" y="4746903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observação aguçada aliada à escuta empática permite uma compreensão holística do estado de saúde e sofrimento do indivíduo.</a:t>
            </a:r>
            <a:endParaRPr lang="en-US" sz="1750" dirty="0"/>
          </a:p>
        </p:txBody>
      </p:sp>
      <p:sp>
        <p:nvSpPr>
          <p:cNvPr id="10" name="Shape 8"/>
          <p:cNvSpPr/>
          <p:nvPr/>
        </p:nvSpPr>
        <p:spPr>
          <a:xfrm>
            <a:off x="9640133" y="3667720"/>
            <a:ext cx="4196358" cy="3128129"/>
          </a:xfrm>
          <a:prstGeom prst="roundRect">
            <a:avLst>
              <a:gd name="adj" fmla="val 17403"/>
            </a:avLst>
          </a:prstGeom>
          <a:solidFill>
            <a:srgbClr val="5CC97B"/>
          </a:solidFill>
          <a:ln w="7620">
            <a:solidFill>
              <a:srgbClr val="42AF6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9874568" y="3902154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Cuidado Integral e Humanizado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9874568" y="4746903"/>
            <a:ext cx="3727490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O enfermeiro é protagonista na promoção de um cuidado que abrange não apenas o corpo, mas também a mente e as emoções do paciente.</a:t>
            </a:r>
            <a:endParaRPr lang="en-US" sz="1750" dirty="0"/>
          </a:p>
        </p:txBody>
      </p:sp>
      <p:sp>
        <p:nvSpPr>
          <p:cNvPr id="13" name="Text 11"/>
          <p:cNvSpPr/>
          <p:nvPr/>
        </p:nvSpPr>
        <p:spPr>
          <a:xfrm>
            <a:off x="793790" y="705100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Este é o compromisso da enfermagem: ser o elo essencial na jornada de recuperação e bem-estar.</a:t>
            </a:r>
            <a:endParaRPr lang="en-US" sz="1750" dirty="0"/>
          </a:p>
        </p:txBody>
      </p:sp>
      <p:pic>
        <p:nvPicPr>
          <p:cNvPr id="14" name="Picture 8" descr="I Mostra de Experiências Exitosas do Curso de Enfermag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087" y="6991933"/>
            <a:ext cx="1853942" cy="123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555438"/>
            <a:ext cx="377285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O que você vai aprender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793790" y="336339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DEEE6"/>
          </a:solidFill>
          <a:ln w="7620">
            <a:solidFill>
              <a:srgbClr val="C3D4CC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78860" y="3405902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1</a:t>
            </a:r>
            <a:endParaRPr lang="en-US" sz="2650" dirty="0"/>
          </a:p>
        </p:txBody>
      </p:sp>
      <p:sp>
        <p:nvSpPr>
          <p:cNvPr id="5" name="Text 3"/>
          <p:cNvSpPr/>
          <p:nvPr/>
        </p:nvSpPr>
        <p:spPr>
          <a:xfrm>
            <a:off x="1530906" y="3405902"/>
            <a:ext cx="3801308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O que é Semiologia?</a:t>
            </a:r>
            <a:endParaRPr lang="en-US" sz="2650" dirty="0"/>
          </a:p>
        </p:txBody>
      </p:sp>
      <p:sp>
        <p:nvSpPr>
          <p:cNvPr id="6" name="Text 4"/>
          <p:cNvSpPr/>
          <p:nvPr/>
        </p:nvSpPr>
        <p:spPr>
          <a:xfrm>
            <a:off x="1530906" y="3967282"/>
            <a:ext cx="564249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ciência que desvenda os sinais e sintomas das doenças, guiando-nos na formulação de hipóteses diagnósticas com base na observação e interpretação.</a:t>
            </a:r>
            <a:endParaRPr lang="en-US" sz="1750" dirty="0"/>
          </a:p>
        </p:txBody>
      </p:sp>
      <p:sp>
        <p:nvSpPr>
          <p:cNvPr id="7" name="Shape 5"/>
          <p:cNvSpPr/>
          <p:nvPr/>
        </p:nvSpPr>
        <p:spPr>
          <a:xfrm>
            <a:off x="7456884" y="336339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DEEE6"/>
          </a:solidFill>
          <a:ln w="7620">
            <a:solidFill>
              <a:srgbClr val="C3D4C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541955" y="3405902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2</a:t>
            </a:r>
            <a:endParaRPr lang="en-US" sz="2650" dirty="0"/>
          </a:p>
        </p:txBody>
      </p:sp>
      <p:sp>
        <p:nvSpPr>
          <p:cNvPr id="9" name="Text 7"/>
          <p:cNvSpPr/>
          <p:nvPr/>
        </p:nvSpPr>
        <p:spPr>
          <a:xfrm>
            <a:off x="8194000" y="3405902"/>
            <a:ext cx="4455438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Origens e Fundamentos</a:t>
            </a:r>
            <a:endParaRPr lang="en-US" sz="2650" dirty="0"/>
          </a:p>
        </p:txBody>
      </p:sp>
      <p:sp>
        <p:nvSpPr>
          <p:cNvPr id="10" name="Text 8"/>
          <p:cNvSpPr/>
          <p:nvPr/>
        </p:nvSpPr>
        <p:spPr>
          <a:xfrm>
            <a:off x="8194000" y="3967282"/>
            <a:ext cx="564261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Explorando suas raízes históricas desde Hipócrates e Platão até os pilares modernos de Saussure e Peirce, que moldaram o conceito atual da semiologia.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93790" y="531114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semiologia é a base da investigação médica, transformando observações em conhecimento clínico.</a:t>
            </a:r>
            <a:endParaRPr lang="en-US" sz="1750" dirty="0"/>
          </a:p>
        </p:txBody>
      </p:sp>
      <p:pic>
        <p:nvPicPr>
          <p:cNvPr id="12" name="Picture 2" descr="Enfermagem – FATEC Alagoinh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3671" y="6428185"/>
            <a:ext cx="1703293" cy="180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100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0438" y="511135"/>
            <a:ext cx="10612517" cy="5807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550"/>
              </a:lnSpc>
              <a:buNone/>
            </a:pPr>
            <a:r>
              <a:rPr lang="en-US" sz="365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Semiotécnica: A Técnica do Exame Físico</a:t>
            </a:r>
            <a:endParaRPr lang="en-US" sz="3650" dirty="0"/>
          </a:p>
        </p:txBody>
      </p:sp>
      <p:sp>
        <p:nvSpPr>
          <p:cNvPr id="3" name="Text 1"/>
          <p:cNvSpPr/>
          <p:nvPr/>
        </p:nvSpPr>
        <p:spPr>
          <a:xfrm>
            <a:off x="650438" y="1537930"/>
            <a:ext cx="6438067" cy="11891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semiotécnica é o conjunto de métodos e procedimentos que o profissional de saúde utiliza para detectar e interpretar os sinais clínicos. É a aplicação prática da semiologia, transformando o conhecimento teórico em ação diagnóstica.</a:t>
            </a:r>
            <a:endParaRPr lang="en-US" sz="1450" dirty="0"/>
          </a:p>
        </p:txBody>
      </p:sp>
      <p:sp>
        <p:nvSpPr>
          <p:cNvPr id="4" name="Text 2"/>
          <p:cNvSpPr/>
          <p:nvPr/>
        </p:nvSpPr>
        <p:spPr>
          <a:xfrm>
            <a:off x="650438" y="2894409"/>
            <a:ext cx="6438067" cy="8918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Para isso, o examinador emprega seus sentidos e instrumentos básicos, buscando uma avaliação detalhada e precisa de cada sistema do corpo. É um processo sistemático que exige observação apurada e toque habilidoso.</a:t>
            </a:r>
            <a:endParaRPr lang="en-US" sz="1450" dirty="0"/>
          </a:p>
        </p:txBody>
      </p:sp>
      <p:sp>
        <p:nvSpPr>
          <p:cNvPr id="5" name="Text 3"/>
          <p:cNvSpPr/>
          <p:nvPr/>
        </p:nvSpPr>
        <p:spPr>
          <a:xfrm>
            <a:off x="7549515" y="1579721"/>
            <a:ext cx="185857" cy="232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3B4E4E"/>
                </a:solidFill>
                <a:latin typeface="Syne Light" pitchFamily="34" charset="0"/>
                <a:ea typeface="Syne Light" pitchFamily="34" charset="-122"/>
                <a:cs typeface="Syne Light" pitchFamily="34" charset="-120"/>
              </a:rPr>
              <a:t>01</a:t>
            </a:r>
            <a:endParaRPr lang="en-US" sz="1450" dirty="0"/>
          </a:p>
        </p:txBody>
      </p:sp>
      <p:sp>
        <p:nvSpPr>
          <p:cNvPr id="6" name="Shape 4"/>
          <p:cNvSpPr/>
          <p:nvPr/>
        </p:nvSpPr>
        <p:spPr>
          <a:xfrm>
            <a:off x="7549515" y="1872734"/>
            <a:ext cx="6438067" cy="22860"/>
          </a:xfrm>
          <a:prstGeom prst="rect">
            <a:avLst/>
          </a:prstGeom>
          <a:solidFill>
            <a:srgbClr val="224435"/>
          </a:solidFill>
          <a:ln/>
        </p:spPr>
      </p:sp>
      <p:sp>
        <p:nvSpPr>
          <p:cNvPr id="7" name="Text 5"/>
          <p:cNvSpPr/>
          <p:nvPr/>
        </p:nvSpPr>
        <p:spPr>
          <a:xfrm>
            <a:off x="7549515" y="2011323"/>
            <a:ext cx="2323386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Inspeção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7549515" y="2487454"/>
            <a:ext cx="6438067" cy="2972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Observação visual e olfativa para identificar alterações.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7549515" y="3109913"/>
            <a:ext cx="185857" cy="232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3B4E4E"/>
                </a:solidFill>
                <a:latin typeface="Syne Light" pitchFamily="34" charset="0"/>
                <a:ea typeface="Syne Light" pitchFamily="34" charset="-122"/>
                <a:cs typeface="Syne Light" pitchFamily="34" charset="-120"/>
              </a:rPr>
              <a:t>02</a:t>
            </a:r>
            <a:endParaRPr lang="en-US" sz="1450" dirty="0"/>
          </a:p>
        </p:txBody>
      </p:sp>
      <p:sp>
        <p:nvSpPr>
          <p:cNvPr id="10" name="Shape 8"/>
          <p:cNvSpPr/>
          <p:nvPr/>
        </p:nvSpPr>
        <p:spPr>
          <a:xfrm>
            <a:off x="7549515" y="3402925"/>
            <a:ext cx="6438067" cy="22860"/>
          </a:xfrm>
          <a:prstGeom prst="rect">
            <a:avLst/>
          </a:prstGeom>
          <a:solidFill>
            <a:srgbClr val="224435"/>
          </a:solidFill>
          <a:ln/>
        </p:spPr>
      </p:sp>
      <p:sp>
        <p:nvSpPr>
          <p:cNvPr id="11" name="Text 9"/>
          <p:cNvSpPr/>
          <p:nvPr/>
        </p:nvSpPr>
        <p:spPr>
          <a:xfrm>
            <a:off x="7549515" y="3541514"/>
            <a:ext cx="2323386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Palpação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7549515" y="4017645"/>
            <a:ext cx="6438067" cy="2972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Utilização do tato para sentir texturas, temperaturas e massas.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7549515" y="4640104"/>
            <a:ext cx="185857" cy="232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3B4E4E"/>
                </a:solidFill>
                <a:latin typeface="Syne Light" pitchFamily="34" charset="0"/>
                <a:ea typeface="Syne Light" pitchFamily="34" charset="-122"/>
                <a:cs typeface="Syne Light" pitchFamily="34" charset="-120"/>
              </a:rPr>
              <a:t>03</a:t>
            </a:r>
            <a:endParaRPr lang="en-US" sz="1450" dirty="0"/>
          </a:p>
        </p:txBody>
      </p:sp>
      <p:sp>
        <p:nvSpPr>
          <p:cNvPr id="14" name="Shape 12"/>
          <p:cNvSpPr/>
          <p:nvPr/>
        </p:nvSpPr>
        <p:spPr>
          <a:xfrm>
            <a:off x="7549515" y="4933117"/>
            <a:ext cx="6438067" cy="22860"/>
          </a:xfrm>
          <a:prstGeom prst="rect">
            <a:avLst/>
          </a:prstGeom>
          <a:solidFill>
            <a:srgbClr val="224435"/>
          </a:solidFill>
          <a:ln/>
        </p:spPr>
      </p:sp>
      <p:sp>
        <p:nvSpPr>
          <p:cNvPr id="15" name="Text 13"/>
          <p:cNvSpPr/>
          <p:nvPr/>
        </p:nvSpPr>
        <p:spPr>
          <a:xfrm>
            <a:off x="7549515" y="5071705"/>
            <a:ext cx="2323386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Percussão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7549515" y="5547836"/>
            <a:ext cx="6438067" cy="2972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Produção e análise de sons corporais através do toque.</a:t>
            </a:r>
            <a:endParaRPr lang="en-US" sz="1450" dirty="0"/>
          </a:p>
        </p:txBody>
      </p:sp>
      <p:sp>
        <p:nvSpPr>
          <p:cNvPr id="17" name="Text 15"/>
          <p:cNvSpPr/>
          <p:nvPr/>
        </p:nvSpPr>
        <p:spPr>
          <a:xfrm>
            <a:off x="7549515" y="6170295"/>
            <a:ext cx="185857" cy="232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3B4E4E"/>
                </a:solidFill>
                <a:latin typeface="Syne Light" pitchFamily="34" charset="0"/>
                <a:ea typeface="Syne Light" pitchFamily="34" charset="-122"/>
                <a:cs typeface="Syne Light" pitchFamily="34" charset="-120"/>
              </a:rPr>
              <a:t>04</a:t>
            </a:r>
            <a:endParaRPr lang="en-US" sz="1450" dirty="0"/>
          </a:p>
        </p:txBody>
      </p:sp>
      <p:sp>
        <p:nvSpPr>
          <p:cNvPr id="18" name="Shape 16"/>
          <p:cNvSpPr/>
          <p:nvPr/>
        </p:nvSpPr>
        <p:spPr>
          <a:xfrm>
            <a:off x="7549515" y="6463308"/>
            <a:ext cx="6438067" cy="22860"/>
          </a:xfrm>
          <a:prstGeom prst="rect">
            <a:avLst/>
          </a:prstGeom>
          <a:solidFill>
            <a:srgbClr val="224435"/>
          </a:solidFill>
          <a:ln/>
        </p:spPr>
      </p:sp>
      <p:sp>
        <p:nvSpPr>
          <p:cNvPr id="19" name="Text 17"/>
          <p:cNvSpPr/>
          <p:nvPr/>
        </p:nvSpPr>
        <p:spPr>
          <a:xfrm>
            <a:off x="7549515" y="6601897"/>
            <a:ext cx="2323386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Ausculta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7549515" y="7078028"/>
            <a:ext cx="6438067" cy="2972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Escuta de sons internos, como batimentos cardíacos e respiratórios.</a:t>
            </a:r>
            <a:endParaRPr lang="en-US" sz="1450" dirty="0"/>
          </a:p>
        </p:txBody>
      </p:sp>
      <p:pic>
        <p:nvPicPr>
          <p:cNvPr id="23" name="Picture 8" descr="I Mostra de Experiências Exitosas do Curso de Enfermag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3650" y="7377861"/>
            <a:ext cx="1501590" cy="85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193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801297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Sinais e Sintomas na Enfermagem: Identificação e Cuidados Essenciais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976574"/>
            <a:ext cx="7556421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 err="1" smtClean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Exploraremos</a:t>
            </a:r>
            <a:r>
              <a:rPr lang="en-US" sz="1750" dirty="0" smtClean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importância fundamental da identificação e manejo de sinais e sintomas na prática da enfermagem. Compreender a diferença entre eles e como avaliá-los é crucial para um cuidado preciso e humanizado.</a:t>
            </a:r>
            <a:endParaRPr lang="en-US" sz="1750" dirty="0"/>
          </a:p>
        </p:txBody>
      </p:sp>
      <p:pic>
        <p:nvPicPr>
          <p:cNvPr id="1026" name="Picture 2" descr="Enfermagem – FATEC Alagoinha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3671" y="6428185"/>
            <a:ext cx="1703293" cy="180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261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O Que São Sinais?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145625"/>
            <a:ext cx="7604284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Sinais são </a:t>
            </a:r>
            <a:r>
              <a:rPr lang="en-US" sz="175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manifestações clínicas objetivas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que podem ser observadas, medidas ou percebidas por outra pessoa, geralmente o profissional de saúde. Eles fornecem evidências concretas sobre o estado de saúde do paciente.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3801308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CC97B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Manchas na pele: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Podem indicar alergias, infecções ou condições dermatológicas.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606409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CC97B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Febre: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Elevação da temperatura corporal, frequentemente associada a processos inflamatórios ou infecciosos.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411510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CC97B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Taquicardia: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Frequência cardíaca acelerada, que pode ser um sinal de estresse, desidratação ou problemas cardíacos.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6216610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CC97B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Edema: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Inchaço causado pelo acúmulo de fluidos nos tecidos, indicando problemas renais, cardíacos ou circulatórios.</a:t>
            </a:r>
            <a:endParaRPr lang="en-US" sz="175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096" y="2196703"/>
            <a:ext cx="4885015" cy="4885015"/>
          </a:xfrm>
          <a:prstGeom prst="rect">
            <a:avLst/>
          </a:prstGeom>
        </p:spPr>
      </p:pic>
      <p:pic>
        <p:nvPicPr>
          <p:cNvPr id="9" name="Picture 2" descr="Enfermagem – FATEC Alagoinha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3671" y="6428185"/>
            <a:ext cx="1703293" cy="180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2612"/>
            <a:ext cx="674084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O Que São Sintomas?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196703"/>
            <a:ext cx="4885015" cy="488501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39828" y="2145625"/>
            <a:ext cx="760428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Sintomas são </a:t>
            </a:r>
            <a:r>
              <a:rPr lang="en-US" sz="175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percepções subjetivas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que o paciente sente e relata. Eles não são visíveis ou mensuráveis por outros, dependendo inteiramente da comunicação do paciente.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6239828" y="3438406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E98F1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Dor: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Experiência sensorial e emocional desagradável, que varia em intensidade e localização.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6239828" y="4243507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E98F1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Náusea: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Sensação de mal-estar no estômago, com ou sem vontade de vomitar.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239828" y="5048607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E98F1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Tontura: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Sensação de desequilíbrio ou vertigem, que pode ser acompanhada de fraqueza.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6239828" y="5853708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E98F1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Fadiga: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Cansaço extremo e persistente que não melhora com o descanso, afetando a capacidade de realizar atividades diárias.</a:t>
            </a:r>
            <a:endParaRPr lang="en-US" sz="1750" dirty="0"/>
          </a:p>
        </p:txBody>
      </p:sp>
      <p:pic>
        <p:nvPicPr>
          <p:cNvPr id="9" name="Picture 2" descr="Enfermagem – FATEC Alagoinha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3671" y="6428185"/>
            <a:ext cx="1703293" cy="180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60421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Diferença Fundamental entre Sinais e Sintomas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3331607"/>
            <a:ext cx="6407944" cy="2456617"/>
          </a:xfrm>
          <a:prstGeom prst="roundRect">
            <a:avLst>
              <a:gd name="adj" fmla="val 5956"/>
            </a:avLst>
          </a:prstGeom>
          <a:solidFill>
            <a:srgbClr val="FFFDE6"/>
          </a:solidFill>
          <a:ln w="30480">
            <a:solidFill>
              <a:srgbClr val="C3D4CC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63310" y="3331607"/>
            <a:ext cx="121920" cy="2456617"/>
          </a:xfrm>
          <a:prstGeom prst="roundRect">
            <a:avLst>
              <a:gd name="adj" fmla="val 78139"/>
            </a:avLst>
          </a:prstGeom>
          <a:solidFill>
            <a:srgbClr val="224435"/>
          </a:solidFill>
          <a:ln/>
        </p:spPr>
      </p:sp>
      <p:sp>
        <p:nvSpPr>
          <p:cNvPr id="5" name="Text 3"/>
          <p:cNvSpPr/>
          <p:nvPr/>
        </p:nvSpPr>
        <p:spPr>
          <a:xfrm>
            <a:off x="1142524" y="3588901"/>
            <a:ext cx="527839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Sinais: Observáveis e Mensuráveis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142524" y="4079319"/>
            <a:ext cx="5801916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São informações objetivas obtidas por meio de exames físicos, medições e observações diretas. Fornecem dados quantificáveis e verificáveis. Essenciais para a objetividade do diagnóstico.</a:t>
            </a:r>
            <a:endParaRPr lang="en-US" sz="1750" dirty="0"/>
          </a:p>
        </p:txBody>
      </p:sp>
      <p:sp>
        <p:nvSpPr>
          <p:cNvPr id="7" name="Shape 5"/>
          <p:cNvSpPr/>
          <p:nvPr/>
        </p:nvSpPr>
        <p:spPr>
          <a:xfrm>
            <a:off x="7428548" y="3331607"/>
            <a:ext cx="6408063" cy="2456617"/>
          </a:xfrm>
          <a:prstGeom prst="roundRect">
            <a:avLst>
              <a:gd name="adj" fmla="val 5956"/>
            </a:avLst>
          </a:prstGeom>
          <a:solidFill>
            <a:srgbClr val="FFFDE6"/>
          </a:solidFill>
          <a:ln w="30480">
            <a:solidFill>
              <a:srgbClr val="C3D4CC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7398067" y="3331607"/>
            <a:ext cx="121920" cy="2456617"/>
          </a:xfrm>
          <a:prstGeom prst="roundRect">
            <a:avLst>
              <a:gd name="adj" fmla="val 78139"/>
            </a:avLst>
          </a:prstGeom>
          <a:solidFill>
            <a:srgbClr val="224435"/>
          </a:solidFill>
          <a:ln/>
        </p:spPr>
      </p:sp>
      <p:sp>
        <p:nvSpPr>
          <p:cNvPr id="9" name="Text 7"/>
          <p:cNvSpPr/>
          <p:nvPr/>
        </p:nvSpPr>
        <p:spPr>
          <a:xfrm>
            <a:off x="7777282" y="3588901"/>
            <a:ext cx="543425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Sintomas: Relatados pelo Paciente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777282" y="4079319"/>
            <a:ext cx="580203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São informações subjetivas, baseadas na experiência e percepção do paciente. Exigem escuta ativa e empatia para serem compreendidos. Cruciais para a compreensão da vivência do adoecer.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93790" y="6043374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combinação e a correlação entre sinais e sintomas são a base para uma avaliação diagnóstica completa e um planejamento de cuidados eficaz na enfermagem.</a:t>
            </a:r>
            <a:endParaRPr lang="en-US" sz="1750" dirty="0"/>
          </a:p>
        </p:txBody>
      </p:sp>
      <p:pic>
        <p:nvPicPr>
          <p:cNvPr id="12" name="Picture 2" descr="Enfermagem – FATEC Alagoinh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3671" y="6428185"/>
            <a:ext cx="1703293" cy="180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03446"/>
            <a:ext cx="1103959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Exemplos Práticos na Enfermagem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065853"/>
            <a:ext cx="4196358" cy="5260181"/>
          </a:xfrm>
          <a:prstGeom prst="roundRect">
            <a:avLst>
              <a:gd name="adj" fmla="val 2270"/>
            </a:avLst>
          </a:prstGeom>
          <a:solidFill>
            <a:srgbClr val="DDEEE6"/>
          </a:solidFill>
          <a:ln w="7620">
            <a:solidFill>
              <a:srgbClr val="D8AFF8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28224" y="2300288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D8AFF8"/>
          </a:solidFill>
          <a:ln/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390" y="2449116"/>
            <a:ext cx="306110" cy="38266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28224" y="320754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Dengue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028224" y="3697962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Sinais: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Manchas vermelhas na pele (rash cutâneo), petéquias, febre alta persistente.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1028224" y="4922758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Sintomas: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Dor de cabeça intensa, dor atrás dos olhos, dor muscular e nas articulações, mal-estar generalizado.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216962" y="2065853"/>
            <a:ext cx="4196358" cy="5260181"/>
          </a:xfrm>
          <a:prstGeom prst="roundRect">
            <a:avLst>
              <a:gd name="adj" fmla="val 2270"/>
            </a:avLst>
          </a:prstGeom>
          <a:solidFill>
            <a:srgbClr val="DDEEE6"/>
          </a:solidFill>
          <a:ln w="7620">
            <a:solidFill>
              <a:srgbClr val="AEE4BD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5451396" y="2300288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AEE4BD"/>
          </a:solidFill>
          <a:ln/>
        </p:spPr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562" y="2449116"/>
            <a:ext cx="306110" cy="382667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451396" y="320754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Infecção</a:t>
            </a:r>
            <a:endParaRPr lang="en-US" sz="2200" dirty="0"/>
          </a:p>
        </p:txBody>
      </p:sp>
      <p:sp>
        <p:nvSpPr>
          <p:cNvPr id="13" name="Text 9"/>
          <p:cNvSpPr/>
          <p:nvPr/>
        </p:nvSpPr>
        <p:spPr>
          <a:xfrm>
            <a:off x="5451396" y="3697962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Sinais: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Febre (temperatura &gt; 37.8°C), calafrios, aumento da frequência cardíaca, presença de secreção purulenta.</a:t>
            </a:r>
            <a:endParaRPr lang="en-US" sz="1750" dirty="0"/>
          </a:p>
        </p:txBody>
      </p:sp>
      <p:sp>
        <p:nvSpPr>
          <p:cNvPr id="14" name="Text 10"/>
          <p:cNvSpPr/>
          <p:nvPr/>
        </p:nvSpPr>
        <p:spPr>
          <a:xfrm>
            <a:off x="5451396" y="5285661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Sintomas: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Dor no local afetado, sensação de mal-estar, fadiga, sensibilidade ou calor na área infectada.</a:t>
            </a:r>
            <a:endParaRPr lang="en-US" sz="1750" dirty="0"/>
          </a:p>
        </p:txBody>
      </p:sp>
      <p:sp>
        <p:nvSpPr>
          <p:cNvPr id="15" name="Shape 11"/>
          <p:cNvSpPr/>
          <p:nvPr/>
        </p:nvSpPr>
        <p:spPr>
          <a:xfrm>
            <a:off x="9640133" y="2065853"/>
            <a:ext cx="4196358" cy="5260181"/>
          </a:xfrm>
          <a:prstGeom prst="roundRect">
            <a:avLst>
              <a:gd name="adj" fmla="val 2270"/>
            </a:avLst>
          </a:prstGeom>
          <a:solidFill>
            <a:srgbClr val="DDEEE6"/>
          </a:solidFill>
          <a:ln w="7620">
            <a:solidFill>
              <a:srgbClr val="FFA44F"/>
            </a:solidFill>
            <a:prstDash val="solid"/>
          </a:ln>
        </p:spPr>
      </p:sp>
      <p:sp>
        <p:nvSpPr>
          <p:cNvPr id="16" name="Shape 12"/>
          <p:cNvSpPr/>
          <p:nvPr/>
        </p:nvSpPr>
        <p:spPr>
          <a:xfrm>
            <a:off x="9874568" y="2300288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FFA44F"/>
          </a:solidFill>
          <a:ln/>
        </p:spPr>
      </p:sp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61734" y="2449116"/>
            <a:ext cx="306110" cy="382667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9874568" y="3207544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B4E4E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Insuficiência Respiratória</a:t>
            </a:r>
            <a:endParaRPr lang="en-US" sz="2200" dirty="0"/>
          </a:p>
        </p:txBody>
      </p:sp>
      <p:sp>
        <p:nvSpPr>
          <p:cNvPr id="19" name="Text 14"/>
          <p:cNvSpPr/>
          <p:nvPr/>
        </p:nvSpPr>
        <p:spPr>
          <a:xfrm>
            <a:off x="9874568" y="4052292"/>
            <a:ext cx="3727490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Sinais: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Taquipneia (respiração rápida e superficial), cianose (coloração azulada da pele), uso de musculatura acessória para respirar, saturação de oxigênio baixa.</a:t>
            </a:r>
            <a:endParaRPr lang="en-US" sz="1750" dirty="0"/>
          </a:p>
        </p:txBody>
      </p:sp>
      <p:sp>
        <p:nvSpPr>
          <p:cNvPr id="20" name="Text 15"/>
          <p:cNvSpPr/>
          <p:nvPr/>
        </p:nvSpPr>
        <p:spPr>
          <a:xfrm>
            <a:off x="9874568" y="6002893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Sintomas:</a:t>
            </a:r>
            <a:r>
              <a:rPr lang="en-US" sz="175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Falta de ar (dispneia), ansiedade, sensação de opressão no peito, cansaço respiratório.</a:t>
            </a:r>
            <a:endParaRPr lang="en-US" sz="1750" dirty="0"/>
          </a:p>
        </p:txBody>
      </p:sp>
      <p:sp>
        <p:nvSpPr>
          <p:cNvPr id="21" name="AutoShape 2" descr="08 razões para fazer Enfermagem | Escola de Enfermagem da Pa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2" name="AutoShape 4" descr="08 razões para fazer Enfermagem | Escola de Enfermagem da Pa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3" name="AutoShape 6" descr="08 razões para fazer Enfermagem | Escola de Enfermagem da Pa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056" name="Picture 8" descr="I Mostra de Experiências Exitosas do Curso de Enfermage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087" y="6991933"/>
            <a:ext cx="1853942" cy="123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77810" y="453985"/>
            <a:ext cx="9927312" cy="515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3250" b="1" dirty="0">
                <a:solidFill>
                  <a:srgbClr val="233939"/>
                </a:solidFill>
                <a:latin typeface="Syne Bold" pitchFamily="34" charset="0"/>
                <a:ea typeface="Syne Bold" pitchFamily="34" charset="-122"/>
                <a:cs typeface="Syne Bold" pitchFamily="34" charset="-120"/>
              </a:rPr>
              <a:t>Importância da Semiologia na Enfermagem</a:t>
            </a:r>
            <a:endParaRPr lang="en-US" sz="3250" dirty="0"/>
          </a:p>
        </p:txBody>
      </p:sp>
      <p:sp>
        <p:nvSpPr>
          <p:cNvPr id="3" name="Text 1"/>
          <p:cNvSpPr/>
          <p:nvPr/>
        </p:nvSpPr>
        <p:spPr>
          <a:xfrm>
            <a:off x="577810" y="1366123"/>
            <a:ext cx="6536055" cy="792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3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</a:t>
            </a:r>
            <a:r>
              <a:rPr lang="en-US" sz="130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Semiologia da Enfermagem</a:t>
            </a:r>
            <a:r>
              <a:rPr lang="en-US" sz="13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é a ciência que estuda os sinais e sintomas, permitindo ao enfermeiro coletar dados de forma sistemática e interpretá-los para compreender o processo saúde-doença do paciente.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577810" y="2307312"/>
            <a:ext cx="6536055" cy="528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30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Conhecimento Aprofundado:</a:t>
            </a:r>
            <a:r>
              <a:rPr lang="en-US" sz="13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Exige domínio da anatomia, fisiologia, patologia e farmacologia.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577810" y="2893457"/>
            <a:ext cx="6536055" cy="528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30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Identificação Precoce:</a:t>
            </a:r>
            <a:r>
              <a:rPr lang="en-US" sz="13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Permite reconhecer as primeiras alterações no estado de saúde, possibilitando intervenções rápidas.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77810" y="3479602"/>
            <a:ext cx="6536055" cy="528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30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Planejamento de Cuidados:</a:t>
            </a:r>
            <a:r>
              <a:rPr lang="en-US" sz="13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A partir da avaliação semiológica, o enfermeiro elabora um plano de cuidados individualizado e eficaz.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77810" y="4065746"/>
            <a:ext cx="6536055" cy="528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300" b="1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Segurança do Paciente:</a:t>
            </a:r>
            <a:r>
              <a:rPr lang="en-US" sz="13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 Contribui para a prevenção de complicações e a promoção da recuperação.</a:t>
            </a:r>
            <a:endParaRPr lang="en-US" sz="130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4461" y="1589008"/>
            <a:ext cx="6536055" cy="6536055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7524155" y="8125063"/>
            <a:ext cx="6536055" cy="264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300" dirty="0">
                <a:solidFill>
                  <a:srgbClr val="3B4E4E"/>
                </a:solidFill>
                <a:latin typeface="Overpass Light" pitchFamily="34" charset="0"/>
                <a:ea typeface="Overpass Light" pitchFamily="34" charset="-122"/>
                <a:cs typeface="Overpass Light" pitchFamily="34" charset="-120"/>
              </a:rPr>
              <a:t>A semiologia é a base para a tomada de decisões clínicas e a segurança do paciente.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1304</Words>
  <Application>Microsoft Office PowerPoint</Application>
  <PresentationFormat>Personalizar</PresentationFormat>
  <Paragraphs>109</Paragraphs>
  <Slides>13</Slides>
  <Notes>13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9" baseType="lpstr">
      <vt:lpstr>Arial</vt:lpstr>
      <vt:lpstr>Syne Bold</vt:lpstr>
      <vt:lpstr>Overpass Light</vt:lpstr>
      <vt:lpstr>Calibri</vt:lpstr>
      <vt:lpstr>Syne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usuario</cp:lastModifiedBy>
  <cp:revision>7</cp:revision>
  <dcterms:created xsi:type="dcterms:W3CDTF">2025-08-07T15:30:38Z</dcterms:created>
  <dcterms:modified xsi:type="dcterms:W3CDTF">2025-08-07T21:44:28Z</dcterms:modified>
</cp:coreProperties>
</file>