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r:id="rId33" roundtripDataSignature="AMtx7mhTcT4NMRtJcFoi/zRUZh6H6R57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01E9F54-3135-4674-B67A-90E4B02DBAA4}">
  <a:tblStyle styleId="{901E9F54-3135-4674-B67A-90E4B02DBAA4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customschemas.google.com/relationships/presentationmetadata" Target="metadata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ba8c18109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g2ba8c18109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d8bc53486f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g2d8bc53486f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d8bc53486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2d8bc53486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d8bc53486f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2d8bc53486f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24888d579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224888d579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d8bc53486f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2d8bc53486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0de648ba81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30de648ba8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2c97a1d05c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32c97a1d05c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2c97a1d05c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g32c97a1d05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2c97a1d05c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32c97a1d05c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2c97a1d05c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2c97a1d05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202cd97378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g3202cd9737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2c97a1d05c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g32c97a1d05c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2c97a1d05c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32c97a1d05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d8b2337c83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g2d8b2337c8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2c97a1d05c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2c97a1d05c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d8b2337c83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g2d8b2337c83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2c97a1d05c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2c97a1d05c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d6ab4981d0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g2d6ab4981d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d8bc53486f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d8bc53486f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d8bc53486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d8bc53486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d8bc53486f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d8bc53486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202cd97378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3202cd9737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d8bc53486f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g2d8bc53486f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d8bc53486f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g2d8bc53486f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d8bc53486f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2d8bc53486f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6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6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" name="Google Shape;15;p16"/>
          <p:cNvSpPr txBox="1"/>
          <p:nvPr/>
        </p:nvSpPr>
        <p:spPr>
          <a:xfrm>
            <a:off x="6429388" y="4286262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6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8" name="Google Shape;18;p16"/>
          <p:cNvSpPr txBox="1"/>
          <p:nvPr>
            <p:ph idx="11" type="ftr"/>
          </p:nvPr>
        </p:nvSpPr>
        <p:spPr>
          <a:xfrm>
            <a:off x="3071802" y="4643452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6"/>
          <p:cNvSpPr txBox="1"/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6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26"/>
          <p:cNvSpPr txBox="1"/>
          <p:nvPr>
            <p:ph idx="2" type="body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6" name="Google Shape;66;p26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6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7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7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7"/>
          <p:cNvSpPr txBox="1"/>
          <p:nvPr>
            <p:ph idx="1" type="body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3" name="Google Shape;73;p2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8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8"/>
          <p:cNvSpPr txBox="1"/>
          <p:nvPr>
            <p:ph idx="1" type="body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is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9"/>
          <p:cNvSpPr txBox="1"/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9"/>
          <p:cNvSpPr txBox="1"/>
          <p:nvPr>
            <p:ph idx="1" type="body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2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">
  <p:cSld name="Title + Three 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7"/>
          <p:cNvSpPr txBox="1"/>
          <p:nvPr>
            <p:ph idx="1" type="body"/>
          </p:nvPr>
        </p:nvSpPr>
        <p:spPr>
          <a:xfrm>
            <a:off x="618625" y="1409050"/>
            <a:ext cx="6917400" cy="32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/>
            </a:lvl1pPr>
            <a:lvl2pPr indent="-3048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2pPr>
            <a:lvl3pPr indent="-3048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3pPr>
            <a:lvl4pPr indent="-3048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/>
            </a:lvl4pPr>
            <a:lvl5pPr indent="-3048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5pPr>
            <a:lvl6pPr indent="-3048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6pPr>
            <a:lvl7pPr indent="-3048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/>
            </a:lvl7pPr>
            <a:lvl8pPr indent="-3048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8pPr>
            <a:lvl9pPr indent="-3048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9pPr>
          </a:lstStyle>
          <a:p/>
        </p:txBody>
      </p:sp>
      <p:sp>
        <p:nvSpPr>
          <p:cNvPr id="22" name="Google Shape;22;p17"/>
          <p:cNvSpPr txBox="1"/>
          <p:nvPr>
            <p:ph type="title"/>
          </p:nvPr>
        </p:nvSpPr>
        <p:spPr>
          <a:xfrm>
            <a:off x="0" y="0"/>
            <a:ext cx="8001600" cy="1144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90000" spcFirstLastPara="1" rIns="91425" wrap="square" tIns="27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8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9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bg>
      <p:bgPr>
        <a:solidFill>
          <a:schemeClr val="accent2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 txBox="1"/>
          <p:nvPr>
            <p:ph type="title"/>
          </p:nvPr>
        </p:nvSpPr>
        <p:spPr>
          <a:xfrm>
            <a:off x="524266" y="572200"/>
            <a:ext cx="2796600" cy="242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0000" spcFirstLastPara="1" rIns="91425" wrap="square" tIns="2700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/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2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9" name="Google Shape;39;p2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2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3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3"/>
          <p:cNvSpPr txBox="1"/>
          <p:nvPr>
            <p:ph idx="1" type="body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5" name="Google Shape;45;p23"/>
          <p:cNvSpPr txBox="1"/>
          <p:nvPr>
            <p:ph idx="2" type="body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6" name="Google Shape;46;p2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4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24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3" name="Google Shape;53;p24"/>
          <p:cNvSpPr txBox="1"/>
          <p:nvPr>
            <p:ph idx="3" type="body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24"/>
          <p:cNvSpPr txBox="1"/>
          <p:nvPr>
            <p:ph idx="4" type="body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2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5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Slide Fatec.jpg" id="11" name="Google Shape;11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-1" y="-142894"/>
            <a:ext cx="9144001" cy="52863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hyperlink" Target="https://dliportal.zbra.com.br/Login.aspx?key=fatecba" TargetMode="External"/><Relationship Id="rId5" Type="http://schemas.openxmlformats.org/officeDocument/2006/relationships/hyperlink" Target="https://dliportal.zbra.com.br/Login.aspx?key=fatecba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ba8c181092_0_5"/>
          <p:cNvSpPr/>
          <p:nvPr/>
        </p:nvSpPr>
        <p:spPr>
          <a:xfrm>
            <a:off x="270525" y="602826"/>
            <a:ext cx="8723242" cy="6463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0000"/>
                </a:solidFill>
                <a:latin typeface="Calibri"/>
              </a:rPr>
              <a:t>REUNIÃO DE COORDENAÇÃO</a:t>
            </a:r>
          </a:p>
        </p:txBody>
      </p:sp>
      <p:sp>
        <p:nvSpPr>
          <p:cNvPr id="93" name="Google Shape;93;g2ba8c181092_0_5"/>
          <p:cNvSpPr/>
          <p:nvPr/>
        </p:nvSpPr>
        <p:spPr>
          <a:xfrm>
            <a:off x="6110150" y="1372448"/>
            <a:ext cx="1531686" cy="37349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0000"/>
                </a:solidFill>
                <a:latin typeface="Calibri"/>
              </a:rPr>
              <a:t>2025.1</a:t>
            </a:r>
          </a:p>
        </p:txBody>
      </p:sp>
      <p:sp>
        <p:nvSpPr>
          <p:cNvPr id="94" name="Google Shape;94;g2ba8c181092_0_5"/>
          <p:cNvSpPr txBox="1"/>
          <p:nvPr/>
        </p:nvSpPr>
        <p:spPr>
          <a:xfrm>
            <a:off x="455575" y="2116200"/>
            <a:ext cx="6509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00">
                <a:solidFill>
                  <a:schemeClr val="dk1"/>
                </a:solidFill>
              </a:rPr>
              <a:t>"Educar a mente sem educar o coração não é educação."</a:t>
            </a:r>
            <a:endParaRPr b="1"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dk1"/>
                </a:solidFill>
              </a:rPr>
              <a:t>— </a:t>
            </a:r>
            <a:r>
              <a:rPr b="1" lang="pt-BR" sz="1700">
                <a:solidFill>
                  <a:schemeClr val="dk1"/>
                </a:solidFill>
              </a:rPr>
              <a:t>Aristóteles</a:t>
            </a:r>
            <a:endParaRPr sz="2000"/>
          </a:p>
        </p:txBody>
      </p:sp>
      <p:sp>
        <p:nvSpPr>
          <p:cNvPr id="95" name="Google Shape;95;g2ba8c181092_0_5"/>
          <p:cNvSpPr/>
          <p:nvPr/>
        </p:nvSpPr>
        <p:spPr>
          <a:xfrm>
            <a:off x="6048225" y="3775148"/>
            <a:ext cx="2708057" cy="49128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0000"/>
                </a:solidFill>
                <a:latin typeface="Calibri"/>
              </a:rPr>
              <a:t>05/02/2025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d8bc53486f_0_53"/>
          <p:cNvSpPr txBox="1"/>
          <p:nvPr>
            <p:ph type="ctrTitle"/>
          </p:nvPr>
        </p:nvSpPr>
        <p:spPr>
          <a:xfrm>
            <a:off x="374100" y="2571750"/>
            <a:ext cx="83958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Sugestões:</a:t>
            </a:r>
            <a:endParaRPr sz="6000"/>
          </a:p>
          <a:p>
            <a:pPr indent="-330200" lvl="0" marL="457200" rtl="0" algn="just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Laboratório de Mecânica</a:t>
            </a:r>
            <a:r>
              <a:rPr b="1" lang="pt-BR" sz="1600"/>
              <a:t>:</a:t>
            </a:r>
            <a:r>
              <a:rPr lang="pt-BR" sz="1600"/>
              <a:t> Exploração de abordagens como a aprendizagem baseada em projetos, aprendizagem invertida e gamificação.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 André Reis e Nilson</a:t>
            </a:r>
            <a:endParaRPr sz="1600"/>
          </a:p>
          <a:p>
            <a:pPr indent="0" lvl="0" marL="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pt-BR" sz="1600"/>
              <a:t>30 Professores</a:t>
            </a:r>
            <a:endParaRPr sz="1600"/>
          </a:p>
          <a:p>
            <a:pPr indent="-33020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Laboratório de Arquitetura</a:t>
            </a:r>
            <a:r>
              <a:rPr b="1" lang="pt-BR" sz="1600"/>
              <a:t>:</a:t>
            </a:r>
            <a:r>
              <a:rPr lang="pt-BR" sz="1600"/>
              <a:t> Exploração de abordagens como a aprendizagem baseada em projetos, aprendizagem invertida e gamificação.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 Paulo Rosário</a:t>
            </a:r>
            <a:endParaRPr sz="1600"/>
          </a:p>
          <a:p>
            <a:pPr indent="0" lvl="0" marL="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/>
              <a:t>30 Professores</a:t>
            </a:r>
            <a:endParaRPr sz="1600"/>
          </a:p>
          <a:p>
            <a:pPr indent="-33020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Primeiros socorros: </a:t>
            </a:r>
            <a:r>
              <a:rPr lang="pt-BR" sz="1600"/>
              <a:t>Uso de ferramentas digitais e plataformas online para enriquecer o ensino e a aprendizagem.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Rodrigo Alves e Emilene Soares</a:t>
            </a:r>
            <a:endParaRPr sz="1600"/>
          </a:p>
          <a:p>
            <a:pPr indent="-33655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rPr b="1" lang="pt-BR" sz="1700"/>
              <a:t>Empreendedorismo e Inovação - Como iniciar seu projeto: </a:t>
            </a:r>
            <a:r>
              <a:rPr lang="pt-BR" sz="1700"/>
              <a:t>Integrando competências empreendedoras no currículo e estimulando a criatividade.</a:t>
            </a:r>
            <a:endParaRPr b="1" sz="1700"/>
          </a:p>
          <a:p>
            <a:pPr indent="-33655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rPr lang="pt-BR" sz="1700"/>
              <a:t>Formador: </a:t>
            </a:r>
            <a:endParaRPr sz="1600"/>
          </a:p>
          <a:p>
            <a:pPr indent="-33020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Avaliação Formativa e Feedback: </a:t>
            </a:r>
            <a:r>
              <a:rPr lang="pt-BR" sz="1600"/>
              <a:t>Estratégias para uma avaliação mais eficaz e construtiva, promovendo o desenvolvimento dos alunos.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 Maynara</a:t>
            </a:r>
            <a:endParaRPr sz="1600"/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d8bc53486f_0_57"/>
          <p:cNvSpPr txBox="1"/>
          <p:nvPr>
            <p:ph type="ctrTitle"/>
          </p:nvPr>
        </p:nvSpPr>
        <p:spPr>
          <a:xfrm>
            <a:off x="293175" y="2406875"/>
            <a:ext cx="83958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Sugestões:</a:t>
            </a:r>
            <a:endParaRPr sz="6000"/>
          </a:p>
          <a:p>
            <a:pPr indent="-336550" lvl="0" marL="457200" rtl="0" algn="just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rPr b="1" lang="pt-BR" sz="1700"/>
              <a:t>D</a:t>
            </a:r>
            <a:r>
              <a:rPr b="1" lang="pt-BR" sz="1700"/>
              <a:t>iversidade e Inclusão: </a:t>
            </a:r>
            <a:r>
              <a:rPr lang="pt-BR" sz="1700"/>
              <a:t>Práticas pedagógicas para atender à diversidade cultural, étnica e de aprendizagem dos alunos.</a:t>
            </a:r>
            <a:endParaRPr b="1" sz="1700"/>
          </a:p>
          <a:p>
            <a:pPr indent="-33655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rPr lang="pt-BR" sz="1700"/>
              <a:t>Formador: </a:t>
            </a:r>
            <a:endParaRPr sz="1700"/>
          </a:p>
          <a:p>
            <a:pPr indent="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-33655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rPr b="1" lang="pt-BR" sz="1700"/>
              <a:t>Educação a Distância (EAD): </a:t>
            </a:r>
            <a:r>
              <a:rPr lang="pt-BR" sz="1700"/>
              <a:t>Melhores práticas para o desenvolvimento e gestão de cursos online.</a:t>
            </a:r>
            <a:endParaRPr b="1" sz="1700"/>
          </a:p>
          <a:p>
            <a:pPr indent="-33655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rPr lang="pt-BR" sz="1700"/>
              <a:t>Formador: </a:t>
            </a:r>
            <a:endParaRPr sz="1700"/>
          </a:p>
          <a:p>
            <a:pPr indent="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-33655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Char char="●"/>
            </a:pPr>
            <a:r>
              <a:t/>
            </a:r>
            <a:endParaRPr sz="1700"/>
          </a:p>
          <a:p>
            <a:pPr indent="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d8bc53486f_0_61"/>
          <p:cNvSpPr txBox="1"/>
          <p:nvPr>
            <p:ph type="ctrTitle"/>
          </p:nvPr>
        </p:nvSpPr>
        <p:spPr>
          <a:xfrm>
            <a:off x="293175" y="3062300"/>
            <a:ext cx="83958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Sugestões:</a:t>
            </a:r>
            <a:endParaRPr sz="6000"/>
          </a:p>
          <a:p>
            <a:pPr indent="-330200" lvl="0" marL="457200" rtl="0" algn="just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Saúde Mental e Bem-Estar do Educador: </a:t>
            </a:r>
            <a:r>
              <a:rPr lang="pt-BR" sz="1600"/>
              <a:t>Estratégias para lidar com o estresse e promover um ambiente saudável de trabalho.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</a:t>
            </a:r>
            <a:endParaRPr sz="1600"/>
          </a:p>
          <a:p>
            <a:pPr indent="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Ética e Responsabilidade Social na Educação: </a:t>
            </a:r>
            <a:r>
              <a:rPr lang="pt-BR" sz="1600"/>
              <a:t>Discussão sobre o papel do professor na formação de cidadãos críticos e conscientes.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</a:t>
            </a:r>
            <a:endParaRPr sz="1600"/>
          </a:p>
          <a:p>
            <a:pPr indent="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pt-BR" sz="1600"/>
              <a:t>Desenvolvimento de Soft Skills: </a:t>
            </a:r>
            <a:r>
              <a:rPr lang="pt-BR" sz="1600"/>
              <a:t>Como ensinar habilidades como comunicação, trabalho em equipe e liderança aos alunos.</a:t>
            </a:r>
            <a:endParaRPr b="1" sz="1600"/>
          </a:p>
          <a:p>
            <a:pPr indent="-330200" lvl="0" marL="45720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pt-BR" sz="1600"/>
              <a:t>Formador: </a:t>
            </a:r>
            <a:endParaRPr sz="1600"/>
          </a:p>
          <a:p>
            <a:pPr indent="0" lvl="0" marL="457200" rtl="0" algn="just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2256"/>
          </a:p>
          <a:p>
            <a:pPr indent="0" lvl="0" marL="0" rtl="0" algn="ctr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/>
          </a:p>
          <a:p>
            <a:pPr indent="-33020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t/>
            </a:r>
            <a:endParaRPr b="1" sz="1600"/>
          </a:p>
          <a:p>
            <a:pPr indent="-33655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t/>
            </a:r>
            <a:endParaRPr b="1" sz="1700"/>
          </a:p>
          <a:p>
            <a:pPr indent="0" lvl="0" marL="457200" rtl="0" algn="just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24888d5795_0_14"/>
          <p:cNvSpPr txBox="1"/>
          <p:nvPr>
            <p:ph type="ctrTitle"/>
          </p:nvPr>
        </p:nvSpPr>
        <p:spPr>
          <a:xfrm>
            <a:off x="176350" y="1613600"/>
            <a:ext cx="85071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SzPct val="81818"/>
              <a:buNone/>
            </a:pP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rezados Docentes,</a:t>
            </a:r>
            <a:endParaRPr b="1"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2200">
                <a:latin typeface="Arial"/>
                <a:ea typeface="Arial"/>
                <a:cs typeface="Arial"/>
                <a:sym typeface="Arial"/>
              </a:rPr>
              <a:t>O início de um novo semestre traz consigo uma excelente oportunidade para aprimorar nosso compromisso com a educação de qualidade e a formação integral de nossos alunos. Para que o semestre seja bem-sucedido, é fundamental que todos sigamos as diretrizes que garantem o bom andamento das atividades acadêmicas e o ambiente de aprendizado.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2200">
                <a:latin typeface="Arial"/>
                <a:ea typeface="Arial"/>
                <a:cs typeface="Arial"/>
                <a:sym typeface="Arial"/>
              </a:rPr>
              <a:t>Com isso em mente, apresentamos a seguir as principais orientações que devem ser observadas por todos os docentes: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40909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d8bc53486f_0_29"/>
          <p:cNvSpPr txBox="1"/>
          <p:nvPr>
            <p:ph type="ctrTitle"/>
          </p:nvPr>
        </p:nvSpPr>
        <p:spPr>
          <a:xfrm>
            <a:off x="573125" y="15842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rPr lang="pt-BR" sz="6000"/>
              <a:t>Cumprimento dos Horários e do Calendário Acadêmico</a:t>
            </a:r>
            <a:endParaRPr sz="6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0de648ba81_0_21"/>
          <p:cNvSpPr txBox="1"/>
          <p:nvPr>
            <p:ph idx="1" type="subTitle"/>
          </p:nvPr>
        </p:nvSpPr>
        <p:spPr>
          <a:xfrm>
            <a:off x="102900" y="20275"/>
            <a:ext cx="8787900" cy="292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É imprescindível que todos os professores cumpram rigorosamente os horários estabelecidos para as aulas, de modo a garantir a regularidade das atividades acadêmicas.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Pontualidade nas aulas: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cumpra o horário de início e término das aulas, das 19h às 22h, devendo estar em sala no horário de início da atividade.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Respeito ao calendário acadêmico: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Obedeça aos períodos de aulas, provas, recessos e outras datas importantes previstas no calendário acadêmico. Qualquer alteração precisa ser comunicada previamente e com a devida justificativa.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Carga horária: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Certifique-se de que a carga horária de suas disciplinas seja integralmente cumprida, de acordo com o que foi planejado para cada semestre.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48"/>
              <a:buNone/>
            </a:pPr>
            <a:r>
              <a:t/>
            </a:r>
            <a:endParaRPr sz="2256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2c97a1d05c_0_3"/>
          <p:cNvSpPr txBox="1"/>
          <p:nvPr>
            <p:ph type="ctrTitle"/>
          </p:nvPr>
        </p:nvSpPr>
        <p:spPr>
          <a:xfrm>
            <a:off x="573125" y="15842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Planejamento e Organização das Aulas</a:t>
            </a:r>
            <a:endParaRPr b="1"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2c97a1d05c_0_8"/>
          <p:cNvSpPr txBox="1"/>
          <p:nvPr>
            <p:ph idx="1" type="subTitle"/>
          </p:nvPr>
        </p:nvSpPr>
        <p:spPr>
          <a:xfrm>
            <a:off x="0" y="20275"/>
            <a:ext cx="9023100" cy="292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 um semestre proveitoso, é essencial que as aulas estejam bem planejadas e organizadas. Considere: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Plano de ensino claro e acessível: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Apresente um plano de ensino detalhado logo no início do semestre, incluindo objetivos, conteúdos, cronograma, metodologias e formas de avaliação. Esse documento deve ser disponibilizado para os alunos no primeiro encontro.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Metodologias ativas e diversificadas: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Busque utilizar métodos de ensino que incentivem a participação ativa dos alunos, como debates, trabalhos em grupo, estudos de caso, e o uso de tecnologias educacionais.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Avaliações transparentes:</a:t>
            </a:r>
            <a:r>
              <a:rPr lang="pt-BR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Assegure que todos os critérios de avaliação estejam claramente estabelecidos, permitindo que os alunos compreendam as expectativas de desempenho desde o início.</a:t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48"/>
              <a:buNone/>
            </a:pPr>
            <a:r>
              <a:t/>
            </a:r>
            <a:endParaRPr sz="2256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2c97a1d05c_0_19"/>
          <p:cNvSpPr txBox="1"/>
          <p:nvPr>
            <p:ph type="ctrTitle"/>
          </p:nvPr>
        </p:nvSpPr>
        <p:spPr>
          <a:xfrm>
            <a:off x="573125" y="15842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Cumprimento das Normas Institucionais</a:t>
            </a:r>
            <a:endParaRPr b="1"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2c97a1d05c_0_13"/>
          <p:cNvSpPr txBox="1"/>
          <p:nvPr>
            <p:ph type="ctrTitle"/>
          </p:nvPr>
        </p:nvSpPr>
        <p:spPr>
          <a:xfrm>
            <a:off x="264525" y="1597825"/>
            <a:ext cx="8773200" cy="1102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</a:pPr>
            <a:r>
              <a:t/>
            </a:r>
            <a:endParaRPr b="1"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</a:pPr>
            <a:r>
              <a:rPr lang="pt-BR" sz="2200">
                <a:latin typeface="Arial"/>
                <a:ea typeface="Arial"/>
                <a:cs typeface="Arial"/>
                <a:sym typeface="Arial"/>
              </a:rPr>
              <a:t>Para o bom funcionamento da instituição, é necessário que todos os docentes sigam as normas estabelecidas pela faculdade, incluindo: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54330" lvl="0" marL="4572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Procedimentos administrativos: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 Envie as frequências e notas no prazo estipulado, conforme orientações do Sistema Jaguar.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5433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Compromisso com a ética: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 Mantenha uma postura ética, profissional e respeitosa com os alunos e colegas, garantindo um ambiente saudável e de aprendizado.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5433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Atenção às orientações da coordenação: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 Assegure que suas práticas estejam alinhadas às diretrizes pedagógicas estabelecidas pela coordenação do curso e pela direção acadêmica.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202cd97378_0_12"/>
          <p:cNvSpPr txBox="1"/>
          <p:nvPr>
            <p:ph type="ctrTitle"/>
          </p:nvPr>
        </p:nvSpPr>
        <p:spPr>
          <a:xfrm>
            <a:off x="0" y="2017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t-BR"/>
              <a:t>Pauta resumida:</a:t>
            </a:r>
            <a:endParaRPr/>
          </a:p>
        </p:txBody>
      </p:sp>
      <p:sp>
        <p:nvSpPr>
          <p:cNvPr id="101" name="Google Shape;101;g3202cd97378_0_12"/>
          <p:cNvSpPr txBox="1"/>
          <p:nvPr>
            <p:ph idx="1" type="subTitle"/>
          </p:nvPr>
        </p:nvSpPr>
        <p:spPr>
          <a:xfrm>
            <a:off x="336000" y="1304225"/>
            <a:ext cx="8225100" cy="292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71856" lvl="0" marL="45720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Jornada Pedagógica 11 e 12/02;</a:t>
            </a:r>
            <a:endParaRPr sz="2256">
              <a:solidFill>
                <a:schemeClr val="dk1"/>
              </a:solidFill>
            </a:endParaRPr>
          </a:p>
          <a:p>
            <a:pPr indent="-371856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Plano de ensino atualizado - Conferir títulos na biblioteca física e biblioteca virtual; Prazo: 14/02/2025;</a:t>
            </a:r>
            <a:endParaRPr sz="2256">
              <a:solidFill>
                <a:schemeClr val="dk1"/>
              </a:solidFill>
            </a:endParaRPr>
          </a:p>
          <a:p>
            <a:pPr indent="-371856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Pasta compartilhada docente;</a:t>
            </a:r>
            <a:endParaRPr sz="2256">
              <a:solidFill>
                <a:schemeClr val="dk1"/>
              </a:solidFill>
            </a:endParaRPr>
          </a:p>
          <a:p>
            <a:pPr indent="-371856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Início do semestre - atribuições e determinações;</a:t>
            </a:r>
            <a:endParaRPr sz="2256">
              <a:solidFill>
                <a:schemeClr val="dk1"/>
              </a:solidFill>
            </a:endParaRPr>
          </a:p>
          <a:p>
            <a:pPr indent="-371856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Disciplinas semipresenciais;</a:t>
            </a:r>
            <a:endParaRPr sz="2256">
              <a:solidFill>
                <a:schemeClr val="dk1"/>
              </a:solidFill>
            </a:endParaRPr>
          </a:p>
          <a:p>
            <a:pPr indent="-371856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Acompanhamento e estudo de discentes;</a:t>
            </a:r>
            <a:endParaRPr sz="2256">
              <a:solidFill>
                <a:schemeClr val="dk1"/>
              </a:solidFill>
            </a:endParaRPr>
          </a:p>
          <a:p>
            <a:pPr indent="-371856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</a:rPr>
              <a:t>Reuniões </a:t>
            </a:r>
            <a:r>
              <a:rPr lang="pt-BR" sz="2256">
                <a:solidFill>
                  <a:schemeClr val="dk1"/>
                </a:solidFill>
              </a:rPr>
              <a:t>individuais</a:t>
            </a:r>
            <a:r>
              <a:rPr lang="pt-BR" sz="2256">
                <a:solidFill>
                  <a:schemeClr val="dk1"/>
                </a:solidFill>
              </a:rPr>
              <a:t> com cursos;</a:t>
            </a:r>
            <a:endParaRPr sz="2256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48"/>
              <a:buNone/>
            </a:pPr>
            <a:r>
              <a:rPr lang="pt-BR" sz="2656">
                <a:solidFill>
                  <a:schemeClr val="dk1"/>
                </a:solidFill>
              </a:rPr>
              <a:t> </a:t>
            </a:r>
            <a:endParaRPr sz="2056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2c97a1d05c_0_29"/>
          <p:cNvSpPr txBox="1"/>
          <p:nvPr>
            <p:ph type="ctrTitle"/>
          </p:nvPr>
        </p:nvSpPr>
        <p:spPr>
          <a:xfrm>
            <a:off x="573125" y="15842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Atenção e Suporte aos Discentes</a:t>
            </a:r>
            <a:endParaRPr b="1"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2c97a1d05c_0_23"/>
          <p:cNvSpPr txBox="1"/>
          <p:nvPr>
            <p:ph type="ctrTitle"/>
          </p:nvPr>
        </p:nvSpPr>
        <p:spPr>
          <a:xfrm>
            <a:off x="-11975" y="1597825"/>
            <a:ext cx="9067200" cy="1102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latin typeface="Arial"/>
                <a:ea typeface="Arial"/>
                <a:cs typeface="Arial"/>
                <a:sym typeface="Arial"/>
              </a:rPr>
              <a:t>O papel do docente vai além da transmissão de conteúdo. É essencial que o professor crie um ambiente acolhedor e de confiança para os discentes. Para isso, deve: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1" lang="pt-BR" sz="2000">
                <a:latin typeface="Arial"/>
                <a:ea typeface="Arial"/>
                <a:cs typeface="Arial"/>
                <a:sym typeface="Arial"/>
              </a:rPr>
              <a:t>Estar disponível para dúvidas e orientações:</a:t>
            </a:r>
            <a:r>
              <a:rPr lang="pt-BR" sz="2000">
                <a:latin typeface="Arial"/>
                <a:ea typeface="Arial"/>
                <a:cs typeface="Arial"/>
                <a:sym typeface="Arial"/>
              </a:rPr>
              <a:t> Reserve momentos para tirar dúvidas e fornecer suporte acadêmico aos discentes.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1" lang="pt-BR" sz="2000">
                <a:latin typeface="Arial"/>
                <a:ea typeface="Arial"/>
                <a:cs typeface="Arial"/>
                <a:sym typeface="Arial"/>
              </a:rPr>
              <a:t>Atenção à diversidade dos discentes:</a:t>
            </a:r>
            <a:r>
              <a:rPr lang="pt-BR" sz="2000">
                <a:latin typeface="Arial"/>
                <a:ea typeface="Arial"/>
                <a:cs typeface="Arial"/>
                <a:sym typeface="Arial"/>
              </a:rPr>
              <a:t> Lembre-se de que seus discentes possuem diferentes ritmos de aprendizagem, dificuldades e necessidades. Esteja aberto a adaptar suas abordagens pedagógicas quando necessário.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b="1" lang="pt-BR" sz="2000">
                <a:latin typeface="Arial"/>
                <a:ea typeface="Arial"/>
                <a:cs typeface="Arial"/>
                <a:sym typeface="Arial"/>
              </a:rPr>
              <a:t>Fomentar o engajamento:</a:t>
            </a:r>
            <a:r>
              <a:rPr lang="pt-BR" sz="2000">
                <a:latin typeface="Arial"/>
                <a:ea typeface="Arial"/>
                <a:cs typeface="Arial"/>
                <a:sym typeface="Arial"/>
              </a:rPr>
              <a:t> Estimule a participação ativa dos discentes nas aulas e no ambiente acadêmico como um todo, criando oportunidades para que se envolvam com os conteúdos de forma crítica e reflexiva</a:t>
            </a:r>
            <a:r>
              <a:rPr lang="pt-BR" sz="1800">
                <a:latin typeface="Arial"/>
                <a:ea typeface="Arial"/>
                <a:cs typeface="Arial"/>
                <a:sym typeface="Arial"/>
              </a:rPr>
              <a:t>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d8b2337c83_0_3"/>
          <p:cNvSpPr txBox="1"/>
          <p:nvPr>
            <p:ph type="ctrTitle"/>
          </p:nvPr>
        </p:nvSpPr>
        <p:spPr>
          <a:xfrm>
            <a:off x="573125" y="15842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6000"/>
              <a:t>Cuidado com o Bem-Estar dos Alunos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2c97a1d05c_0_39"/>
          <p:cNvSpPr txBox="1"/>
          <p:nvPr>
            <p:ph type="ctrTitle"/>
          </p:nvPr>
        </p:nvSpPr>
        <p:spPr>
          <a:xfrm>
            <a:off x="116550" y="2126875"/>
            <a:ext cx="8758500" cy="1102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000">
                <a:latin typeface="Arial"/>
                <a:ea typeface="Arial"/>
                <a:cs typeface="Arial"/>
                <a:sym typeface="Arial"/>
              </a:rPr>
              <a:t>Além da excelência acadêmica, é fundamental que todos os docentes se preocupem com o bem-estar emocional e psicológico dos alunos, promovendo um ambiente saudável e respeitoso. Lembre-se de: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1" lang="pt-BR" sz="2000">
                <a:latin typeface="Arial"/>
                <a:ea typeface="Arial"/>
                <a:cs typeface="Arial"/>
                <a:sym typeface="Arial"/>
              </a:rPr>
              <a:t>Fomentar o respeito e a inclusão:</a:t>
            </a:r>
            <a:r>
              <a:rPr lang="pt-BR" sz="2000">
                <a:latin typeface="Arial"/>
                <a:ea typeface="Arial"/>
                <a:cs typeface="Arial"/>
                <a:sym typeface="Arial"/>
              </a:rPr>
              <a:t> Crie um ambiente de sala de aula onde todos os discentes, independentemente de suas origens, se sintam acolhidos e respeitados.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1" lang="pt-BR" sz="2000">
                <a:latin typeface="Arial"/>
                <a:ea typeface="Arial"/>
                <a:cs typeface="Arial"/>
                <a:sym typeface="Arial"/>
              </a:rPr>
              <a:t>Sensibilidade a questões emocionais e sociais:</a:t>
            </a:r>
            <a:r>
              <a:rPr lang="pt-BR" sz="2000">
                <a:latin typeface="Arial"/>
                <a:ea typeface="Arial"/>
                <a:cs typeface="Arial"/>
                <a:sym typeface="Arial"/>
              </a:rPr>
              <a:t> Esteja atento às necessidades dos discentes, principalmente em situações de estresse ou dificuldades pessoais. Caso necessário, oriente-os para os canais de apoio institucional, como a orientação pedagógica e os serviços de psicologia.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d8b2337c83_0_7"/>
          <p:cNvSpPr txBox="1"/>
          <p:nvPr>
            <p:ph type="ctrTitle"/>
          </p:nvPr>
        </p:nvSpPr>
        <p:spPr>
          <a:xfrm>
            <a:off x="573125" y="15842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Feedback Constante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2c97a1d05c_0_33"/>
          <p:cNvSpPr txBox="1"/>
          <p:nvPr>
            <p:ph type="ctrTitle"/>
          </p:nvPr>
        </p:nvSpPr>
        <p:spPr>
          <a:xfrm>
            <a:off x="685800" y="1891719"/>
            <a:ext cx="7772400" cy="1102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</a:pPr>
            <a:r>
              <a:t/>
            </a:r>
            <a:endParaRPr b="1"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</a:pPr>
            <a:r>
              <a:rPr lang="pt-BR" sz="2200">
                <a:latin typeface="Arial"/>
                <a:ea typeface="Arial"/>
                <a:cs typeface="Arial"/>
                <a:sym typeface="Arial"/>
              </a:rPr>
              <a:t>O feedback contínuo é uma ferramenta poderosa para o desenvolvimento acadêmico dos dsicentes. Assim, é importante: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54330" lvl="0" marL="4572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Fornecer feedback construtivo: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 Avalie o desempenho dos discentes de forma justa, clara e transparente. Ofereça orientações para que eles possam melhorar e evoluir.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29146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50000"/>
              <a:buFont typeface="Arial"/>
              <a:buChar char="●"/>
            </a:pPr>
            <a:r>
              <a:rPr b="1" lang="pt-BR" sz="2200">
                <a:latin typeface="Arial"/>
                <a:ea typeface="Arial"/>
                <a:cs typeface="Arial"/>
                <a:sym typeface="Arial"/>
              </a:rPr>
              <a:t>Buscar feedback dos alunos: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 Esteja atento ao retorno dos 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discentes</a:t>
            </a:r>
            <a:r>
              <a:rPr lang="pt-BR" sz="2200">
                <a:latin typeface="Arial"/>
                <a:ea typeface="Arial"/>
                <a:cs typeface="Arial"/>
                <a:sym typeface="Arial"/>
              </a:rPr>
              <a:t> sobre a metodologia de ensino e o andamento das aulas, utilizando essas informações para realizar ajustes necessários</a:t>
            </a:r>
            <a:r>
              <a:rPr lang="pt-BR" sz="1100">
                <a:latin typeface="Arial"/>
                <a:ea typeface="Arial"/>
                <a:cs typeface="Arial"/>
                <a:sym typeface="Arial"/>
              </a:rPr>
              <a:t>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g2d6ab4981d0_0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97600" y="366725"/>
            <a:ext cx="3852575" cy="38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g2d8bc53486f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08549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2d8bc53486f_0_8"/>
          <p:cNvSpPr txBox="1"/>
          <p:nvPr/>
        </p:nvSpPr>
        <p:spPr>
          <a:xfrm>
            <a:off x="2223500" y="2826250"/>
            <a:ext cx="5317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u="sng">
                <a:solidFill>
                  <a:schemeClr val="hlink"/>
                </a:solidFill>
                <a:hlinkClick r:id="rId4"/>
              </a:rPr>
              <a:t>https://dliportal.zbra.com.br/Login.aspx?key=fatecba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  <p:sp>
        <p:nvSpPr>
          <p:cNvPr id="108" name="Google Shape;108;g2d8bc53486f_0_8">
            <a:hlinkClick r:id="rId5"/>
          </p:cNvPr>
          <p:cNvSpPr/>
          <p:nvPr/>
        </p:nvSpPr>
        <p:spPr>
          <a:xfrm>
            <a:off x="7273225" y="2879825"/>
            <a:ext cx="1178700" cy="321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latin typeface="Calibri"/>
                <a:ea typeface="Calibri"/>
                <a:cs typeface="Calibri"/>
                <a:sym typeface="Calibri"/>
              </a:rPr>
              <a:t>CLIQUE AQUI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d8bc53486f_0_1"/>
          <p:cNvSpPr txBox="1"/>
          <p:nvPr>
            <p:ph type="ctrTitle"/>
          </p:nvPr>
        </p:nvSpPr>
        <p:spPr>
          <a:xfrm>
            <a:off x="538450" y="365519"/>
            <a:ext cx="7772400" cy="1102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Biblioteca - acessos - Professores</a:t>
            </a:r>
            <a:endParaRPr/>
          </a:p>
        </p:txBody>
      </p:sp>
      <p:graphicFrame>
        <p:nvGraphicFramePr>
          <p:cNvPr id="114" name="Google Shape;114;g2d8bc53486f_0_1"/>
          <p:cNvGraphicFramePr/>
          <p:nvPr/>
        </p:nvGraphicFramePr>
        <p:xfrm>
          <a:off x="706300" y="1468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{901E9F54-3135-4674-B67A-90E4B02DBAA4}</a:tableStyleId>
              </a:tblPr>
              <a:tblGrid>
                <a:gridCol w="4414625"/>
                <a:gridCol w="1809275"/>
                <a:gridCol w="1809275"/>
              </a:tblGrid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professoresadm@fatecba.edu.br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Administração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professoresdireito@fatecba.edu.br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Direito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professoresodontologia@fatecba.edu.br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Odontologia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engenharia@fatecba.edu.br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Engenharia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enfermagem@fatecba.edu.br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Enfermagem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edfisica@fatecba.edu.br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Educação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4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arquitetura@fatecba.edu.br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20F@tec40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900"/>
                        <a:t>Arquitetura</a:t>
                      </a:r>
                      <a:endParaRPr sz="19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d8bc53486f_0_22"/>
          <p:cNvSpPr txBox="1"/>
          <p:nvPr>
            <p:ph type="ctrTitle"/>
          </p:nvPr>
        </p:nvSpPr>
        <p:spPr>
          <a:xfrm>
            <a:off x="538450" y="213119"/>
            <a:ext cx="7772400" cy="1102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Biblioteca - acessos - Coordenação</a:t>
            </a:r>
            <a:endParaRPr/>
          </a:p>
        </p:txBody>
      </p:sp>
      <p:graphicFrame>
        <p:nvGraphicFramePr>
          <p:cNvPr id="120" name="Google Shape;120;g2d8bc53486f_0_22"/>
          <p:cNvGraphicFramePr/>
          <p:nvPr/>
        </p:nvGraphicFramePr>
        <p:xfrm>
          <a:off x="445875" y="1213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{901E9F54-3135-4674-B67A-90E4B02DBAA4}</a:tableStyleId>
              </a:tblPr>
              <a:tblGrid>
                <a:gridCol w="4535000"/>
                <a:gridCol w="1858625"/>
                <a:gridCol w="1858625"/>
              </a:tblGrid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vanessa.caldas@fatecba.edu.br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Vanessa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thyla.mendes@fatecba.edu.br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Thyla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rosana@fatecba.edu.br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Rosana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marianasena@fatecba.edu.br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Mariana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elbenia@fatecba.edu.br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Elbênia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euler.fonseca@fatecba.edu.br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Euler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maynara@fatecba.edu.br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Maynara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edionara@fatecba.edu.br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Edionara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carla.doraci@fatecba.edu.br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20F@tec40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/>
                        <a:t>Carla</a:t>
                      </a:r>
                      <a:endParaRPr sz="1800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202cd97378_0_22"/>
          <p:cNvSpPr txBox="1"/>
          <p:nvPr>
            <p:ph type="ctrTitle"/>
          </p:nvPr>
        </p:nvSpPr>
        <p:spPr>
          <a:xfrm>
            <a:off x="358825" y="2186975"/>
            <a:ext cx="49320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Pasta compartilhada Docente</a:t>
            </a:r>
            <a:endParaRPr sz="6000"/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  <p:pic>
        <p:nvPicPr>
          <p:cNvPr id="126" name="Google Shape;126;g3202cd97378_0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0825" y="695979"/>
            <a:ext cx="3496500" cy="349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d8bc53486f_0_37"/>
          <p:cNvSpPr txBox="1"/>
          <p:nvPr>
            <p:ph type="ctrTitle"/>
          </p:nvPr>
        </p:nvSpPr>
        <p:spPr>
          <a:xfrm>
            <a:off x="747225" y="49926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Diretrizes dos cursos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  <p:sp>
        <p:nvSpPr>
          <p:cNvPr id="132" name="Google Shape;132;g2d8bc53486f_0_37"/>
          <p:cNvSpPr txBox="1"/>
          <p:nvPr/>
        </p:nvSpPr>
        <p:spPr>
          <a:xfrm>
            <a:off x="493350" y="790275"/>
            <a:ext cx="8157300" cy="40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1856" lvl="0" marL="457200" rtl="0" algn="just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Evitar turmas muito pequenas, não ter nenhuma turma com menos de 4 estudantes;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Procurar estratégias dentro do nosso regimento e das DCNs para turmas com número reduzido de estudantes;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Docentes com duas ou mais disciplinas;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Reunião com NDE para alinhar as melhores práticas de TCC e Atividades de extensão;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Cumprir horários de forma geral (aulas, entrega de documentos e outros);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Discentes sem matrícula e cursando normalmente;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d8bc53486f_0_43"/>
          <p:cNvSpPr txBox="1"/>
          <p:nvPr>
            <p:ph type="ctrTitle"/>
          </p:nvPr>
        </p:nvSpPr>
        <p:spPr>
          <a:xfrm>
            <a:off x="840975" y="1048444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Reuniões por Curso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  <p:sp>
        <p:nvSpPr>
          <p:cNvPr id="138" name="Google Shape;138;g2d8bc53486f_0_43"/>
          <p:cNvSpPr txBox="1"/>
          <p:nvPr/>
        </p:nvSpPr>
        <p:spPr>
          <a:xfrm>
            <a:off x="493350" y="1352850"/>
            <a:ext cx="8157300" cy="30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1856" lvl="0" marL="457200" rtl="0" algn="just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56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Verificar fragilidades de cada curso e tentar sanar com os docentes;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Verificar oportunidades e criar estratégias para fortalecer;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Cursos com clínicas e estágios ver as melhores práticas;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Professor de estágio participar dos eventos programados para o semestre;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1856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56"/>
              <a:buFont typeface="Calibri"/>
              <a:buChar char="●"/>
            </a:pPr>
            <a:r>
              <a:rPr lang="pt-BR" sz="225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cumprimento de horários, regras e normas;</a:t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2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d8bc53486f_0_48"/>
          <p:cNvSpPr txBox="1"/>
          <p:nvPr>
            <p:ph type="ctrTitle"/>
          </p:nvPr>
        </p:nvSpPr>
        <p:spPr>
          <a:xfrm>
            <a:off x="685800" y="2079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pt-BR" sz="6000"/>
              <a:t>Formação continuada</a:t>
            </a:r>
            <a:endParaRPr sz="6000"/>
          </a:p>
          <a:p>
            <a:pPr indent="0" lvl="0" marL="0" rtl="0" algn="ctr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2100"/>
              <a:t>Período 13 e 14/02 - cada professor pode se cadastrar em 1 oficina por dia. </a:t>
            </a:r>
            <a:endParaRPr b="1" sz="2100"/>
          </a:p>
          <a:p>
            <a:pPr indent="0" lvl="0" marL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2100"/>
              <a:t>Limite que quantidade de professores por oficinas</a:t>
            </a:r>
            <a:endParaRPr b="1" sz="2100"/>
          </a:p>
          <a:p>
            <a:pPr indent="0" lvl="0" marL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2100"/>
              <a:t>Fazer inscrição online (Formação em dois formatos: presencial e online)</a:t>
            </a:r>
            <a:endParaRPr sz="6700"/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 sz="6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DINAMO7</dc:creator>
</cp:coreProperties>
</file>