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85" r:id="rId2"/>
    <p:sldId id="263" r:id="rId3"/>
    <p:sldId id="264" r:id="rId4"/>
    <p:sldId id="265" r:id="rId5"/>
    <p:sldId id="266" r:id="rId6"/>
    <p:sldId id="267" r:id="rId7"/>
    <p:sldId id="257" r:id="rId8"/>
    <p:sldId id="262" r:id="rId9"/>
    <p:sldId id="268" r:id="rId10"/>
    <p:sldId id="269" r:id="rId11"/>
    <p:sldId id="272" r:id="rId12"/>
    <p:sldId id="271" r:id="rId13"/>
    <p:sldId id="270" r:id="rId14"/>
    <p:sldId id="279" r:id="rId15"/>
    <p:sldId id="273" r:id="rId16"/>
    <p:sldId id="281" r:id="rId17"/>
    <p:sldId id="280" r:id="rId18"/>
    <p:sldId id="282" r:id="rId19"/>
    <p:sldId id="283" r:id="rId20"/>
    <p:sldId id="284" r:id="rId21"/>
    <p:sldId id="274" r:id="rId22"/>
    <p:sldId id="277" r:id="rId23"/>
    <p:sldId id="278" r:id="rId24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5" autoAdjust="0"/>
    <p:restoredTop sz="94660"/>
  </p:normalViewPr>
  <p:slideViewPr>
    <p:cSldViewPr snapToGrid="0">
      <p:cViewPr>
        <p:scale>
          <a:sx n="75" d="100"/>
          <a:sy n="75" d="100"/>
        </p:scale>
        <p:origin x="2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8A6A3A-FA6C-431E-9F8D-BA97AB9947B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C53BA88-4F93-4CF5-A356-3BD1E8F53FFB}">
      <dgm:prSet phldrT="[Texto]" custT="1"/>
      <dgm:spPr>
        <a:solidFill>
          <a:srgbClr val="FFFF00"/>
        </a:solidFill>
        <a:ln>
          <a:solidFill>
            <a:srgbClr val="C00000"/>
          </a:solidFill>
        </a:ln>
      </dgm:spPr>
      <dgm:t>
        <a:bodyPr/>
        <a:lstStyle/>
        <a:p>
          <a:r>
            <a:rPr lang="pt-BR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HISTÓRIA DA LOUCURA </a:t>
          </a:r>
        </a:p>
      </dgm:t>
    </dgm:pt>
    <dgm:pt modelId="{36FAD9B4-2C77-4B76-894A-8CFEC0E4E329}" type="parTrans" cxnId="{4161F4DA-29A9-45D5-AE4D-E601F47B1EC2}">
      <dgm:prSet/>
      <dgm:spPr/>
      <dgm:t>
        <a:bodyPr/>
        <a:lstStyle/>
        <a:p>
          <a:endParaRPr lang="pt-BR"/>
        </a:p>
      </dgm:t>
    </dgm:pt>
    <dgm:pt modelId="{D7AC8EE1-85B3-4E1A-BCF1-07E124C8C08A}" type="sibTrans" cxnId="{4161F4DA-29A9-45D5-AE4D-E601F47B1EC2}">
      <dgm:prSet/>
      <dgm:spPr/>
      <dgm:t>
        <a:bodyPr/>
        <a:lstStyle/>
        <a:p>
          <a:endParaRPr lang="pt-BR"/>
        </a:p>
      </dgm:t>
    </dgm:pt>
    <dgm:pt modelId="{BDE35075-A84E-45F2-974B-38FD0CBFC468}">
      <dgm:prSet phldrT="[Texto]"/>
      <dgm:spPr>
        <a:solidFill>
          <a:srgbClr val="92D050"/>
        </a:solidFill>
        <a:ln>
          <a:solidFill>
            <a:srgbClr val="C00000"/>
          </a:solidFill>
        </a:ln>
      </dgm:spPr>
      <dgm:t>
        <a:bodyPr/>
        <a:lstStyle/>
        <a:p>
          <a:r>
            <a:rPr lang="pt-B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O PODER PSIQUIÁTRICO</a:t>
          </a:r>
        </a:p>
        <a:p>
          <a:r>
            <a:rPr lang="pt-PT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curso de 1973-74 do “Collège de France</a:t>
          </a:r>
          <a:endParaRPr lang="pt-BR" b="1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pt-BR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FORÇAS ASSIMÉTRICAS/ PODER </a:t>
          </a:r>
          <a:endParaRPr lang="pt-BR" b="1" dirty="0"/>
        </a:p>
      </dgm:t>
    </dgm:pt>
    <dgm:pt modelId="{6E583918-C201-41AF-B259-14DEF72C0D01}" type="parTrans" cxnId="{E9AC92B8-25DD-4F97-A89E-256496F2B85F}">
      <dgm:prSet/>
      <dgm:spPr/>
      <dgm:t>
        <a:bodyPr/>
        <a:lstStyle/>
        <a:p>
          <a:endParaRPr lang="pt-BR"/>
        </a:p>
      </dgm:t>
    </dgm:pt>
    <dgm:pt modelId="{E1FF2439-DB96-4604-8FF0-9758FB9C728C}" type="sibTrans" cxnId="{E9AC92B8-25DD-4F97-A89E-256496F2B85F}">
      <dgm:prSet/>
      <dgm:spPr/>
      <dgm:t>
        <a:bodyPr/>
        <a:lstStyle/>
        <a:p>
          <a:endParaRPr lang="pt-BR"/>
        </a:p>
      </dgm:t>
    </dgm:pt>
    <dgm:pt modelId="{22807E9E-20EF-4B2A-B513-D2463B154E1F}">
      <dgm:prSet phldrT="[Texto]" custT="1"/>
      <dgm:spPr>
        <a:solidFill>
          <a:srgbClr val="FFC000"/>
        </a:solidFill>
        <a:ln>
          <a:solidFill>
            <a:srgbClr val="C00000"/>
          </a:solidFill>
        </a:ln>
      </dgm:spPr>
      <dgm:t>
        <a:bodyPr/>
        <a:lstStyle/>
        <a:p>
          <a:r>
            <a:rPr lang="pt-PT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INÍCIO DO SÉCULO XIX</a:t>
          </a:r>
          <a:r>
            <a:rPr lang="pt-PT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r>
            <a:rPr lang="pt-PT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Nascimento do asilo e alienismo- DISCIPLINA E VIGILÂNCIA</a:t>
          </a:r>
          <a:endParaRPr lang="pt-BR" sz="1800" b="1" dirty="0"/>
        </a:p>
      </dgm:t>
    </dgm:pt>
    <dgm:pt modelId="{0F68DD9F-CCFE-4DC3-A0A9-21BC6D12C9DC}" type="parTrans" cxnId="{B8B122F2-A4B9-4998-9245-2B41D1B47AE9}">
      <dgm:prSet/>
      <dgm:spPr/>
      <dgm:t>
        <a:bodyPr/>
        <a:lstStyle/>
        <a:p>
          <a:endParaRPr lang="pt-BR"/>
        </a:p>
      </dgm:t>
    </dgm:pt>
    <dgm:pt modelId="{C6C9BD00-164C-4FA8-994E-E508D01668B3}" type="sibTrans" cxnId="{B8B122F2-A4B9-4998-9245-2B41D1B47AE9}">
      <dgm:prSet/>
      <dgm:spPr/>
      <dgm:t>
        <a:bodyPr/>
        <a:lstStyle/>
        <a:p>
          <a:endParaRPr lang="pt-BR"/>
        </a:p>
      </dgm:t>
    </dgm:pt>
    <dgm:pt modelId="{D13D75C6-F489-4A3C-BA08-0E149B8FA479}">
      <dgm:prSet phldrT="[Texto]" custT="1"/>
      <dgm:spPr>
        <a:solidFill>
          <a:schemeClr val="accent6">
            <a:lumMod val="60000"/>
            <a:lumOff val="4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pt-PT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MICROFÍSICA</a:t>
          </a:r>
          <a:r>
            <a:rPr lang="pt-PT" sz="1800" b="1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DO PODER :</a:t>
          </a:r>
        </a:p>
        <a:p>
          <a:r>
            <a:rPr lang="pt-PT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relações entre o PODER e o SABER</a:t>
          </a:r>
          <a:endParaRPr lang="pt-BR" sz="1800" b="1" dirty="0"/>
        </a:p>
      </dgm:t>
    </dgm:pt>
    <dgm:pt modelId="{F546AFA1-0C59-407E-BBED-AE1BC2751F8B}" type="parTrans" cxnId="{ACE44911-2C4F-4C4D-BD2C-4F71B3F08516}">
      <dgm:prSet/>
      <dgm:spPr/>
      <dgm:t>
        <a:bodyPr/>
        <a:lstStyle/>
        <a:p>
          <a:endParaRPr lang="pt-BR"/>
        </a:p>
      </dgm:t>
    </dgm:pt>
    <dgm:pt modelId="{7800D398-B838-4207-9EC0-AA3ED957CF81}" type="sibTrans" cxnId="{ACE44911-2C4F-4C4D-BD2C-4F71B3F08516}">
      <dgm:prSet/>
      <dgm:spPr/>
      <dgm:t>
        <a:bodyPr/>
        <a:lstStyle/>
        <a:p>
          <a:endParaRPr lang="pt-BR"/>
        </a:p>
      </dgm:t>
    </dgm:pt>
    <dgm:pt modelId="{D0B8F08B-CC2A-4161-866E-D46F91D01ABE}">
      <dgm:prSet phldrT="[Texto]" custT="1"/>
      <dgm:spPr>
        <a:solidFill>
          <a:schemeClr val="accent1">
            <a:lumMod val="60000"/>
            <a:lumOff val="4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pt-BR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SÉCULO XVIII: </a:t>
          </a:r>
        </a:p>
        <a:p>
          <a:r>
            <a:rPr lang="pt-BR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SÉCULO DAS LUZES. </a:t>
          </a:r>
        </a:p>
        <a:p>
          <a:r>
            <a:rPr lang="pt-BR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Objeto  da razão e do pensamento científico</a:t>
          </a:r>
          <a:endParaRPr lang="pt-BR" sz="1800" b="1" dirty="0"/>
        </a:p>
      </dgm:t>
    </dgm:pt>
    <dgm:pt modelId="{CF7FF079-9F83-45B0-AE5F-6835C23BB7EE}" type="sibTrans" cxnId="{C29B7E0A-5701-4C71-A02A-83D97DB75378}">
      <dgm:prSet/>
      <dgm:spPr/>
      <dgm:t>
        <a:bodyPr/>
        <a:lstStyle/>
        <a:p>
          <a:endParaRPr lang="pt-BR"/>
        </a:p>
      </dgm:t>
    </dgm:pt>
    <dgm:pt modelId="{2D39CC4A-1332-4843-8A42-E3587D629E24}" type="parTrans" cxnId="{C29B7E0A-5701-4C71-A02A-83D97DB75378}">
      <dgm:prSet/>
      <dgm:spPr/>
      <dgm:t>
        <a:bodyPr/>
        <a:lstStyle/>
        <a:p>
          <a:endParaRPr lang="pt-BR"/>
        </a:p>
      </dgm:t>
    </dgm:pt>
    <dgm:pt modelId="{8B188CC0-D55E-44C5-8F19-878EF5EB3672}" type="pres">
      <dgm:prSet presAssocID="{898A6A3A-FA6C-431E-9F8D-BA97AB9947B4}" presName="diagram" presStyleCnt="0">
        <dgm:presLayoutVars>
          <dgm:dir/>
          <dgm:resizeHandles val="exact"/>
        </dgm:presLayoutVars>
      </dgm:prSet>
      <dgm:spPr/>
    </dgm:pt>
    <dgm:pt modelId="{FA24310A-505C-483B-B60B-BBD6838C1175}" type="pres">
      <dgm:prSet presAssocID="{2C53BA88-4F93-4CF5-A356-3BD1E8F53FFB}" presName="node" presStyleLbl="node1" presStyleIdx="0" presStyleCnt="5" custLinFactNeighborX="-15470" custLinFactNeighborY="-2975">
        <dgm:presLayoutVars>
          <dgm:bulletEnabled val="1"/>
        </dgm:presLayoutVars>
      </dgm:prSet>
      <dgm:spPr/>
    </dgm:pt>
    <dgm:pt modelId="{152240FC-B1A5-408C-B255-C3FF4CD9BD7A}" type="pres">
      <dgm:prSet presAssocID="{D7AC8EE1-85B3-4E1A-BCF1-07E124C8C08A}" presName="sibTrans" presStyleCnt="0"/>
      <dgm:spPr/>
    </dgm:pt>
    <dgm:pt modelId="{0839E435-997D-4734-8F0C-4FE5B80751D6}" type="pres">
      <dgm:prSet presAssocID="{BDE35075-A84E-45F2-974B-38FD0CBFC468}" presName="node" presStyleLbl="node1" presStyleIdx="1" presStyleCnt="5" custLinFactNeighborX="-4869" custLinFactNeighborY="-1342">
        <dgm:presLayoutVars>
          <dgm:bulletEnabled val="1"/>
        </dgm:presLayoutVars>
      </dgm:prSet>
      <dgm:spPr/>
    </dgm:pt>
    <dgm:pt modelId="{2B804A38-516D-4B21-8049-A7936874EC70}" type="pres">
      <dgm:prSet presAssocID="{E1FF2439-DB96-4604-8FF0-9758FB9C728C}" presName="sibTrans" presStyleCnt="0"/>
      <dgm:spPr/>
    </dgm:pt>
    <dgm:pt modelId="{4EA73013-6998-469A-9334-5D46E2E3FF71}" type="pres">
      <dgm:prSet presAssocID="{D0B8F08B-CC2A-4161-866E-D46F91D01ABE}" presName="node" presStyleLbl="node1" presStyleIdx="2" presStyleCnt="5" custLinFactNeighborX="-12473" custLinFactNeighborY="-1606">
        <dgm:presLayoutVars>
          <dgm:bulletEnabled val="1"/>
        </dgm:presLayoutVars>
      </dgm:prSet>
      <dgm:spPr/>
    </dgm:pt>
    <dgm:pt modelId="{60706AB1-B3E5-420E-A2E0-E229FB933999}" type="pres">
      <dgm:prSet presAssocID="{CF7FF079-9F83-45B0-AE5F-6835C23BB7EE}" presName="sibTrans" presStyleCnt="0"/>
      <dgm:spPr/>
    </dgm:pt>
    <dgm:pt modelId="{9CCC066C-6CDE-42E6-97B0-4DF5EEA77864}" type="pres">
      <dgm:prSet presAssocID="{22807E9E-20EF-4B2A-B513-D2463B154E1F}" presName="node" presStyleLbl="node1" presStyleIdx="3" presStyleCnt="5" custLinFactNeighborX="-1785" custLinFactNeighborY="-8795">
        <dgm:presLayoutVars>
          <dgm:bulletEnabled val="1"/>
        </dgm:presLayoutVars>
      </dgm:prSet>
      <dgm:spPr/>
    </dgm:pt>
    <dgm:pt modelId="{94640A3D-3717-46D2-A88B-0206162DF61A}" type="pres">
      <dgm:prSet presAssocID="{C6C9BD00-164C-4FA8-994E-E508D01668B3}" presName="sibTrans" presStyleCnt="0"/>
      <dgm:spPr/>
    </dgm:pt>
    <dgm:pt modelId="{87E08222-0A56-4758-AEBC-754D436C9AD6}" type="pres">
      <dgm:prSet presAssocID="{D13D75C6-F489-4A3C-BA08-0E149B8FA479}" presName="node" presStyleLbl="node1" presStyleIdx="4" presStyleCnt="5" custLinFactNeighborX="-5353" custLinFactNeighborY="-8922">
        <dgm:presLayoutVars>
          <dgm:bulletEnabled val="1"/>
        </dgm:presLayoutVars>
      </dgm:prSet>
      <dgm:spPr/>
    </dgm:pt>
  </dgm:ptLst>
  <dgm:cxnLst>
    <dgm:cxn modelId="{C29B7E0A-5701-4C71-A02A-83D97DB75378}" srcId="{898A6A3A-FA6C-431E-9F8D-BA97AB9947B4}" destId="{D0B8F08B-CC2A-4161-866E-D46F91D01ABE}" srcOrd="2" destOrd="0" parTransId="{2D39CC4A-1332-4843-8A42-E3587D629E24}" sibTransId="{CF7FF079-9F83-45B0-AE5F-6835C23BB7EE}"/>
    <dgm:cxn modelId="{ACE44911-2C4F-4C4D-BD2C-4F71B3F08516}" srcId="{898A6A3A-FA6C-431E-9F8D-BA97AB9947B4}" destId="{D13D75C6-F489-4A3C-BA08-0E149B8FA479}" srcOrd="4" destOrd="0" parTransId="{F546AFA1-0C59-407E-BBED-AE1BC2751F8B}" sibTransId="{7800D398-B838-4207-9EC0-AA3ED957CF81}"/>
    <dgm:cxn modelId="{A71C9C34-7349-41F4-A9B3-52AA8331F13A}" type="presOf" srcId="{22807E9E-20EF-4B2A-B513-D2463B154E1F}" destId="{9CCC066C-6CDE-42E6-97B0-4DF5EEA77864}" srcOrd="0" destOrd="0" presId="urn:microsoft.com/office/officeart/2005/8/layout/default"/>
    <dgm:cxn modelId="{9C2F6B79-AC84-4FAF-A16A-E73E274E24EE}" type="presOf" srcId="{898A6A3A-FA6C-431E-9F8D-BA97AB9947B4}" destId="{8B188CC0-D55E-44C5-8F19-878EF5EB3672}" srcOrd="0" destOrd="0" presId="urn:microsoft.com/office/officeart/2005/8/layout/default"/>
    <dgm:cxn modelId="{C0F04B81-A6B8-473E-8203-41ADE29A7992}" type="presOf" srcId="{BDE35075-A84E-45F2-974B-38FD0CBFC468}" destId="{0839E435-997D-4734-8F0C-4FE5B80751D6}" srcOrd="0" destOrd="0" presId="urn:microsoft.com/office/officeart/2005/8/layout/default"/>
    <dgm:cxn modelId="{FC18268D-CE2B-445C-88B1-CC18EC2B8E6B}" type="presOf" srcId="{D0B8F08B-CC2A-4161-866E-D46F91D01ABE}" destId="{4EA73013-6998-469A-9334-5D46E2E3FF71}" srcOrd="0" destOrd="0" presId="urn:microsoft.com/office/officeart/2005/8/layout/default"/>
    <dgm:cxn modelId="{E9AC92B8-25DD-4F97-A89E-256496F2B85F}" srcId="{898A6A3A-FA6C-431E-9F8D-BA97AB9947B4}" destId="{BDE35075-A84E-45F2-974B-38FD0CBFC468}" srcOrd="1" destOrd="0" parTransId="{6E583918-C201-41AF-B259-14DEF72C0D01}" sibTransId="{E1FF2439-DB96-4604-8FF0-9758FB9C728C}"/>
    <dgm:cxn modelId="{883AFAD6-AB2D-410A-A965-5D47FF3290F0}" type="presOf" srcId="{2C53BA88-4F93-4CF5-A356-3BD1E8F53FFB}" destId="{FA24310A-505C-483B-B60B-BBD6838C1175}" srcOrd="0" destOrd="0" presId="urn:microsoft.com/office/officeart/2005/8/layout/default"/>
    <dgm:cxn modelId="{4161F4DA-29A9-45D5-AE4D-E601F47B1EC2}" srcId="{898A6A3A-FA6C-431E-9F8D-BA97AB9947B4}" destId="{2C53BA88-4F93-4CF5-A356-3BD1E8F53FFB}" srcOrd="0" destOrd="0" parTransId="{36FAD9B4-2C77-4B76-894A-8CFEC0E4E329}" sibTransId="{D7AC8EE1-85B3-4E1A-BCF1-07E124C8C08A}"/>
    <dgm:cxn modelId="{B8B122F2-A4B9-4998-9245-2B41D1B47AE9}" srcId="{898A6A3A-FA6C-431E-9F8D-BA97AB9947B4}" destId="{22807E9E-20EF-4B2A-B513-D2463B154E1F}" srcOrd="3" destOrd="0" parTransId="{0F68DD9F-CCFE-4DC3-A0A9-21BC6D12C9DC}" sibTransId="{C6C9BD00-164C-4FA8-994E-E508D01668B3}"/>
    <dgm:cxn modelId="{29D448F9-D3FB-4CC6-B566-9E3AA4663179}" type="presOf" srcId="{D13D75C6-F489-4A3C-BA08-0E149B8FA479}" destId="{87E08222-0A56-4758-AEBC-754D436C9AD6}" srcOrd="0" destOrd="0" presId="urn:microsoft.com/office/officeart/2005/8/layout/default"/>
    <dgm:cxn modelId="{58D3E686-CF2B-414C-90AB-C59DFE600B55}" type="presParOf" srcId="{8B188CC0-D55E-44C5-8F19-878EF5EB3672}" destId="{FA24310A-505C-483B-B60B-BBD6838C1175}" srcOrd="0" destOrd="0" presId="urn:microsoft.com/office/officeart/2005/8/layout/default"/>
    <dgm:cxn modelId="{461ECEE0-BBEA-4E4B-9C17-1528BD2B22B2}" type="presParOf" srcId="{8B188CC0-D55E-44C5-8F19-878EF5EB3672}" destId="{152240FC-B1A5-408C-B255-C3FF4CD9BD7A}" srcOrd="1" destOrd="0" presId="urn:microsoft.com/office/officeart/2005/8/layout/default"/>
    <dgm:cxn modelId="{84145470-A02A-46F6-AF9E-6B3A14E82657}" type="presParOf" srcId="{8B188CC0-D55E-44C5-8F19-878EF5EB3672}" destId="{0839E435-997D-4734-8F0C-4FE5B80751D6}" srcOrd="2" destOrd="0" presId="urn:microsoft.com/office/officeart/2005/8/layout/default"/>
    <dgm:cxn modelId="{D0DD2D0E-07DC-43F4-BBE3-0E90DC84140E}" type="presParOf" srcId="{8B188CC0-D55E-44C5-8F19-878EF5EB3672}" destId="{2B804A38-516D-4B21-8049-A7936874EC70}" srcOrd="3" destOrd="0" presId="urn:microsoft.com/office/officeart/2005/8/layout/default"/>
    <dgm:cxn modelId="{E50B59AC-C6D1-4045-B069-707E61EBD571}" type="presParOf" srcId="{8B188CC0-D55E-44C5-8F19-878EF5EB3672}" destId="{4EA73013-6998-469A-9334-5D46E2E3FF71}" srcOrd="4" destOrd="0" presId="urn:microsoft.com/office/officeart/2005/8/layout/default"/>
    <dgm:cxn modelId="{7CACBD45-CBDB-4396-BA9C-1557430A1309}" type="presParOf" srcId="{8B188CC0-D55E-44C5-8F19-878EF5EB3672}" destId="{60706AB1-B3E5-420E-A2E0-E229FB933999}" srcOrd="5" destOrd="0" presId="urn:microsoft.com/office/officeart/2005/8/layout/default"/>
    <dgm:cxn modelId="{A5C75199-30DD-4568-8746-495DDF3A374B}" type="presParOf" srcId="{8B188CC0-D55E-44C5-8F19-878EF5EB3672}" destId="{9CCC066C-6CDE-42E6-97B0-4DF5EEA77864}" srcOrd="6" destOrd="0" presId="urn:microsoft.com/office/officeart/2005/8/layout/default"/>
    <dgm:cxn modelId="{93FB5564-0D02-4E26-995B-27D95F8C3BC4}" type="presParOf" srcId="{8B188CC0-D55E-44C5-8F19-878EF5EB3672}" destId="{94640A3D-3717-46D2-A88B-0206162DF61A}" srcOrd="7" destOrd="0" presId="urn:microsoft.com/office/officeart/2005/8/layout/default"/>
    <dgm:cxn modelId="{E9E23C93-E21E-45EC-ACD6-F608704F83D0}" type="presParOf" srcId="{8B188CC0-D55E-44C5-8F19-878EF5EB3672}" destId="{87E08222-0A56-4758-AEBC-754D436C9AD6}" srcOrd="8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4310A-505C-483B-B60B-BBD6838C1175}">
      <dsp:nvSpPr>
        <dsp:cNvPr id="0" name=""/>
        <dsp:cNvSpPr/>
      </dsp:nvSpPr>
      <dsp:spPr>
        <a:xfrm>
          <a:off x="0" y="64468"/>
          <a:ext cx="2722780" cy="1633668"/>
        </a:xfrm>
        <a:prstGeom prst="rect">
          <a:avLst/>
        </a:prstGeom>
        <a:solidFill>
          <a:srgbClr val="FFFF00"/>
        </a:solidFill>
        <a:ln w="127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HISTÓRIA DA LOUCURA </a:t>
          </a:r>
        </a:p>
      </dsp:txBody>
      <dsp:txXfrm>
        <a:off x="0" y="64468"/>
        <a:ext cx="2722780" cy="1633668"/>
      </dsp:txXfrm>
    </dsp:sp>
    <dsp:sp modelId="{0839E435-997D-4734-8F0C-4FE5B80751D6}">
      <dsp:nvSpPr>
        <dsp:cNvPr id="0" name=""/>
        <dsp:cNvSpPr/>
      </dsp:nvSpPr>
      <dsp:spPr>
        <a:xfrm>
          <a:off x="2862486" y="91146"/>
          <a:ext cx="2722780" cy="1633668"/>
        </a:xfrm>
        <a:prstGeom prst="rect">
          <a:avLst/>
        </a:prstGeom>
        <a:solidFill>
          <a:srgbClr val="92D050"/>
        </a:solidFill>
        <a:ln w="127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O PODER PSIQUIÁTRICO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6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curso de 1973-74 do “Collège de France</a:t>
          </a:r>
          <a:endParaRPr lang="pt-BR" sz="1600" b="1" kern="120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FORÇAS ASSIMÉTRICAS/ PODER </a:t>
          </a:r>
          <a:endParaRPr lang="pt-BR" sz="1600" b="1" kern="1200" dirty="0"/>
        </a:p>
      </dsp:txBody>
      <dsp:txXfrm>
        <a:off x="2862486" y="91146"/>
        <a:ext cx="2722780" cy="1633668"/>
      </dsp:txXfrm>
    </dsp:sp>
    <dsp:sp modelId="{4EA73013-6998-469A-9334-5D46E2E3FF71}">
      <dsp:nvSpPr>
        <dsp:cNvPr id="0" name=""/>
        <dsp:cNvSpPr/>
      </dsp:nvSpPr>
      <dsp:spPr>
        <a:xfrm>
          <a:off x="5650504" y="86833"/>
          <a:ext cx="2722780" cy="163366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SÉCULO XVIII: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SÉCULO DAS LUZES.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Objeto  da razão e do pensamento científico</a:t>
          </a:r>
          <a:endParaRPr lang="pt-BR" sz="1800" b="1" kern="1200" dirty="0"/>
        </a:p>
      </dsp:txBody>
      <dsp:txXfrm>
        <a:off x="5650504" y="86833"/>
        <a:ext cx="2722780" cy="1633668"/>
      </dsp:txXfrm>
    </dsp:sp>
    <dsp:sp modelId="{9CCC066C-6CDE-42E6-97B0-4DF5EEA77864}">
      <dsp:nvSpPr>
        <dsp:cNvPr id="0" name=""/>
        <dsp:cNvSpPr/>
      </dsp:nvSpPr>
      <dsp:spPr>
        <a:xfrm>
          <a:off x="1448927" y="1875335"/>
          <a:ext cx="2722780" cy="1633668"/>
        </a:xfrm>
        <a:prstGeom prst="rect">
          <a:avLst/>
        </a:prstGeom>
        <a:solidFill>
          <a:srgbClr val="FFC000"/>
        </a:solidFill>
        <a:ln w="127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INÍCIO DO SÉCULO XIX</a:t>
          </a:r>
          <a:r>
            <a:rPr lang="pt-PT" sz="18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Nascimento do asilo e alienismo- DISCIPLINA E VIGILÂNCIA</a:t>
          </a:r>
          <a:endParaRPr lang="pt-BR" sz="1800" b="1" kern="1200" dirty="0"/>
        </a:p>
      </dsp:txBody>
      <dsp:txXfrm>
        <a:off x="1448927" y="1875335"/>
        <a:ext cx="2722780" cy="1633668"/>
      </dsp:txXfrm>
    </dsp:sp>
    <dsp:sp modelId="{87E08222-0A56-4758-AEBC-754D436C9AD6}">
      <dsp:nvSpPr>
        <dsp:cNvPr id="0" name=""/>
        <dsp:cNvSpPr/>
      </dsp:nvSpPr>
      <dsp:spPr>
        <a:xfrm>
          <a:off x="4346837" y="1873260"/>
          <a:ext cx="2722780" cy="163366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MICROFÍSICA</a:t>
          </a:r>
          <a:r>
            <a:rPr lang="pt-PT" sz="1800" b="1" kern="120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DO PODER 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1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relações entre o PODER e o SABER</a:t>
          </a:r>
          <a:endParaRPr lang="pt-BR" sz="1800" b="1" kern="1200" dirty="0"/>
        </a:p>
      </dsp:txBody>
      <dsp:txXfrm>
        <a:off x="4346837" y="1873260"/>
        <a:ext cx="2722780" cy="1633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A170B22-A4BB-4708-B0CE-A73E8306129B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6245E56-2EE9-450B-A671-BE5C90BAC91C}" type="datetime1">
              <a:rPr lang="pt-BR" smtClean="0"/>
              <a:t>14/02/2022</a:t>
            </a:fld>
            <a:endParaRPr lang="en-US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/>
              <a:t>Clique para editar o texto Mestre</a:t>
            </a:r>
            <a:endParaRPr lang="en-US"/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tângu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tângu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tângu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to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4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20" name="Espaço Reservado para Dat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2F3AF6F7-5911-45C3-BE0F-7F38FEFE43FA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Espaço reservado para o número do slid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800"/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0C3F0E-1EAD-419A-B8F3-CB7CDE6B1E86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pt-br" dirty="0"/>
              <a:t>Clique para editar o estilo de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74CCBA-3812-426F-BA8C-8BC3E97D7FB5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800"/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tângu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tângu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tângu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4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494319B4-ED34-4D08-91C0-F7E8BD9417E6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1C28D-3F4C-4305-9CD5-9949626E9ED5}" type="datetime1">
              <a:rPr lang="pt-BR" smtClean="0"/>
              <a:t>14/02/2022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800"/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5F8630-DFFC-437C-A718-61BE3F548C4E}" type="datetime1">
              <a:rPr lang="pt-BR" smtClean="0"/>
              <a:t>14/02/2022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800"/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12AD8E-909B-47FE-B3D6-961E1D2E7A49}" type="datetime1">
              <a:rPr lang="pt-BR" smtClean="0"/>
              <a:t>14/02/2022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0BF672-AFC3-4C39-AA84-C1113D4307F1}" type="datetime1">
              <a:rPr lang="pt-BR" smtClean="0"/>
              <a:t>14/02/2022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 dirty="0"/>
              <a:t>Clique para editar o estilo de 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dirty="0"/>
              <a:t>Clique para editar o texto 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B01F5550-97CC-4F3B-A34B-FE39BFD06EF0}" type="datetime1">
              <a:rPr lang="pt-BR" smtClean="0"/>
              <a:t>14/02/2022</a:t>
            </a:fld>
            <a:endParaRPr lang="en-US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Espaço Reservado para o Número do Slid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imagem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dirty="0"/>
              <a:t>Clique no ícone para adicionar uma imagem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7975B8C2-382E-4F5E-B0CE-7E0EEF75E017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br" dirty="0"/>
              <a:t>Clique para editar o estilo de título Mestre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 dirty="0"/>
              <a:t>Clique para editar o texto Mestre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tângu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tângu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91DF2A3A-30FD-464E-8202-27A276433376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59FAF6-880E-4B06-93BA-9C643B63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ENFERMAGEM EM SAÚDE MENTAL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0340E5-A652-4D23-9B7A-F2BA14A8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94319B4-ED34-4D08-91C0-F7E8BD9417E6}" type="datetime1">
              <a:rPr lang="pt-BR" smtClean="0"/>
              <a:t>14/02/2022</a:t>
            </a:fld>
            <a:endParaRPr lang="en-US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C1E0F59-ED04-453A-AFFF-F1B62A2905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28775" y="4681538"/>
            <a:ext cx="8940800" cy="374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Professora Ms. </a:t>
            </a:r>
            <a:r>
              <a:rPr lang="pt-BR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Layla</a:t>
            </a: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Kelly C. Silva</a:t>
            </a:r>
          </a:p>
        </p:txBody>
      </p:sp>
    </p:spTree>
    <p:extLst>
      <p:ext uri="{BB962C8B-B14F-4D97-AF65-F5344CB8AC3E}">
        <p14:creationId xmlns:p14="http://schemas.microsoft.com/office/powerpoint/2010/main" val="4150633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3AACE-FD84-41D6-B343-34C8C04F0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71051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SÉCULOS XV E XVI / XVII E XVIII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5FBFFE-B1A5-4BC3-A589-A037EB17E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75" y="1584101"/>
            <a:ext cx="10378225" cy="43686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SÉCULO XV e </a:t>
            </a:r>
            <a:r>
              <a:rPr lang="pt-BR" sz="20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Religião: a loucura seria fruto da possessão demoníaca.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Acreditava-se que bruxas poderiam causar tais possessões, razão pela qual diversas mulheres foram queimadas neste período.</a:t>
            </a:r>
          </a:p>
          <a:p>
            <a:pPr marL="0" indent="0">
              <a:buNone/>
            </a:pPr>
            <a:endParaRPr lang="pt-B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000" b="1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SÉCULO </a:t>
            </a:r>
            <a:r>
              <a:rPr lang="pt-BR" sz="20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</a:t>
            </a:r>
            <a:r>
              <a:rPr lang="pt-B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e XVIII: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Declínio da religião, o destaque no enfoque médico (alienistas).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loucura passa a ser a doença mental, e a doença cabe à medicina. (Patológico).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Poder médico / ciência </a:t>
            </a:r>
            <a:endParaRPr lang="pt-B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manicômio (lugar de cuidado) passa a ser o hospital psiquiátrico:  lugar de cura/tratamento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74FB20-BE0E-4843-A1C4-7B0768C6F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288327F-D880-43C7-930B-B57A883A552C}"/>
              </a:ext>
            </a:extLst>
          </p:cNvPr>
          <p:cNvSpPr txBox="1"/>
          <p:nvPr/>
        </p:nvSpPr>
        <p:spPr>
          <a:xfrm>
            <a:off x="8446394" y="582090"/>
            <a:ext cx="2678806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História da Loucura, 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Foucault ( 2020)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82A117E-B639-4B61-A2D9-26A0882DD24F}"/>
              </a:ext>
            </a:extLst>
          </p:cNvPr>
          <p:cNvSpPr txBox="1"/>
          <p:nvPr/>
        </p:nvSpPr>
        <p:spPr>
          <a:xfrm>
            <a:off x="7391186" y="3122091"/>
            <a:ext cx="4053839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INSTITUCIONALIZAÇÃO DA LOUCURA</a:t>
            </a:r>
          </a:p>
        </p:txBody>
      </p:sp>
    </p:spTree>
    <p:extLst>
      <p:ext uri="{BB962C8B-B14F-4D97-AF65-F5344CB8AC3E}">
        <p14:creationId xmlns:p14="http://schemas.microsoft.com/office/powerpoint/2010/main" val="3942852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76FF3-E0CE-46FD-9BEE-A34C13934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15209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SÉCULO XIX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84FC7D-7715-426B-97CC-0FA06B58E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835239"/>
            <a:ext cx="10356761" cy="384962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P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pt-P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alorização do pensamento científico (FOUCAULT, 2019).  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P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Início do século XIX:  efeito da Revolução Francesa: com o nascimento do asilo e do alienismo, que se assume gradativamente a conotação de “doença mental”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P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pt-P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odelo hospitalar : instauração de medidas disciplinares que viessem garantir a nova ordem. Assim, surge uma arte de delimitação desse espaço físico, onde são fundamentais os princípios de vigilância constante e registro contínuo, de forma a garantir que nenhum detalhe escape a esse saber.</a:t>
            </a: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5DBD14-350D-49E3-AEE6-1857779E0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3E7C309-2205-4682-BCAC-7EB1249D50A2}"/>
              </a:ext>
            </a:extLst>
          </p:cNvPr>
          <p:cNvSpPr txBox="1"/>
          <p:nvPr/>
        </p:nvSpPr>
        <p:spPr>
          <a:xfrm>
            <a:off x="1352282" y="5500197"/>
            <a:ext cx="8963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INSTITUCIONALIZAÇÃO DE RELAÇÕES E PODERES= CORPO SOCIAL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EA3208E-F655-48EA-BC6C-9FEC329BA619}"/>
              </a:ext>
            </a:extLst>
          </p:cNvPr>
          <p:cNvSpPr txBox="1"/>
          <p:nvPr/>
        </p:nvSpPr>
        <p:spPr>
          <a:xfrm>
            <a:off x="8332631" y="785611"/>
            <a:ext cx="2446986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Microfísica do poder.</a:t>
            </a:r>
          </a:p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FOCAULT (2019).</a:t>
            </a:r>
          </a:p>
        </p:txBody>
      </p:sp>
    </p:spTree>
    <p:extLst>
      <p:ext uri="{BB962C8B-B14F-4D97-AF65-F5344CB8AC3E}">
        <p14:creationId xmlns:p14="http://schemas.microsoft.com/office/powerpoint/2010/main" val="50809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1AD0D2-8971-485E-B722-10D31EEE2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 dirty="0"/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A974B0CA-2159-4024-8853-3065A3CAC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130116"/>
              </p:ext>
            </p:extLst>
          </p:nvPr>
        </p:nvGraphicFramePr>
        <p:xfrm>
          <a:off x="1997662" y="1932672"/>
          <a:ext cx="8712898" cy="3765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F0946D22-039C-44C2-B1B7-BDD05887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71051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CONTEXTUALIZANDO ÉPOCAS </a:t>
            </a:r>
          </a:p>
        </p:txBody>
      </p:sp>
    </p:spTree>
    <p:extLst>
      <p:ext uri="{BB962C8B-B14F-4D97-AF65-F5344CB8AC3E}">
        <p14:creationId xmlns:p14="http://schemas.microsoft.com/office/powerpoint/2010/main" val="475582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00BB6-B243-4E5C-8053-A68102ECC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41139"/>
          </a:xfrm>
        </p:spPr>
        <p:txBody>
          <a:bodyPr>
            <a:no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MANICÔMIO E SUAS FUNÇÕES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6B0786-6123-4AB3-B01E-4438F6DC8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320800"/>
            <a:ext cx="10583333" cy="471424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razão é valorizada; quem não a tem é desqualificado, precisando do apoio do estado;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 tratamento oferecido visava disciplinar os comportamentos;</a:t>
            </a:r>
            <a:endParaRPr lang="pt-B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violência cometida nestes espaços legitima o saber e o poder médico, justificando fracassos;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 recolhimento e o posterior isolamento dos loucos e de todas as minorias sociais;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Recolhimento apenas dos doentes mentais, oferecendo tratamento médico especializado.</a:t>
            </a:r>
          </a:p>
          <a:p>
            <a:pPr algn="just"/>
            <a:endParaRPr lang="pt-BR" sz="4200" dirty="0"/>
          </a:p>
        </p:txBody>
      </p:sp>
    </p:spTree>
    <p:extLst>
      <p:ext uri="{BB962C8B-B14F-4D97-AF65-F5344CB8AC3E}">
        <p14:creationId xmlns:p14="http://schemas.microsoft.com/office/powerpoint/2010/main" val="1464798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BA9F1A-CEFC-45B7-BAC5-E6A32897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13D30BC4-BE1A-4B9E-9DCE-F2F8CB043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67" y="583051"/>
            <a:ext cx="4470400" cy="331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7812EBB-1745-4E4D-9F5E-2894436462B6}"/>
              </a:ext>
            </a:extLst>
          </p:cNvPr>
          <p:cNvSpPr txBox="1"/>
          <p:nvPr/>
        </p:nvSpPr>
        <p:spPr>
          <a:xfrm>
            <a:off x="694267" y="4504267"/>
            <a:ext cx="10668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t-BR" b="0" i="0" dirty="0">
                <a:solidFill>
                  <a:srgbClr val="666666"/>
                </a:solidFill>
                <a:effectLst/>
                <a:latin typeface="Merriweather" panose="020B0604020202020204" pitchFamily="2" charset="0"/>
              </a:rPr>
              <a:t> </a:t>
            </a:r>
            <a:r>
              <a:rPr lang="pt-BR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hospital de Barbacena, em MG, ficou conhecido como um depósito de pessoas que não eram aceitas, como os homossexuais e as mulheres .</a:t>
            </a:r>
          </a:p>
          <a:p>
            <a:pPr algn="ctr"/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google imagens.  </a:t>
            </a:r>
          </a:p>
          <a:p>
            <a:pPr algn="ctr"/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https://www.brasildefatomg.com.br/2018/05/18/luta-contra-manicomios-combate-a-industria-lucrativa-da-loucura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59228FD1-C7EC-4E85-B044-0511A847F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259" y="704315"/>
            <a:ext cx="5138208" cy="331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848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CC289-1968-40C0-9064-83F207A32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2302061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CONTEXTUALIZANDO O LOUCO/ O DOENTE MENTAL/ALIENADO E A FAMÍLIA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B2761E-B593-45B6-9A9B-D3C39794C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24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826B52-31AE-492A-8ECE-F5F28A72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696832" cy="1135406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CONTEXTO FAMILIAR NA HISTÓRIA DA LOUCURA </a:t>
            </a:r>
            <a:endParaRPr lang="pt-BR" sz="3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340D34-FB32-4B8C-BC4B-4F5CF4CDD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obra de Michel Foucault (2006;2008) : noção de família aparece configurada a partir da análise dos sujeitos que vivenciam a realidade do manicômio, da prisão, do hospital, sendo suas narrativas dotadas de informações bem concretas: a da privação de liberdade do preso, a das práticas sexuais, a do silenciamento do louco, reconstituindo o tratamento dispensado a esses sujeitos incômodos da história: o criminoso, o sujeito sexual, o louco. 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família se faz presente nesses cenários, provocando reflexões sobre diagnose, mapeamento, definição do papel que a mesma exerce para estruturar as formas de subjetivação do louco, do preso e do paciente.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D2F22B-914A-4DD6-B0CD-458B4111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C0F34-75B9-4D49-9EF4-553DE7AF6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82" y="591078"/>
            <a:ext cx="11232524" cy="1263479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CONTEXTO FAMILIAR NA HISTÓRIA DA LOUCURA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19AC94-09EB-4F54-B25A-E851DE17E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54557"/>
            <a:ext cx="10058400" cy="3698941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família ocupa lugar privilegiado nas discussões sobre políticas públicas;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Pinel: psiquiatra, considerado o primeiro reformador da assistência psiquiátrica, considerava que o transtorno mental seria decorrente de uma lesão no cérebro (causa física da doença mental), porém apontava outras três causas para a alienação mental, quais sejam: hereditariedade, influência de uma educação corrompida sobre a perda da razão e desregramento no modo de viver;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Pinel valorizou os fatores psicológicos do adoecer psíquico e,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conseqüentemente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família podia ser responsabilizada como causadora de doença, na medida em que não tinha controle sobre a educação falha e as paixões insuportáveis que acometiam os pacientes no ambiente familiar. 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7F342C-AAAD-4382-B25F-7DF5E4A06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86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ABA59-5D10-4027-A2FA-17AA25F0C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783330" cy="1371600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CONTEXTO FAMILIAR NA HISTÓRIA DA LOUCURA </a:t>
            </a:r>
            <a:endParaRPr lang="pt-BR" sz="3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395947-E99C-4375-8C72-8BA03C2A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Foucault (2006), a própria família, ao longo de século XIX, foi também se tornando objeto de análise e intervenção do poder psiquiátrico, que foi construindo todo um discurso acerca da relação que deveria se estabelecer entre ela, o asilo e o louco. </a:t>
            </a:r>
          </a:p>
          <a:p>
            <a:pPr marL="0" indent="0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Auge nos anos 50 e 60:  os familiares passaram, então, a conviver mais de perto com o portador de sofrimento psíquico, situação que gerou muitas dificuldades de relacionamento e desencadeou, por vezes,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reinternações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 MENEZES, 1981);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diagnóstico que, anteriormente, era restrito ao paciente, passando a ser um sinal de dificuldades no núcleo familiar ao qual o paciente pertence. É, portanto, esta estrutura que deverá ser tratada e transformada. (PONCIANO, 1997).</a:t>
            </a: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6C77C9-C7BF-4A57-A286-F7F452FF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46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785418-D0FF-453F-810A-B172F99A4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Diferentes concepções a cerca da família</a:t>
            </a:r>
          </a:p>
        </p:txBody>
      </p:sp>
    </p:spTree>
    <p:extLst>
      <p:ext uri="{BB962C8B-B14F-4D97-AF65-F5344CB8AC3E}">
        <p14:creationId xmlns:p14="http://schemas.microsoft.com/office/powerpoint/2010/main" val="1723020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254A5-52CA-4E41-A1EA-8EDE83FE4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COMPREENDENDO A DISCIPLINA SAÚDE MENTAL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45EA0-178E-40E7-AFA6-EDBDF2C9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BCFB473-2D3A-49F1-BF4E-4B008A405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40349"/>
              </p:ext>
            </p:extLst>
          </p:nvPr>
        </p:nvGraphicFramePr>
        <p:xfrm>
          <a:off x="1330816" y="2151557"/>
          <a:ext cx="9530368" cy="2554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2136">
                  <a:extLst>
                    <a:ext uri="{9D8B030D-6E8A-4147-A177-3AD203B41FA5}">
                      <a16:colId xmlns:a16="http://schemas.microsoft.com/office/drawing/2014/main" val="1065961251"/>
                    </a:ext>
                  </a:extLst>
                </a:gridCol>
                <a:gridCol w="2691684">
                  <a:extLst>
                    <a:ext uri="{9D8B030D-6E8A-4147-A177-3AD203B41FA5}">
                      <a16:colId xmlns:a16="http://schemas.microsoft.com/office/drawing/2014/main" val="1481024775"/>
                    </a:ext>
                  </a:extLst>
                </a:gridCol>
                <a:gridCol w="2398893">
                  <a:extLst>
                    <a:ext uri="{9D8B030D-6E8A-4147-A177-3AD203B41FA5}">
                      <a16:colId xmlns:a16="http://schemas.microsoft.com/office/drawing/2014/main" val="2722828193"/>
                    </a:ext>
                  </a:extLst>
                </a:gridCol>
                <a:gridCol w="382185">
                  <a:extLst>
                    <a:ext uri="{9D8B030D-6E8A-4147-A177-3AD203B41FA5}">
                      <a16:colId xmlns:a16="http://schemas.microsoft.com/office/drawing/2014/main" val="2990976402"/>
                    </a:ext>
                  </a:extLst>
                </a:gridCol>
                <a:gridCol w="1945470">
                  <a:extLst>
                    <a:ext uri="{9D8B030D-6E8A-4147-A177-3AD203B41FA5}">
                      <a16:colId xmlns:a16="http://schemas.microsoft.com/office/drawing/2014/main" val="2469400234"/>
                    </a:ext>
                  </a:extLst>
                </a:gridCol>
              </a:tblGrid>
              <a:tr h="462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CURSO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Enfermagem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35481"/>
                  </a:ext>
                </a:extLst>
              </a:tr>
              <a:tr h="1251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MODALIDADE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PRESENCIAL [  x  ]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CARGA HORÁRIA TOTAL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60h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8845868"/>
                  </a:ext>
                </a:extLst>
              </a:tr>
              <a:tr h="407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PERÍODO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Noturno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pt-BR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Enfermagem em Saúde Mental</a:t>
                      </a:r>
                      <a:endParaRPr lang="pt-B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282302"/>
                  </a:ext>
                </a:extLst>
              </a:tr>
              <a:tr h="19670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DOCENTE : </a:t>
                      </a:r>
                      <a:r>
                        <a:rPr lang="pt-BR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Layla</a:t>
                      </a:r>
                      <a:r>
                        <a:rPr lang="pt-BR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Kelly C. Silva</a:t>
                      </a:r>
                      <a:endParaRPr lang="pt-B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318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34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5D0C28-0DCE-41F0-9388-36B9909A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299752E5-A75B-462E-B0A6-084A74060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511356"/>
              </p:ext>
            </p:extLst>
          </p:nvPr>
        </p:nvGraphicFramePr>
        <p:xfrm>
          <a:off x="817418" y="457199"/>
          <a:ext cx="10709564" cy="58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09564">
                  <a:extLst>
                    <a:ext uri="{9D8B030D-6E8A-4147-A177-3AD203B41FA5}">
                      <a16:colId xmlns:a16="http://schemas.microsoft.com/office/drawing/2014/main" val="3431222784"/>
                    </a:ext>
                  </a:extLst>
                </a:gridCol>
              </a:tblGrid>
              <a:tr h="370606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MARCOS HISTÓRICOS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97521"/>
                  </a:ext>
                </a:extLst>
              </a:tr>
              <a:tr h="1066129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v"/>
                      </a:pPr>
                      <a:r>
                        <a:rPr lang="pt-B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Século  XV ao XVIII: </a:t>
                      </a: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confinamento - junto a prostitutas, mendigos e órfãos - nas santas casas e hospitais gerais, por colocarem </a:t>
                      </a:r>
                      <a:r>
                        <a:rPr lang="pt-BR" sz="1600" b="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 xeque o princípio essencial da sociedade burguesa, a razão </a:t>
                      </a: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(Rosa, 2003, p.44). Por não partilharem do contexto social, os loucos permaneciam à margem da sociedade, o que contribuiu para a legitimação da exclusão e da segregação praticadas pelo Estado.</a:t>
                      </a:r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044338"/>
                  </a:ext>
                </a:extLst>
              </a:tr>
              <a:tr h="2040875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pt-B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partir do século XVIII: </a:t>
                      </a: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 ambiente familiar, era tido em grande medida como o responsável pela perda da razão, sendo necessária a inserção da autoridade e da disciplina médica que, de forma pedagógica, possibilitariam um resgate ou retomada da razão pelo dito “alienado”. o envolvimento da família implicava as condições de emergência da enfermidade mental, através da desregulação dos afetos. Frente a estas duas situações, o isolamento proposto pela Psiquiatria serviria para a colocação dos limites necessários à restrição dos impulsos, ação da qual a família, fraca em seu poder controlador-disciplinar, não conseguia encarregar-se. A família falhava na função disciplinar, cedendo aos “caprichos” impostos pelo louco, às suas necessidades impulsivas.</a:t>
                      </a:r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v"/>
                      </a:pPr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991844"/>
                  </a:ext>
                </a:extLst>
              </a:tr>
              <a:tr h="1192044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Século XIX: momento em que a loucura passa a ser encarada como doença mental e diferentes classificações são desenvolvidas. Mais especificamente, na segunda metade do século XIX, a psiquiatria assumia uma orientação positivista, centrada na medicina biológica, buscando observar e descrever os distúrbios nervosos, construindo-se um modelo que influencia muito o pensamento na área até hoje. (Amarante, 1995).</a:t>
                      </a:r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565240"/>
                  </a:ext>
                </a:extLst>
              </a:tr>
              <a:tr h="1066129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v"/>
                      </a:pP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Século XX: refere-se aos movimentos reformistas da Psiquiatria, desenvolvidos a partir do final da 2ª. Grande Guerra. Ao longo do Século XX, a família, aos poucos, voltou à cena, ao ser chamada para participar do tratamento oferecido ao louco e diferentes compreensões a respeito da relação entre família e loucura passam a vir à tona.</a:t>
                      </a:r>
                      <a:endParaRPr lang="pt-B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823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255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1D85D-F1F6-428B-B1CB-DE7E96301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642594"/>
            <a:ext cx="11284039" cy="735445"/>
          </a:xfrm>
        </p:spPr>
        <p:txBody>
          <a:bodyPr>
            <a:no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CONTEXTO FAMILIAR NA HISTÓRIA DA LOUCURA </a:t>
            </a:r>
            <a:endParaRPr lang="pt-BR" sz="32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33C8D7-B049-44B0-AAB7-76F0DBD9B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378039"/>
            <a:ext cx="10058400" cy="492230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Enquanto a instituição psiquiátrica manteve-se como centro da assistência ao doente mental, a família teve uma pequena participação no cuidado ao seu paciente;</a:t>
            </a:r>
          </a:p>
          <a:p>
            <a:pPr marL="0" indent="0" algn="just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Após a segunda guerra mundial: críticas do modelo asilar; </a:t>
            </a:r>
          </a:p>
          <a:p>
            <a:pPr>
              <a:buFont typeface="Wingdings" panose="05000000000000000000" pitchFamily="2" charset="2"/>
              <a:buChar char="v"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NOVAS PERCEPÇÕES SOPBRE A DOENÇA MENTAL. </a:t>
            </a:r>
          </a:p>
          <a:p>
            <a:pPr marL="0" indent="0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C6ADEF-9EBE-4193-9CC6-5BBF9BC6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81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F14AF-742C-462B-9A3B-AE79B5B3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491" y="2499103"/>
            <a:ext cx="10058400" cy="1371600"/>
          </a:xfrm>
        </p:spPr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REFLEXÃO SOBRE A AULA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618E58-3123-47B5-BD11-28B9920B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28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923A3A-6A03-4194-8435-10B37033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39366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503EC6-46C2-430F-8C4C-AA1932B5E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3688"/>
            <a:ext cx="10058400" cy="384962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ALENCASTRE. M.B; MORENO.V. A trajetória da família do portador de sofrimento psíquico.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Enferm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USP 2003; 37(2):43-50.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FOUCAULT, Michel. O Poder Psiquiátrico. Martins Fontes: São Paulo, 2006.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MENEZES P. R. Emoções expressas. In: Caetano D, Frota-Pessoa O,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Bechelli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LPC. Esquizofrenia: atualização em diagnóstico e tratamento. São Paulo: Atheneu;1981. p.83-8.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OLIVEIRA, M. L. de. Do hospício ao Centro de Atenção Psicossocial de Alagoinhas/Bahia: um estudo das representações sociais de familiares / Moacir Lira de Oliveira.– Salvador, 2016. 129 f.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PEGORARO.R.F. </a:t>
            </a:r>
            <a:r>
              <a:rPr lang="pt-BR" sz="1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Papéis atribuídos à família na produção da loucura: algumas reflexões. </a:t>
            </a:r>
            <a:r>
              <a:rPr lang="pt-BR" sz="1700" b="1" i="0" dirty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Bol. - Acad. Paul. Psicol. vol.29 no.2 São Paulo dez. 2009</a:t>
            </a:r>
            <a:endParaRPr lang="pt-B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PONCIANO E. LT. O indivíduo e família na terapia de família. In: Venâncio AL, Leal EM, Delgado PG. organizadores. O campo da atenção psicossocial. Rio De Janeiro: Te Cora-Instituto Franco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Basaglia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1997. p. 47-51.  </a:t>
            </a:r>
          </a:p>
          <a:p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49B25C-7FEB-4395-94CF-713C2017D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18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88ED4-C95F-41E4-8AF9-B16C233C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739" y="333449"/>
            <a:ext cx="10058400" cy="954438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EMENTA 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503F78BD-BB31-4638-BC1F-A17233609D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483709"/>
              </p:ext>
            </p:extLst>
          </p:nvPr>
        </p:nvGraphicFramePr>
        <p:xfrm>
          <a:off x="1272861" y="1474517"/>
          <a:ext cx="9944638" cy="4639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44638">
                  <a:extLst>
                    <a:ext uri="{9D8B030D-6E8A-4147-A177-3AD203B41FA5}">
                      <a16:colId xmlns:a16="http://schemas.microsoft.com/office/drawing/2014/main" val="2371499391"/>
                    </a:ext>
                  </a:extLst>
                </a:gridCol>
              </a:tblGrid>
              <a:tr h="21755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58" marR="66058" marT="0" marB="0"/>
                </a:tc>
                <a:extLst>
                  <a:ext uri="{0D108BD9-81ED-4DB2-BD59-A6C34878D82A}">
                    <a16:rowId xmlns:a16="http://schemas.microsoft.com/office/drawing/2014/main" val="960600647"/>
                  </a:ext>
                </a:extLst>
              </a:tr>
              <a:tr h="434297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Fornece bases para o cuidado em saúde mental: representações históricas, sociais e culturais a cerca da loucura, construção do campo psiquiátrico e psicossocial; concepções do processo saúde-doença mental, tecnologias de cuidado; políticas de saúde mental, cenários da prática de enfermagem. </a:t>
                      </a:r>
                    </a:p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Propões refletir a evolução da saúde mental através da análise crítica das políticas de Saúde Mental e reforma psiquiátrica. </a:t>
                      </a:r>
                    </a:p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Analisa a prática da sistematização da assistência de enfermagem mental ao usuário do Sistema Único de Saúde – SUS; identifica as situações de grupos sociais veneráveis.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Processo de cuidar em saúde mental e em enfermagem: evolução histórica do cuidado, funções da enfermagem, trabalho da enfermagem, trabalho em equipe no campo da saúde mental com ênfase Instrumentos de intervenção: Relacionamento interpessoal terapêutico: teoria e método; técnicas de comunicação terapêutica; </a:t>
                      </a:r>
                      <a:b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Processo de cuidado: aos indivíduos com transtornos mentais severos e persistentes; funções psíquicas e suas alterações e psicofarmacologia;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Proporciona conhecimento técnico-científico e habilidades para desenvolvimento das ações da enfermagem na reabilitação psicossocial na prática supervisionada na rede ambulatorial e núcleo de saúde mental.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58" marR="66058" marT="0" marB="0"/>
                </a:tc>
                <a:extLst>
                  <a:ext uri="{0D108BD9-81ED-4DB2-BD59-A6C34878D82A}">
                    <a16:rowId xmlns:a16="http://schemas.microsoft.com/office/drawing/2014/main" val="3924028507"/>
                  </a:ext>
                </a:extLst>
              </a:tr>
            </a:tbl>
          </a:graphicData>
        </a:graphic>
      </p:graphicFrame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9C908F-E92C-4CBE-8A5D-C400DBE9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60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E7569-262A-41F1-856B-CDD61DBC8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 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5BB558-4DED-434E-85BC-954416EBA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7C8C09-18FE-46B5-9804-E587F69E5A00}"/>
              </a:ext>
            </a:extLst>
          </p:cNvPr>
          <p:cNvSpPr txBox="1"/>
          <p:nvPr/>
        </p:nvSpPr>
        <p:spPr>
          <a:xfrm>
            <a:off x="914400" y="1911547"/>
            <a:ext cx="10414000" cy="280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Contextualizar as Políticas de Atenção à Saúde Mental do adulto com transtorno mental;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Desenvolver estratégias do processo de cuidar em Enfermagem em saúde mental nos diversos cenários da Rede de Atenção Psicossocial (RAPS):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b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-Centro de Atenção Psicossocial adulto e álcool e drogas;</a:t>
            </a:r>
            <a:b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-Ações integradas à atenção básica, na Estratégia Saúde da Família, utilizando as tecnologias do cuidado de Enfermagem em saúde mental.</a:t>
            </a:r>
            <a:b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-Ambulatório especializado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31D72-ABA9-4386-8316-7EE596C56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0862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PROGRAMÁTICO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3C4F49-B6B9-4836-9677-9D9EFA1E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B1322D29-CB56-40B4-BE1D-4A78BEA8D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472627"/>
              </p:ext>
            </p:extLst>
          </p:nvPr>
        </p:nvGraphicFramePr>
        <p:xfrm>
          <a:off x="2051140" y="2159495"/>
          <a:ext cx="7188200" cy="2564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8200">
                  <a:extLst>
                    <a:ext uri="{9D8B030D-6E8A-4147-A177-3AD203B41FA5}">
                      <a16:colId xmlns:a16="http://schemas.microsoft.com/office/drawing/2014/main" val="3157463645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Classe-dia +  Representações sociais, histórias e culturais a cerca da loucura 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48590137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Reforma psiquiátrica: avanços e desafios </a:t>
                      </a:r>
                    </a:p>
                    <a:p>
                      <a:pPr marL="4572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construção do campo psiquiátrico e do campo psicossocial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95229419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Políticas de saúde mental no Brasil;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Rede de Atenção Psicossocial (RAPS)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42105625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Rede de Atenção Psicossocial (RAPS)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1060693590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5E331584-9301-40FD-B30C-EB5C42ECDDA1}"/>
              </a:ext>
            </a:extLst>
          </p:cNvPr>
          <p:cNvSpPr txBox="1"/>
          <p:nvPr/>
        </p:nvSpPr>
        <p:spPr>
          <a:xfrm>
            <a:off x="1519707" y="1643465"/>
            <a:ext cx="4576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 I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3E0DD8B-EC1E-47C9-8C3D-87370C3E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378734"/>
              </p:ext>
            </p:extLst>
          </p:nvPr>
        </p:nvGraphicFramePr>
        <p:xfrm>
          <a:off x="2051140" y="4911791"/>
          <a:ext cx="7188200" cy="422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8200">
                  <a:extLst>
                    <a:ext uri="{9D8B030D-6E8A-4147-A177-3AD203B41FA5}">
                      <a16:colId xmlns:a16="http://schemas.microsoft.com/office/drawing/2014/main" val="2808304839"/>
                    </a:ext>
                  </a:extLst>
                </a:gridCol>
              </a:tblGrid>
              <a:tr h="42255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Estudos dirigidos; discussão de artigos científicos </a:t>
                      </a: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070152433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C51F57C9-9847-4692-8529-C8F75C107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363557"/>
              </p:ext>
            </p:extLst>
          </p:nvPr>
        </p:nvGraphicFramePr>
        <p:xfrm>
          <a:off x="2051140" y="4698506"/>
          <a:ext cx="7188200" cy="234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8200">
                  <a:extLst>
                    <a:ext uri="{9D8B030D-6E8A-4147-A177-3AD203B41FA5}">
                      <a16:colId xmlns:a16="http://schemas.microsoft.com/office/drawing/2014/main" val="2808304839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Enfermagem em saúde  mental</a:t>
                      </a: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070152433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0EE6E0CB-21BD-4430-B72A-AB4BAD7B4E0B}"/>
              </a:ext>
            </a:extLst>
          </p:cNvPr>
          <p:cNvSpPr txBox="1"/>
          <p:nvPr/>
        </p:nvSpPr>
        <p:spPr>
          <a:xfrm>
            <a:off x="6246253" y="5665708"/>
            <a:ext cx="4662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I UNIDADE: 04/ 04/21 </a:t>
            </a:r>
          </a:p>
        </p:txBody>
      </p:sp>
    </p:spTree>
    <p:extLst>
      <p:ext uri="{BB962C8B-B14F-4D97-AF65-F5344CB8AC3E}">
        <p14:creationId xmlns:p14="http://schemas.microsoft.com/office/powerpoint/2010/main" val="325621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1F63F2-60DD-40BF-8EA2-702B2A11C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CONTEÚDO PROGRAMÁTICO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FD27A3-D745-4007-B263-89D3676A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CC47367-8818-4398-85F7-407618397EFD}"/>
              </a:ext>
            </a:extLst>
          </p:cNvPr>
          <p:cNvSpPr txBox="1"/>
          <p:nvPr/>
        </p:nvSpPr>
        <p:spPr>
          <a:xfrm>
            <a:off x="1223493" y="1918952"/>
            <a:ext cx="5357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 II 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6984817-46FB-4A1A-AC52-54B007FD5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848243"/>
              </p:ext>
            </p:extLst>
          </p:nvPr>
        </p:nvGraphicFramePr>
        <p:xfrm>
          <a:off x="1066800" y="2512919"/>
          <a:ext cx="6925435" cy="2136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25435">
                  <a:extLst>
                    <a:ext uri="{9D8B030D-6E8A-4147-A177-3AD203B41FA5}">
                      <a16:colId xmlns:a16="http://schemas.microsoft.com/office/drawing/2014/main" val="3157463645"/>
                    </a:ext>
                  </a:extLst>
                </a:gridCol>
              </a:tblGrid>
              <a:tr h="135730">
                <a:tc>
                  <a:txBody>
                    <a:bodyPr/>
                    <a:lstStyle/>
                    <a:p>
                      <a:pPr marL="4572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Processo de trabalho interdisciplinar em saúde mental;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48590137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4572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Transtornos mentais I e II 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95229419"/>
                  </a:ext>
                </a:extLst>
              </a:tr>
              <a:tr h="1113984">
                <a:tc>
                  <a:txBody>
                    <a:bodyPr/>
                    <a:lstStyle/>
                    <a:p>
                      <a:pPr marL="4572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Crise: teoria e intervenção;</a:t>
                      </a:r>
                    </a:p>
                    <a:p>
                      <a:pPr algn="just"/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Principais fármacos utilizados na psiquiatria-psicofármacos </a:t>
                      </a:r>
                    </a:p>
                    <a:p>
                      <a:pPr algn="just"/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Seminários: Saúde mental no trabalho; Suicídio***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242105625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55" marR="59055" marT="9525" marB="0"/>
                </a:tc>
                <a:extLst>
                  <a:ext uri="{0D108BD9-81ED-4DB2-BD59-A6C34878D82A}">
                    <a16:rowId xmlns:a16="http://schemas.microsoft.com/office/drawing/2014/main" val="1060693590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B8B0CDDC-2515-424D-914A-48B36065F6C2}"/>
              </a:ext>
            </a:extLst>
          </p:cNvPr>
          <p:cNvSpPr txBox="1"/>
          <p:nvPr/>
        </p:nvSpPr>
        <p:spPr>
          <a:xfrm>
            <a:off x="1880315" y="5422006"/>
            <a:ext cx="4662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II UNIDADE: 30/05/21 </a:t>
            </a:r>
          </a:p>
        </p:txBody>
      </p:sp>
    </p:spTree>
    <p:extLst>
      <p:ext uri="{BB962C8B-B14F-4D97-AF65-F5344CB8AC3E}">
        <p14:creationId xmlns:p14="http://schemas.microsoft.com/office/powerpoint/2010/main" val="2557090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Imagem ampliada de um logotipo&#10;&#10;Descrição gerada automaticament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tângulo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2" y="2519822"/>
            <a:ext cx="4775075" cy="2103693"/>
          </a:xfrm>
        </p:spPr>
        <p:txBody>
          <a:bodyPr rtlCol="0">
            <a:noAutofit/>
          </a:bodyPr>
          <a:lstStyle/>
          <a:p>
            <a:pPr rtl="0"/>
            <a:r>
              <a:rPr lang="pt-BR" sz="3200" dirty="0">
                <a:solidFill>
                  <a:schemeClr val="tx1"/>
                </a:solidFill>
              </a:rPr>
              <a:t>R</a:t>
            </a:r>
            <a:r>
              <a:rPr lang="pt-br" sz="3200" dirty="0">
                <a:solidFill>
                  <a:schemeClr val="tx1"/>
                </a:solidFill>
              </a:rPr>
              <a:t>epresentações históricas, sociais e culturais a cerca da loucura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3267B6-E47A-41E3-A93F-E670A9ED01B9}"/>
              </a:ext>
            </a:extLst>
          </p:cNvPr>
          <p:cNvSpPr txBox="1"/>
          <p:nvPr/>
        </p:nvSpPr>
        <p:spPr>
          <a:xfrm>
            <a:off x="1146219" y="6143223"/>
            <a:ext cx="3850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Professora Ms. </a:t>
            </a:r>
            <a:r>
              <a:rPr lang="pt-B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Layla</a:t>
            </a:r>
            <a:r>
              <a:rPr lang="pt-B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Kelly C. Silva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333633-BA56-4171-9E7B-9FC72735E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REFLEXÕES HISTÓRICAS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325193-8F78-48C0-891E-07AC7859E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loucura é uma condição natural (inata) do homem? </a:t>
            </a:r>
          </a:p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Limite socialmente construído, que define quem se encaixa e quem não?</a:t>
            </a:r>
          </a:p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 razão é colocada como base da sociedade e do homem, a partir da ciência. À 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desrazão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resta o abandono e a exclusão.</a:t>
            </a:r>
          </a:p>
          <a:p>
            <a:pPr algn="l"/>
            <a:endParaRPr lang="pt-BR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D8DA34-29DB-4D74-938F-E9EEAD672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72B79CD-EB52-4C37-A41D-E1D80AF0710D}"/>
              </a:ext>
            </a:extLst>
          </p:cNvPr>
          <p:cNvSpPr txBox="1"/>
          <p:nvPr/>
        </p:nvSpPr>
        <p:spPr>
          <a:xfrm>
            <a:off x="8538693" y="914400"/>
            <a:ext cx="2678806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P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História da Loucura, </a:t>
            </a:r>
            <a: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Foucault ( 2020)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4456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D6644-7BF1-4D2B-973D-F616DC23F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PERÍODO CLÁSSICO: 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E18526-2548-4588-A134-EC2424853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Misticismo e fantasia:  O louco seria o único capaz de ouvir/ver 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osdeuses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na visão de Homero; ou, por outro lado, poderia enlouquecer por causa deles.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pt-B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(enfoque mitológico/religioso);</a:t>
            </a:r>
          </a:p>
          <a:p>
            <a:pPr marL="0" indent="0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 dos Loucos: EXCLUSÃO/ ISOLAMENTO;</a:t>
            </a:r>
            <a:b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Disfunção somática: Para Hipócrates e para Galeno, a loucura seria causada por um mau funcionamento do corpo.</a:t>
            </a:r>
            <a:br>
              <a:rPr lang="pt-BR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EB9FB3-97F6-41DE-B522-0A70C0ADC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48C737E-092E-4203-A347-8410086932C6}" type="datetime1">
              <a:rPr lang="pt-BR" smtClean="0"/>
              <a:t>14/02/2022</a:t>
            </a:fld>
            <a:endParaRPr lang="en-US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DCB95DC-3128-45E8-92DA-FBD1421F5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892" y="553668"/>
            <a:ext cx="2749534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07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14_TF78438558" id="{EFC388B7-E3E7-46E9-90A0-7401A222EB8A}" vid="{685F28B6-3FA5-49C7-9831-35ED941F70C7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{954D292B-A6A9-44EA-A736-D15D3CD34F8C}tf78438558_win32</Template>
  <TotalTime>488</TotalTime>
  <Words>2025</Words>
  <Application>Microsoft Office PowerPoint</Application>
  <PresentationFormat>Widescreen</PresentationFormat>
  <Paragraphs>158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Century Gothic</vt:lpstr>
      <vt:lpstr>Garamond</vt:lpstr>
      <vt:lpstr>Merriweather</vt:lpstr>
      <vt:lpstr>Times New Roman</vt:lpstr>
      <vt:lpstr>Wingdings</vt:lpstr>
      <vt:lpstr>SavonVTI</vt:lpstr>
      <vt:lpstr>ENFERMAGEM EM SAÚDE MENTAL </vt:lpstr>
      <vt:lpstr>COMPREENDENDO A DISCIPLINA SAÚDE MENTAL</vt:lpstr>
      <vt:lpstr>EMENTA </vt:lpstr>
      <vt:lpstr>OBJETIVOS </vt:lpstr>
      <vt:lpstr>CONTEÚDO PROGRAMÁTICO</vt:lpstr>
      <vt:lpstr>CONTEÚDO PROGRAMÁTICO</vt:lpstr>
      <vt:lpstr>Representações históricas, sociais e culturais a cerca da loucura</vt:lpstr>
      <vt:lpstr>REFLEXÕES HISTÓRICAS </vt:lpstr>
      <vt:lpstr>PERÍODO CLÁSSICO: </vt:lpstr>
      <vt:lpstr>SÉCULOS XV E XVI / XVII E XVIII</vt:lpstr>
      <vt:lpstr>SÉCULO XIX</vt:lpstr>
      <vt:lpstr>CONTEXTUALIZANDO ÉPOCAS </vt:lpstr>
      <vt:lpstr>O MANICÔMIO E SUAS FUNÇÕES  </vt:lpstr>
      <vt:lpstr>Apresentação do PowerPoint</vt:lpstr>
      <vt:lpstr>CONTEXTUALIZANDO O LOUCO/ O DOENTE MENTAL/ALIENADO E A FAMÍLIA </vt:lpstr>
      <vt:lpstr>O CONTEXTO FAMILIAR NA HISTÓRIA DA LOUCURA </vt:lpstr>
      <vt:lpstr>O CONTEXTO FAMILIAR NA HISTÓRIA DA LOUCURA </vt:lpstr>
      <vt:lpstr>O CONTEXTO FAMILIAR NA HISTÓRIA DA LOUCURA </vt:lpstr>
      <vt:lpstr>Diferentes concepções a cerca da família</vt:lpstr>
      <vt:lpstr>Apresentação do PowerPoint</vt:lpstr>
      <vt:lpstr>O CONTEXTO FAMILIAR NA HISTÓRIA DA LOUCURA </vt:lpstr>
      <vt:lpstr>REFLEXÃO SOBRE A AULA </vt:lpstr>
      <vt:lpstr>REFERÊNCIAS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Compreendo a disciplina SAÚDE MENTAL</dc:title>
  <dc:creator>layftc@yahoo.com.br</dc:creator>
  <cp:lastModifiedBy>layftc@yahoo.com.br</cp:lastModifiedBy>
  <cp:revision>3</cp:revision>
  <dcterms:created xsi:type="dcterms:W3CDTF">2022-02-14T12:19:28Z</dcterms:created>
  <dcterms:modified xsi:type="dcterms:W3CDTF">2022-02-14T20:28:21Z</dcterms:modified>
</cp:coreProperties>
</file>