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92" r:id="rId3"/>
    <p:sldId id="29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9" r:id="rId17"/>
    <p:sldId id="269" r:id="rId18"/>
    <p:sldId id="271" r:id="rId19"/>
    <p:sldId id="276" r:id="rId20"/>
    <p:sldId id="277" r:id="rId21"/>
    <p:sldId id="272" r:id="rId22"/>
    <p:sldId id="273" r:id="rId23"/>
    <p:sldId id="278" r:id="rId24"/>
    <p:sldId id="270" r:id="rId25"/>
    <p:sldId id="274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9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769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25444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1266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A1CCF8-5024-4B04-B43C-2D04314D8CE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7106-A726-4374-A983-294577CC2443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78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0799B-3E87-4AE4-809B-344CA01DEECD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2FB02-CF76-4F50-9C77-96C41A8ED26C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288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0ABB-68DD-4431-8073-36D0FFFA3D4C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E288-3B60-4DA2-AF95-D5FA058A030C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301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0856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40938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C965018-7D42-4B6C-AE5A-77D36CFEBFD7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212FB8-0226-4FF2-8353-20C3118EA0C1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0501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593B0E-996A-4FEA-8CB8-F3FB2121ED74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0B691-03B6-41F2-8544-E57935B61302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847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35EB82-2C8A-43B3-A2D0-BC8F0D985119}" type="datetimeFigureOut">
              <a:rPr lang="pt-BR" smtClean="0"/>
              <a:pPr>
                <a:defRPr/>
              </a:pPr>
              <a:t>07/11/2022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EF9F064-EBAC-4C58-9315-1792B342CF6B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72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50017" y="1916832"/>
            <a:ext cx="8643966" cy="212365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PAPEL DO ENFERMEIRO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SAÚDE MENTAL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AE5F8CD-7217-9959-7FBF-36DA8897BAF9}"/>
              </a:ext>
            </a:extLst>
          </p:cNvPr>
          <p:cNvSpPr txBox="1"/>
          <p:nvPr/>
        </p:nvSpPr>
        <p:spPr>
          <a:xfrm>
            <a:off x="4716016" y="49411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Professa </a:t>
            </a:r>
            <a:r>
              <a:rPr lang="pt-BR" dirty="0" err="1"/>
              <a:t>Layla</a:t>
            </a:r>
            <a:r>
              <a:rPr lang="pt-BR" dirty="0"/>
              <a:t> Kelly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57313"/>
            <a:ext cx="7115175" cy="5097462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Participar de orçamentos;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Liderança organizacional;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Participar de comitês;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Supervisão clinica;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Planejamento e avaliação dos programas;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Manejo de risco;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Delegação de tarefas;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/>
              <a:t>Mediação e resolução de conflitos.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pt-BR" sz="54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Comunicação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883150"/>
          </a:xfrm>
        </p:spPr>
        <p:txBody>
          <a:bodyPr/>
          <a:lstStyle/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Gerenciamento de casos clínicos;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Desenvolvimento de planos de tratamento;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Preparo de relatórios;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Reuniões da unidade;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Reuniões de equipe;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Ligação entre diferentes órgãos;</a:t>
            </a:r>
          </a:p>
          <a:p>
            <a:pPr algn="just" eaLnBrk="1" hangingPunct="1"/>
            <a:r>
              <a:rPr lang="pt-BR" altLang="pt-BR" sz="3200" dirty="0">
                <a:solidFill>
                  <a:schemeClr val="tx1"/>
                </a:solidFill>
              </a:rPr>
              <a:t>Transcrição de prescrições. </a:t>
            </a:r>
          </a:p>
          <a:p>
            <a:pPr eaLnBrk="1" hangingPunct="1"/>
            <a:endParaRPr lang="pt-BR" alt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50006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Cuidado Direto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57250"/>
            <a:ext cx="8686800" cy="5597525"/>
          </a:xfrm>
        </p:spPr>
        <p:txBody>
          <a:bodyPr>
            <a:normAutofit fontScale="70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Defesa do paciente e da família;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Avaliação e educação da comunidade;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Intervenção de crise;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Planejamento de alta;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 Promoção de saúde;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Visitas domiciliares;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Aconselhamento nutricional;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Triagem;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Avaliação física;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Administração da medicação;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Prevenção da recaída;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Treinamento das habilidades sociais;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Manejo do estresse;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pt-BR" sz="3200" dirty="0">
                <a:solidFill>
                  <a:schemeClr val="tx1"/>
                </a:solidFill>
              </a:rPr>
              <a:t>Ensino de noções de higiene\auto-cuidado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285852" y="1714488"/>
            <a:ext cx="6670524" cy="258532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FERRAMENTAS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CUIDADO</a:t>
            </a:r>
          </a:p>
        </p:txBody>
      </p:sp>
      <p:sp>
        <p:nvSpPr>
          <p:cNvPr id="16387" name="AutoShape 2" descr="data:image/jpeg;base64,/9j/4AAQSkZJRgABAQAAAQABAAD/2wCEAAkGBhISEBQUEhQQEBAQEBQQEBAQDw8PEBAQFBAVFBQQEhQXHCYeFxkjGRQUHy8gIycpLCwsFR4xNTAqNSYrLCkBCQoKDgwOGg8PGiwfHyQpKSkqKSksKSwpKSksLCwpKSkpLCkpKSkpLCwsKSwsKSksLCwpLCkpLCksLCwsKSwsLP/AABEIAIIBggMBIgACEQEDEQH/xAAcAAABBQEBAQAAAAAAAAAAAAAAAQIDBAUGBwj/xAA/EAACAQIEAwcBBQQIBwAAAAAAAQIDEQQFEiExQVEGIjJhcYGREwdCUrHBI6Gy0RQ0YnKCouHwJDM1ZHN1s//EABoBAAIDAQEAAAAAAAAAAAAAAAAEAQIDBQb/xAArEQACAgEEAgEDAgcAAAAAAAAAAQIRAwQSITEiQTITYYEjUQUzQnGRsdH/2gAMAwEAAhEDEQA/APbAAAAAAAAAAGAHFYCH/H1YtptTnJRXBRcm7+rb4+3U6eUdjBjk6pZm6ilKX1qdSTUn4ZO2y8rJfBczilFpucpqPKMZaV8oWlxbG4+VIsVrLmtvMzMTURxOYfRi26OJq0ZX3aq64N+af8ybKsdiHJXrUq8OtmpWFJzTHI4muzoG7kbaBtmHnblKyVT6cfvW4v0MTaKL2LzehT/5lSKfJLd/CJsvzqjJq31LcLunJI4J53hqEu7HXLnOVm/VN7/uOo7P9qVOzt3b2bUlJJ9HzXujRRrmirp8Jnb4nLo1aL02bce6/O2xyOBjUq6LRarQk6NWPDVG7SkvR29jtclxiqJ2tt05ozJ5c41pvZa9dr3Wq8Ha3new00mrQorT2s6fAQapwT4qKT9UWSrltHRRpx/DTinz30otDUXwhGSpsAACxUAAAAW4CBcAOC+0zOJaY4eF19RXqNbdxPh7nlOJyx3sluer9qMJGpWnfx6Uo+XM53AZY3O0lumJyy+TOnDBUE37Mrs/2Oco6pr0RZzPss496muHI7mjQUYpdEWsLh4y2aFbnKd2MeKjVCdg82nUoaKt/qU9rvjKPJnUlHAZfCDvFWuXjqQbrk4+StzoAAC5QAAAAAACQAAAAAAAAAAFABAAAAAAAAAAAAAEAAFARSFuVAAAAAAAAApYygvqU5/eV4+zRg9ocunWTjBxV399vTb23Z09alf2d16mZU3bF8sb7GsEv2PJO03ZpxoqLdWWJU3qd9NDTZ6fpQi9MUttnv5sr9m8snCULa1xVTvbN3dmlz5I9Kx2BjJ7q4zBYKnF8F+QvJuXiPQSj5AsO/opvjbdnKZ9gpS4dPjzPQMVSX036GFXpJwu+RlOO1k45WrPOsT2cVRxv3dKS7sUr2vu7cXuzosDlFLxTj9StZL6klZxiuEYpcEaMKcWy3TpJFXlk1Vmv04p3Rq9moaXbgL2gpN1YTUtMaCdWpvK7gnyS477WLOVUbWZj9pM4U5VKELvRL9o7WXd2cV13ab9DWTUcVMXt/VuJp9ke0brx0z8SbSfXkdOcn2UyVQSld3UtSs1Zu3H/Q6tDWnbcORHOoqb2igADAuAAAAAAR16qimwbrkEr4OazbBr6+votylSpJXmWMyxDb9StSxCcbdDlyacmztQvakyHF5lZX/cauS4qM43ez6mPNU5uzs2dBlWXxcV0TLY1uYZqjG2bmGWxKNhCyHHSSo4zduwAALEAAAAAAAAAAAAAAGX2kz6GEoSqz+6u6ucpckiG6AmzfO6WGp66slFcurfRI82zr7XpttUIqEfxS3b80uRwvaPtVWxdRyqS2v3YrwxXkjFVfkzCUnLoahjS77O0j2+xU5X+vNO/BNJfB1/Z/7Rajsq1prnJK0vXoeOKVuBq5Xi53snv0MZKUeUxlRhLho+kMJjI1IqUeDJjzHs/wBrp0NMZR1xe0t7NeaPS6NXVFPhdXGoS3IQyQ2P7DwADQzEARigBDGomDqJcyrRe4tdWRFE2XIzuSFDCT3L1yAFAAAgDLxULTfRq5qFTMaN43XFb+xnkVo1xSqRz+Nq2MWpj39RJXe/LoXM0m+C4szsDBa92tT6uzfojlzb3UdeFKJu4vO4N/TipXcbp6ZafTVayfkZE81jCyknLU77W7vrvzH4/E04rvTinbk7v4RzVbMKaezlLflGyXyXk5P0aYsNrhF+E2pOXKUm9P4U3sjSoVU+ZhxzaDitMKk5Pho0NK3OTvZGrllLVJcrK7/1MWmnyWlx2dhla2XkeawzC2bYmP8A3NT+JpL0auvY9Iy6ahFyk0oq8m3slFK7fwePdmpf0vHVa/hjN1Zbc05ymm78XutxnIrxnPj/ADD2fK6CSUlsm3t0NaJiZFXUouz4pfKvGX70jaiN4HcEJ5eJUxwAMlI3Mm6HNjHWRG5DXE02me4SvjGlsrmTicXKS34dDRnAp1sHfgL6jDKa8f8AAxp8sYvyMPHS2OfxddpNK92dVXy+d+F0Ow/ZaM3eaYgsM3w0dN5oRW5M57IcndSScZSutz0bA4XRBLot35lPC5dDDpaFZN2ZpRkP4sOxc9iGfU/VdLocAXA1FgAAAAAAJAAAAAAAAAGeVfbPWqP6MVf6W7fnLkeqmJ2ryOGJoOM1w3T6MyyXXBpircrPm2rJIg4nZZ59nlWDbpyUkuT4mJDsxiH9xmKnEdeOV9GbGN1x3LOXxqSmowTcvI0aPZCu2k01fmdt2Y7PKjUj3bva7aKSypLjk1hhbfPBPkXZ2U3ThJNybUpN8kmm7nq8VZW6FLD4JKakkl3bcC8M4lxyc/NK5AAAamIgCMAApYYfiVsSxpWFlTuRYFWjC25LSxA+VJ2tw8ypDLZL77IJ9GipCplRRadrj4SalYkgsiSjcVA2QBz2ZYKzexzFbJ4SqXnFS6XV7enQ9Dr0FNWfzzRzmJw6UrbeT8jn58VO0dHBmdUcZnOSRVnGCa6qUov3VzDjk+qVtNl1k3I9ExVBNbmRUwiTMJTkjr49VLbRVwmHUYaYr1dld/HI2cswbW/UrYCjd2H43Po6vp0d7bSqLguTUer8zO/65Ck3KTpFT7TcxqwwKp0L68TVVCTjypaHKpvyvZRv0bOSyDLvo013lql4rNLnfSjtc8owlQofUi5xdVx2lplFyirNb+TNHLvs9w8bSlKrJNX0Oe3pdDWyWSKroUU447vsOxEnKPB/s3KN2rKWpp7bs7BEGHw0YJKKUYrgkrInQ3ihsjQlklvlYNkNSRLNlachqKFpsa6m4+E9irOexLQ8KNWuDG+aLGkTQOiORSzUbGkiSMQQ5FWSiPEwvESBMyNrcE/QNc2OhMeVqc/zJ4SBolSHAAFS4AAAAAAAAAAAACTjdWfBigAHIdoMtdNtw31cE3sjNw8bRWtLVzOuzfLZVbaWo2XM5XMMLUp7TW/XkxDNBp8I62nnGSVvkWME+Rew9FLfmZdObiR1s230riKdcsYkm+jvMFX1RRaORyzM5R24rmbWHzbU7W26nV027JC6ONqEscqbNQBIu4poZCNgIxSQK+phdj9IWKgNhcegihbAA1rvewfeCps7jae7vyACXUOYgKG9wApZ1inToTkr6mlCFt3rm1GP73f2OVynE/VwVCp+KkrNO90m4p/CT9zW7bZi6NKnNeGNZTqPbalGE3J/kvWSPOvs37Q6sJ9GVk6bloXJQcm7LyVxfWKsSf3GtLzJo6fHYiSjtv68vcwa+bO/h/zGviZ3i0YlbBtnHU2daKVEc8yqSTV9MXs1Ha66N8WPwVk7jqmFUImZPEylLTBN9ei9WRtlkltXJe4wjb4Rd7VY2eJhSw9F2n9anKDXKSkt35Wb+T2PDwtFLokvU807D5LqxOt7qlaTn+KbT0wXkt5eyPS9R3cWB4Y7ZdnDzZY5JXHoUVCCNl12YNjKkitORJUkVK0xmKF5Mik7uy6l+ETIp125PTu+HoadGm7bs1mqMYOy1EeiBTHwkYNDCZLYVMEMTKliWwjQqYNFSxn1p2lb3J6VQrY3DTctS3sV6dWXoMbVJcC9uL5NqMhTPo4u3Enjir8Bab2djULkrLIEUapWxOYWeyuZyyRSssotui8BTpYptcC1Cdy0Zp9A4tDgAC5UAAAADPzfK41Y/wBpeH+RoBYrKKaotGTi7Ry+F7NSnL9p3YLknu/foUM27NQpVU4eGS4Pk10O3scj2nrtYmEb7Spuy993+RXHpYZGomk9Zkh5FHXyiamAhbi7Gc7U1d+Jk8ar5nZ2JR2x4RxHNylulyzqcLWTVkyyc3hKluBuYXE6l5iGTHXI7jyWTMUa5AY0b2IFhbCX3svd9CKJHRQWFGRlcKAJzSV3wEg29+HRfzKmJq3aXmXlsSAijv6jxIisAOP+0+nKWX1tKu1T1WXHTCUZSt7J/B4f2Xxbp1FZ2uey/ahnssKsLNJzjKvOFWne31KLotSj67przR5dPIVCspU3qozSnTl1TV7L5/3YpqoP6G70MaOX6u07GOPuizgqeuXoYeGT2XsbeI7lDa6c2oNpXemzbXwre5xdPh+tkUF7OtqJrDjc2VM0qRk7Xbjwutk/Tr7FKNXQtMY+JqKguM5N91et/cinXir8enn88jpOwGRupU/pFRNU6DapJrxVrbz9Ip/MvI9dDTYtLC4r/rPLz1GTUSpv8ejsez2V/Qoxi7a/FUa4Oo+NvJcF6GhUqbAgm+XU57bbtjKVEdOv0fD49LhiKs2u6k7cm7X9GR0o7D0ipJSeZJPTJOEuklb46kOLxK0t3NGVNSVppSXRq5XllENLUdne6UndezL45yT8uimTHGS8eGJl0Eo+b3Zcb6EdOjpVnsP0mzdswSpUNaH02JqBMqWLkWRy2YtOQ6SuZlxyY4Z0HkMuhCOWGi+RIKQWozq+Af3fhlaMnF24G0VMwitDfNJsxyR9msJ+ilVx29l7kcJ6tzGniNKu77v9TWo7wQhGW/ljeyiWlj46rX3NKjiY8L7nPLLoxlru79Ll2NOM5xkpW0vh19RmEqKzgmjdAihWXAluNJpiTVAAABAAAEgDOMzHEKeMqN8KMFBer3Z1+Iq6Yt9E38HAODVOpN+KrJy9uS+LDWmhcrF889sSLE19VWPR7o1ZLZHPUamqtDyR0EndnUyRqkcuDttl6hHYno1nEp0Ku6RYlLh6ickNJmwqwFdMBTahq2Xq09KbEoeFPm92VMxrpwummmtSad00+DRNSleCfkZVwbkzldP4CptHoRSq6V7X827lOMrqUn6LyuFEi0Y9+/Tc0eXmzIoya3X57Glh6+t8LW8+YMCxFCsEIyAPMPtlqJywsH1qz/givzZz2U4XVQqO9lRWtb8Lvgvh/LNT7XLvHUFe6VC6XT9rK799vgzsspv6VaH46Elb+1Hf9WdWMFLTbX7TFHJxzKSfTRNgIXsy7m1ZtRpwV7d6Ur+XBL3/AHmX2cm5JcXpWqVui5e/D3OlwmCd3KaUVzvxb4s4f8J09TeWXrhHW/i2fxWJe+WUMp7Pucoxt3pyUd/lv0/kel0cNGlTjTgrRirL9X6t7mT2Zw6k3V5K8Ier3lL8l8m293c6Wpybpbf2OZghSsZbkE6QSlsMc27egoMEELp26cSZjZW1+qvv62HOIALcW4xiJ2ACeFRcHwFnS6fH8iq5bFvD1NS80Sm0Q1ZXkhLE1WFvQjkbJi7VElKRMpFSDJ6bKsumStjxjWw6JmzSIo3VuOI5cSESyVFLOdqM/QtJkeKp64OPVWInG4tFoOmmc3h6d7Xs42NCMNjJr4adGceLhez8jV17HMjFxVM6UpbuUUK0ZOXDYlpYV6Xp8XFXJJYhLkNwuMeuy4Fod0S26CUKjcd7NLexoUsc0kt5S6WLVFRXLiPlJJ3shqGHbzYpPMpcNCUqs3xVvcmuximGo3URdtEmoZKsRuRXrT2LKJRsrZpiXKOlfe4+hgZolpsuljWxU+RkY5XOjp40IaiVmFhoWqwOiitrmbSorWjWS7o3klYpjQQlYu0HdrzKDZdwPFCsuhiJpWELNgFLGjmMbjFh6VRylGNGEdWltpxblZxgkndNvw9XsW8i7T0cUnGhLUoU4y1LUm77NNNXTi9mv7SZm4igp+NKVpKSUkmlKLvF7800Z9OnHCVf6Vro0qEI/TqxaUZ6ZS1ao2W/e9352MbsZo7bES3svupR9+LIpzWhR87v1IcvrxqRUoyU41G5RlF3i48Lp+zJHEHwSK+HoTYKtZ87NciFD6EHqVuu/oQBrQkrbbhKQ2K9guQB5J9pc75jFfhoQ/inJ/oU8HPRTqSf3aM2+X3d18tD+31a+aVF+GFKP+TU/wAxkI/8PWvt+wmr9HJf6o7ONfpJfYQyPz/I7shBwoJ8JVNLe3CP3V8b+5pwqVK9SNOLvKb0rotT4+yV/Y57LsbUcFG9oKO1la6sopfuPQewGS6VKvNbvuUvReKf6ezKbY6fFx6/2TKUs+Vt+zqsNhY0qcYR8MFZdX1b9Xd+47UOYWOTdjyG3IUrsdiMRGPiaXRc/ggjjVyUn5tWQANxC7/sl+v6jI1tPoDd92MmgAsxrJtiVIkFN7hOtb8wAHMmwVXdkElz/wB2Fwi4gBqvdFacbD4MZXlt6Nr9S8Oyk1xYyxJGRV+qPVQ1oyTL0ZkkWZzr2LeGrpoykuDSL5JmQydx9SWxHFFEXZJBA2FxjJshFXM8Nrg0uPJlSlGys+KW5exGIUXa+/TmZ1Wpa78xTO1dobwptFPHVd7IZPFRpxTe3mNxEG3sOhhdStJXX5CMpyi7iPbVVMvYPMFK1mX41TAjgtPhTST26GwqLjFNv2HNNnlNeaoRzY0nwXoSHFelXViXUOirCUiNxuDuOprcuU7OezWvoqpP7y2ZTrts1+0OD1K8V3o7oxqVXVBN7Pg15nQwtbUI5lyVY1LSNVSskVsHQvK/Qs1TaTsXiqGt7l/AFKki/l8d7eZhPo3h2XnWYg+UVcBXg2OeqnP9pop/0X/2FBezjUTXugAUXY8jsOylNLC0kkklR2SSSV5Sb/eWhQNGQDLWEACALrGgBAHi3bT/AKrX/wAH/wAaZYf9Wr/+J/xIQDt4vhH+xz8vyZn5Vy/w/mez5UrYejbb9lDh/dQAK6zpGun7ZZAQDnIbKWOXfj/df5kbACQEYgoEANp8WQ1vF8CgSBJQ4e5Pg/vCAAFlEdbh7r8mAFo9lZ/EqSHUuIAMCw+uiTLeIAZy+JePyLdbkEAAxRuwqBQ4ABD7J9GJU/rEwxnh9wA5svZ0oeggtl6EkQAyReXRaxK/ZfA2ry9AAbn8fwhSPyIlyLkeAANYfiYZvkPY6AAbGBBX8fscjDx1P77FAc0/sUzl3C8BtTgAG4uJQZqZf4l6gBnk6NIdl2fF+oAAqb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  <p:sp>
        <p:nvSpPr>
          <p:cNvPr id="16388" name="AutoShape 4" descr="data:image/jpeg;base64,/9j/4AAQSkZJRgABAQAAAQABAAD/2wCEAAkGBhQSEBQUEhQUFRQWGBcVGBUVFxcYGBgXFxcWFxgXGBcYHCYgGRokGxYaHy8hIycpLCwsGB4xNTAqNSYrLSkBCQoKDgwOGA8PGikfHxwpKSksKSwsKSksKSkpKSkpKSkpLCkpKSkpKSwsLCwsLCkpKSwsLCkpKSksLCksLDUsKf/AABEIAMEBBQMBIgACEQEDEQH/xAAcAAACAgMBAQAAAAAAAAAAAAADBAIFAAEGBwj/xABAEAABAgQEAwYEAwcCBgMAAAABAhEAAyExBBJBUSJhcQUTMoGRoUKxwfAG0eEHFCNSYnLxkrIVM2Ois8IkNIL/xAAaAQACAwEBAAAAAAAAAAAAAAACAwABBAUG/8QAKBEAAgIBBAICAQQDAAAAAAAAAAECEQMEEiExE0EyUSJhcYGRBRRC/9oADAMBAAIRAxEAPwDu8NjSBe9QdGO0SX2l/k6RyoxqwoA+GjB9W0G0SV2opRZ2YkPoQ9KR0v8AV5OVZ0n/ABI7+n62gqO1S2nSOaGOo9/le0bTi/6r9BTy84p6ZfRLZ1RxaVjb5RS46QxgKMQWpuAfn8oOqfmof8QuOJwfAan9iBjUbxCWgHfRoSDGEqggmwn3sSTOinEg0ZsRMyAd7GjNitpApVEYGZsR7yL2lhCYGpUaK4GqYIJIsovxFOeYhOmUq6Xc15D7LRRzcTRVSBTV9HHvV+Yhrt7Hfx18mS/6GmsVyQrKaOQlRax0qABpq+5jHkVyZoj0SWgEhyxqGYnMNnJZ7m8QVOzHiatdQCzgBSRSyWpprWNSwgHizKS4zXJNCC39OalGejwU5aqfMzsQCwIYO9dONrXGzofAQVEv+IcoDUpQspdUpskCortzjJ80lfCotwEK4cpahLADWhI2N4FKyKcJIAOSjqSCoOAVHSpLcqwVQSmqu7JHiDqbgopZbch2G4oLQ7G/QDDy5AWnMlQzs4luGIqS5ejF6bMNIHLlLzKAoaJJsTS27af5hiYiiapCMxyg8JDlJUtQS7IegDkU5QJacpAQ61lSz4aknwsDdCgXBuzR0sTEsDKkLCyAkrvnBSSEi7gBn8NzsYHKWysqUlkkqyiilZiaFiSKe0WPeJIUshSpr+EEjKNQ4szkMPOElzUkJNSp2rZYseb/AKRriwLsgS6FqSGDgMBTdlE6l9aUjfaYqSS+UgEuliwdwwy6keQjX7ueIpcjQAEAsTX9RAcOH4VUXViSqr/01dwWApD0WSnLStYTLCUhrFTvRicxo2ukbRV3JDDLmIYPpzbnbnWEsQGAcMoKYh60sW5+lIImY4zFTqHp0fQ0tzh8Ygth56gHscxdQO4JDhhalOsKzJrKAyl63FABdvWDYWTTxJBPE5FAxZyq7DNUiBTUvnGYkvsDmYGoINIbEAJNQUlhJD3sTezcoyEpMwi6iPX6fWNQRe09BOOy8Tb33Eb/AHt3JFQL9X52pFWrEZuJr3AcAdeZGmkSViw4ozdC7WjneMCi0TMc2Z2t7V6QeViKnK7A106gRUyZmYhzQ18Na1EMAkFj8Jbbry9YXKBC4QssCFUbcedGgqJ9/KzN90ivkVLFg4parAOBtEzPo/L05bRmcSiyTNDHX6jcGEp0ti4qDr9OsLHEU4tB5VjE9oAlixe8WsTCToLmjYXEGjIGg7Cd5GZ4GI3FUWTzxEzI1GolFm88DWqNqMQUYtIs5DtdY/eFjXN0omv09oDLkuwLlxRiHOYkkVt4Wc7QTttP/wAku4TdwHZ2Pz+sKzZ4SAAdApmvVyD/ADVD8rWjn5F+TNS6NcQNA4A8RBcJoks2lQ99LRtOKYMlTEuClicoNgRZqnpWNYmYBQJLlkAkgpZszOaPT53aJYiYVAEqBUwuWUW9Hd23DQhlg8PNIDghwQAGrsCl9eR5PDSZpy1dnAALuQ9qc/pvAJSQCtJTmRSoJZJqQS2rCGcG4BBKSQwCgqrZi4SLKLcwUhtYpOmCyxwc6WrKaZZZFHCSoqU53JoW/pjQQrMsyyllXAUlQGjBRJrW4rQ2cRrCrcAEVAYKAcgEmqttB67RLE5EsnKMzJUmw4dDkTUEkAubmN2KYpmYNEwTM/EFjM68wZgAljmoRVtSWgWPl2oTmD0apW27M3yrDfe+JKT4WVVKQCviNVF2IpTfpFcvtGSEsVKE2lSoKB2pqa+kboSsWEUtCcwVmBYNUUZnrVwzephPGY0LGbKCQkKOUM9QO8NdXan8oiqxeMKQXUCQcuUas40qA2935QoUEhTglvGXa5AAZqfWNCybQlCyymYkKWWU6bOWB9TcUguGmSywcLrxJPiZ7C2Y/nFciaxAShKifC+hCVVZ2J1Y67wTByXKiahJBJS9qDMBR2cfWKerrsnjLXCqJPhyKT4ZYDKc1dr66vApuE5hSdXSxL1JSNneMwCkpJVxKFQSbcTsArThFA+hDQ7igkKFAHo7E2YEOf6qG1Ydp9QpOhUo0+DncYCFcPs52jIb7SkMU2UGum16ikZHQ4Ii57/M1mFHfY3ETUvKXa11NodRCkyr5qbaCvL3ieGlltwWvfWz713jNRQ/LVtR66k+VOUOInD4cyg+znz5xWCeaDRLaMWdtLjrB5U4qIO1GDh/Zt4W42CyykTyrhBcbi9H/SJTMQABR+lPQfENXirOLpmF2qx9nhedPL67XY0rArDYJZYjtQB6gkE1oCX3FhSKlfaZJeoaKzFY01cuTbS+xHrzhQYoi4IfWsaY4ooYonddjdqiYMpvpFrHn2A7SyKBGvPnHf4KeJksKGt4warDse5dMi4CRgiTRqMYRqIKXEzETLiFgXeJ5YIJUYURbZDkvxUhpiaeIe4f5CKmXJBpTrThZySK+fnzaOn/ABVhSZQWm6C56GhjllAgXAZmch3rwuLCvK0YsypmmD4GcOpHxEgECqi/ClixIFTRn6aQNSAQAGOUkioewYF+I0I9Y3Mksp3YgVHxAkXYHV2vrWNrw6A6CnIpxShbhtQVLhn2aMrCNCTxJSogMQMhdNFAZi+jUBrtziSUlJyvV8zBlOxUXzDl84Bh0FzqbAliGy6PrW36wRaCeMvUAAquc3C5cuaAfYimiF2FBQJSr+IGGUN4CHdX81H8+sDThyhSXKVKyq/hZlKKABcuGapLPSrWhRa0l3uQEAEsWDCiuYuYFNxsxfBTkQSkZUC5vUsHuXMMwvmhTN9oY8JSUpDMAB/ddVCxr5sYoCgUUwLsNfKp1oXraN9oYnME1JWHCi7uAaVvq1dtohKRMnKCUpKgKZQ2UEU0oznzjrY+CJURCk3J1/mBL0qqnP7aMEx3UxFbJTw3FH+3aH5XZBlrIUpliqcgCgS7V0Aoal6htYmvBskJEytmKwAQbHYHRo2RwuXNguaBS1FALUdKv7gm6hSwLO6SNocOZEw5mSVBVmevlrzrrAE4FbBWV0kXNQfL9RGzg8hBcJBZ0uQWsaHRtKRg1enlFOSdokZpugkhak5eJLguU+MsGLkNQAEivOGzOIGUsS/CdR5nS1Yre8UF8Ic1YnVqvuRsDd4cMopOalSBQ3Sbgi2atusc/DmeKVjHGzasJXj4dgHPuD9vGQ8iYmZ4QaABSlKcqVq2gFA0ZHejq012J2ihmOXZ9Gv5wVE1rE86ty9YikMHehtry0jeRiMpHox941ig611NK0DPVue94KZhSljQjSljzap5QtKNQzk1JOg9L+e8GMh82Zz+e1YnADATMSCmiQC3U6PeK7E4kksxJtVvsQ5OSCSQWan20LzMKc99GzfdhDlSRaKqe6AO8d24eX2YHP7QUplEFqalj5RZTezyknMxVd/y2hfESBkP+lvd6wuUZPlMcpIHh1hwbiO27B7RyhjRJ9RtHF4WVwCOg7KJA56bOKwWaClCmKmdw0YERWYCeUpqety2uu7aRbYaelQoWNm59Y4k4OJIyRgRGxJghpGgqFDUjXdRhkxNJgjRVjFERn4QKBBDghjHnmKlGVOKF/CQnqNFB/KPUCmOa/F/Y2dAmpDqQGP9m/UH2eF5FaGxVHKTZjk1AJqbABgDdLV2jRQUoCjQgDm5BcEtSrPfXrA5MoH4m8257HVolLJAFSynYVtew012jG0WFwiQUKOYBdsu9SeH+X4dqWg6p4SVOksE8KszlwGBtWx2iCFMkksLBhWwy6O7EaMBSIA5gGLGz0Zw2YAOWSae8CUZJQsKBIUp0qyhk8JPhNfDoSdKGI4qQUhOZJaYQksoBSiHCsp67X84mjGJUhIJYhRcIDkpcBQqC9ABejwli8cFZkAKYBkAEWJuzHis762hun+XILEcJ2YpcwhKVFQelR0FLMznpF7g8IJicsspQE5UqWpRQtThmSk2NNOURny1IlsgMopB1ZSSGNdG9y5hrB4pYl+FP8NKVKzFLsS4e4IcsHrvYRt3v/n7FydmYrs1STLSkBRuqt6UBD/0v1MVE5YIYOAlw5AJJ+kdDPmKJSpKRLSGABLuSHIGYJZIB2I53ioWoSyTSYAWUwL0oS+pNqehEdbT5Xt5EUZ2fiCJjOyFUqKpcAc29NYliUO5sXB4gCyq3V0PygsrC5SCwK6EBzc101TaCT8OyWoXcmpYk8IvYi8MzNNP9So/IX7hOZDWVlqo6pFS50oKchEcYgFBKlKN6tq9Ak6sSXhqTLJSQPCniAp8QKSK219ojjWScuUIdrO9+J2DB/NmjzmoxKPKNUZFalKkgBJKgeKpYOQAWOth0jcGxBZsj1FTRjozCzRkZN7GhwAkah9eQu0bTMzBxYOSWr0vV4WlodwCAokXOr/frDWXKKvm/lpejlxT13j2FmFjWHWFDhLDWlq3J1doG6lKJcMq43+7wJykA1rtYjf2IaNj4SHJ0T5XMSgQ0mQ5Y+C5a/QGC90cooLuCwHkIjiMTyOj8iDZvu8aTPzHisDz57XiuSjFYIGtzV/YwpN7GUQcpp7RYyWUCTmIAelOutomJqgWajgPsTsbxW+SJZWYXscihA6aNsIsJWAYuwIZq0LfptDCJ7XoRv8AlE04kEVHWBlkkydksLOuL3PoGubM8PSVpYAeLxDY6h+dGeKrGKFx5aw52SvMGKiNN20dvthCZx/GwGi87PWpgF2Fdw7Vpyic/EJTU21NgOR5wBU1KEGoCRvW2vM8rRzHa/bYUKMA/q24+6xhWJzdroODdnadlzUTwTLL5SyhqDzEWX/DztHB/swxuXtBcu6ZstRJ5yzmB9yI9bWQ0Ycs3CW1G5I5ubhCIWmJYVbz/WLrGKHQbx5B2t+NSqcokju3LIq5S6gADoaDoS8TytKxgD8SdnpkTwwK0KqAC5Z6ppqDC0yZq48IIIZyD8Wbe4bfpDeLxCJqVKC0lnSVlKqkgZRxeEqAU39tbwuZyAkO4YhQy1IDl0P0YtoS0ZpZLfRCciagAOUpIcuRxc66P7QGWtmTRnYDQJuWq4ur8onLoCyQohjcOGfN1Dk3giFh0rIWlIVQIbMzuzkVLGijvWLZQlipGVXCXSP5K5VXYBXNhTRPOJIlZk5QEpWgBQLEqVbMMwsAEuAbF4bl4QKKlCrkAEj+kkpDEtRx5w7g0KUSlJEuh4lJJYV5kZgxAD6tD8MX2LkxWWXZbKBJLKYGpT4QSXYUpasFlFSDxIcTJYdLAZh4gCBq9a7BxD0wJAQEKzPmJVkUhleEulmcHY2hgYTJmVPcFVEZSAFOeJKiC5cFiOnOHPE7sU5FTjpsyakrKc5cpZSQVAADLQ2DaMRR4kjs1UpGVYCVF11IJDgUzANobesWOKxBUUkd1QlA4WOQOycwu1nZ93EL9oYjvKgqG4FE6MUhnCXYeVo24bQtuwalngWkZCXPAwyM7tYPrSnOIYWb3hS98wZzRJ/mUAHUCHcBjzMElTgClOVRAOUlKjxXVxA1pvbRonJxxsleVmOer31JZ2e1BSNLfBS4FZSRnqUZkmyQWXl0u3L5w8uSky3cJ4S1C5rQEixLFyYEUrQpBCkrKjQBgQo1YqD5va0DxWPGddGV3Z4UjLlNHUcz1Ualj6RytV8Rq74KvOEFik78KlJFegrv5xkGn9opmqK11VQEgHQANTYBoyOeocGkBLIDWzA6nq/raGcMkFbmxF2IbzP0hN2LUbzcWH5w33rgPo58nGu9o9azE0ECiGGV0gkMzO+teVXjUuXV0ggMzvYGhfrECt6F6WHOMykOWoKEXvQP84JMAKqf53Lnp7weTMypALg+Tv5wuwLbAClflygsia5IIsaN6tXSCvgFmF7pUAr715xOYuqXY2o2jand/nEcubhSmp1S+3h284GiUX4nZ6qF/KK4YIRc91ci4D7b+otGknxKe9/v1iMtfE7OAC+vLiI8vQRoZipri4B0F6N1eJtRdkkYktXTeJI7Y7opPOt611hSeKa6mt2f/MV86vCT59IJQT4YaVnU9s9uPLd0kcn93qPsxzOFkd4CpRVUsA7BrwguYojKbb+cMyzmUiXmIClJSWuxUElubQmeNRg0MhBro7r9lvZ7LnYgjhbuZajc1eYRy8IePQV4mFMLgkykJlyxlQgZUjYCnn1ghTHn5JSdnRUaE+1pv8Gaf+mv/aY8FnTiZqFG9DyJBu2j84+gMTIzJUk/ECn/AFAj6x4JNQUzkgpcuARoXcMB91hObpEqi2MmUsJCUJSw4lENwuLnqwoPLWJTphQkBQIcElRPEpKfGAWqTopNPcxNGIyplsQWZ0+I0JBcFT1Psb6xz/a/iSoApDAAOSAU0LHS1QdTqIxi0rLXC4ggEBnLpIo5BsXFlWqfpDuHlOooNEggEUsTo/xEk1tUE3ij7EzFRLKNC7UoKu5DaRermcIUzUL0ISxABLC4/KHJ2R8DGCNRXgQp1JzZUjiuhrroaneHF4tKE92Zbs5BSUl8yhkYEU4XD34npaKxZCCpWfUgUZlOGIIJuLjkYHh8QoDOl2CnDWDklzV/EDDcc9rFuNl8tajLGYLQniTmIzNxOGIv4qlmNGhFcmYSQhiXASHSwU4em7fOF1YskgkuFWYKGVjRIq7MbViyw0vNlJJCiMo3fLlAIcEBW5ex2jpQyoS1QOXKcjMpyAVJmsogE0CS9Gv6AcoLPlKaWkzEqBZRQlnBIIyUDjK4pEZsoBSQh3SEpJUpLagNlSHDglrxmOCphIyscxCU3SBlJIGuYMTXeHKYsJjppMsTUg5nCVEJ4VN8OwPNql4kl27oUBWlR2S/CxFyKvTYQBcpIUnJUpKdXDnZgC71aCYo5Ax8VKAF1VZ1EizO76iCTKA4rDlM7Sh4iErSytiSDXUcjHO9oYiYVpDnJVkqUKBBeg0LnqYt8VPKUrINaEqCgAUEMpDsWLMAPURzWMlqmNMS5Zw+wFB8o5usnVRNOKPsvTjO54cqS4SRmSTdINx1jIqlyVlKStYq7AF2ZgQa0sIyOf8AyOoblzmA33qTvT9d4Yw2I3JqKHWlx9IAK3pzAgkpLiluXyj2BiYcTagbOQ2/6QQK13p5jeMloYAaPWhdzuI0pT00Hz5RQDJjDlIJu1npWCFb2AqATua+3WIyy4+lg9qHpEu4dLlnub39Ilgm8JiAVbij05VPOsakWUczbA3IeraNSMleJw/qzu7Nv5QNQGYP0JJuK66wfsEnIPCpLEg1fnoYimbo4evyYiGFKJKQ2lQb2ekD7p1P5NXaLTKALQC+Y713b79orZ0u9+TfnFsqUSAzHK5vp9YVnnYi328MiwouhfDygrSGh2Rmqmwr0Oh9YBhV2h2dighPDV6826Dl6vATTGW7O7/DP4vRNKZM85Z/hCi2WYfKyy1iwe0dSZMeBYjEqmTRlfOVAJa+Z+HzdqR9EIllhm8TBzzYP7vHB1WNY5cezsae5x5EVSY8X/aD2SqTipzABExYmjkFB76cWYdQI91VLjh/2ndg95hu/QBnk1J17o+LTQsroFRjn+SGzx8HnmExCM4UpHeJbOEqzJKtxmG9i2utDHOqmfxHmDMHzZXICrMAQaUN4usNMXh1pSy0qlkqIqCOHMktcUPTirSKnF4EiY6XY1SSNjqNKxkrkyey27CwacpmLYJcoyqzslSjwpSoPWruSLG+rakgOlgAS7ioPQG4tvXVorP34yFA1LNwr2azbfSHk44TJScpAyNlsAKDNTnS+xrR4i4YDQ5hVlDtZOVTmxIUSojehraxhPCy3NEhSuICzG6nG7M7mGVL4XDOQUliQWA5ffpAJ6gV1LZsrq1YMKAHUXhjBHOzZuXKcwKCa6MSm5YuwozbOYYOMWFZAV5eAoSGuSXylThQcX6whJxiUqscrkkrJAUhhlBAsx/lah1gpmZJMthML1GZAZKSGCnFWY0+rw3HkoCUR44j+JnZNCCXdRoCDmGlSeRL8oeRODO7lYczEhg5OYsSHz000feKbDdpEpevCcxLm9QySE2NLh6XrBJWIK0iqlHIKJDDK4cqqwpV2NW6xsUxTiNz8WZagEkLJS4UAygC4qTavKhFKRqZMLBZGZIFCkpJZDPmT1LwPD4QzE5kBSgQUgpAzF2zZA4cUN99ILhkKOYtQAUsSWGYF9BQl9WEOhKwGgOLxGUJSASFkmocOp3o7mhduYhP/hZPCiUVniLp+EpUwYPZt4ZnizLBy8IILZyUhSnNmrlptEcRhVBlBKkq+HKw4uYB4k3ENljjLsKLognA5kgGWiUUu4ILlz50/OMiAwrsUklwHS9UmpqDZ3e5jcB4sf0HuYhLlUevODTZmUDiSeQvozxHC9nkfGCNr+Xp84lMwCgMyRmbQ0vtHVjTXPAlk0TlEEu5Py2g8p3s7t+nSK7CYsEgDQ1fQQ+k3ZzWmnpFSVAtB1GjNxHl8o2hxX0ff87xFFb3OvP5im0SXRjoOVNqwILDKlrSCGrqkix3G+vrERly0cHUG1vv1iXe0cEhrnRtn5VMaAIdgCLvVvyiIAGzKJJc08jsdHjFzi7mtwLmo19njTmjO2tdWr9fWNSwHqQKu55aQxFAs2upOv57vEMcgJajMNdCb/IRPva10bUMA+4gGOPCA7kn2FB63g12WhPEEg8Jf86OPeBCWuZQlm+Rgs1BAYu/TUXaGJCuLZrn1/L3gxyYbsYfukxM2UypqWYqDhJIIJynVnD6PHsH4U/EyMbKKgyZiC0xAL5SagjXKeeoIjxczGd6hvNtGjuP2QYJfe4ibUS8qZb6KW+b/tDf6hHL12GGzf7R0NHklur0elFMBmynGnnUMbhobaBqTHETOueLfi78KnBzipLiSukuYSTloXlKJ+IAU3SN7UhmlBomjgqSU1BLDLUB7e+ke7dpdnonS1S5iQtCgxB+h0PMR5h+JPwrMwrKCTNkptMJLoeo70AEkOTUUrpC5Q9ow5cVco5KXJE10zCU8OZy1aA5Q91EGjsOesTwf4aWgKWSMjlFATmzVSBSmYgB6UqHeGUqSUOruwkAlKH8ykkVJBoTdxtDCyZSDlVRTKKhZTWIL3cOG8NRRmhDbMrbAzCAsjNWhUCKDME1JA/mBpp5xktLin9QIcGrhW3KkL4vtbu0AJUMx4io6ln4g1SXau9YsOzMR3koKSQxIIPC4KWBoaA1I535wSfALKtk8QWp2Ozppo4Yg+EN1gsySVEqKpiQSrKFkOAhTqSwuRmsKXieKw5UtkpIUaqKhWjlr2Lv5xHCrJ8IS1BnVpcM9gamnMcollmsIpOdYLg8ICxZOXhIy6it+UNywZLrPGFEjOi4fyGh6Qjh5a1FSk0yAqs4KUmxAfUi+8FwqCxUkjIgZyc6cxDEHKDRRL6eUOjOgGh5aiS4WAQlkhTAJG76ddGMMTJoS4UbJCnSSQopIDe7uNQmKuXieNBTxGgyvUkZjWnO0H/eSzLofAlSg4yvXKf5nHv5RrxzFyiPZShLZVHhKiwFUqcjm3m0QShDhAmAAWSMrgnR9GJZvnEiZi1EpGZJYOkkJI2zD19YQm4pLEqS6k5iCAkuTuwFKUjXy439AInMxvdNlUkqL5sxYgg0DdDGRz2L7dS4YNRi13FKnlG4yvMP2HRfvUsEsCbaktS8Axfa4FBc6XJ9aPHJ4eco/EoaX02h2SMpdJGrW9C/KOlhzb+WhTxJDeCw3EVFy9/OLeUPkLn8oTw0/MBmfoB11hoLrRx6Rqc93IpobE0m+go2mkb7z+m4eAyiW4daO3r7QVJAFAQNzW20BYtoxMy45UJsT+URmlbPUeWux2/SJIQMp+Ztv5RtE6pOvMkubejQaYJAzSsO6df8MIIpYCWqToTRq8UDSgmxD/Y06QMEk8QYCx23/wAwaKomAQsgAVBoWbTXeFV6jKSf6dGsW9IYVNAVmBzGjbUNaauICtNbCmWgLjKbE7mDRaE1DMWqdelHPk8Fli3z1vrEpgez69Wb79IhKFLgWf1NOdfnBhhp+GBfWgArppTWPR/2Y9uyzJGFUAianMof9QEuT/cNtgDHn0ic72enu4ceURGIMtSVyyUrBzJUNGtGfPhWaGz+v3NOmyvHKz36IqEJdg9rDE4aXODDOHIGinYj1h9UeYacXTPQJ2rAKhaeh7jl+h5Q2sQtOi0DI4Dtz8AIzd5hjkU+YyiSELLveuUaMxTXS0czP7BxpKUCW7OlzkCAM2bMJjlwSTo4j1TECEZhhnjjLs52RJM4fsn9nKAy8WvvVGplpcIB5qfMr2HWLvtXsaX3Q7tCUFFQEDLQUL5b0rV7c4tVKgalwzYqpGZs4LGUBZKjnYEBIUnhuUrcGgDuNzpCeLKpeaWCVJfNQNwkUozkNStqGLntXCrTMUkeEcQAISQkj4aHR/TmIqJ81ZIIWwZst8zFgGuS1WHKOfKO10WjcyU6V5nClqOXIosAQlWc5WKkliNgoaG48MtE1KkqyhS+FCmTkGUFdqZbVIDt5xufIAWHSTwuUqUoFy7g5XIahNqMaiMw6OMEEFiOJQBBALAMHBJOvvAWWxjBOEPNB7tMzMMgoCUvaxsKm9tYFOxgL5FgoYkAhiRVgUjW9b02gc2blWrKM4J4mByEbAAAJcmr2tBpuKZwnuwlaHWSM5RagUA6CGd79XhuOdMFobwOLUsBCppQggscwSzBWllMTY7lmjnu2JaipgpRS2iEgvcUHzvFuMS6jmlqCiQsBIKmo4BSoWYu4tyhrFYdyhTK4bhScufns3OO5pckWmpexL4dnJy8CSkKQlgXBerkcyIyOpxWAQpWaYBmVUh8oBOgAajNvV4yFPDi+hnkOKSKWYj67waUuo1Gt6wQoqxr5fMwVOFag1Hy2jU8bXRNyHcPOZOZtacmehHNx6Q2maHFa7C1oqEFlMa6+bM7QWViClIdt3AqRWrwO5rsBxLmViA4bR3egOn1jUxYCv8A1GtAPIUipGNqMz8I0sfv6QQYwm5BNy7imz+sEpoDYW3iNPDy96eUDlTn1YAuaPuNPKK6VPLsDQCoBYgG4B13aCBTFyKWATq77c94ZGZTgNy1qAJTQilNqvXflEe/3Fb+220LJxigyXFKaUryuYxMwDMSaq9QAa/fSGqSB2hiBU7j6NT0gYmtV2Z+fUN6D/MRnoZVwo0IPUfIRMIzBJFNDZnB21tXrBKZNoVcxwC1rlzamg2LikDlqABTQgsfMGBGbej71ffa1TaMzD1q2zPva8EplqIxLVUV+yNYliZw9m9oUE1ub26adevWMlIXNWEISVKVwpSmpJNGETelyw4422er/skU+BVynLH/AGyz9Y7VUU/4P/D/AO54REosVnjmEFwVlnZ9AwHlFwox5nPNTyykvbO/juMUgSoWnQwswrPXAokmIYiK+ZD2IVCC1Roic/KwCoEoQZQiBTDDMyk/EeGzS84clGg1BI+RrHLYleYZ00UHUk26hmqQHrrXaO9nSnBBsaeRjhMXh+6mlCjwgm6QzKBDgUAo7RlzwvkuLEMTOmJW5ACixN8zmrlYqA5AcnfnEk4nISFpNX4STWzJJoCKONKwWcVWCkkBVFFLmrEsSWCXS1dc3KIIU5JykBYZQcIIOYFiNOnnGNhkVTMudT8SmALhLKN8wNmzW3atYaEtKVJEsFZKsrpRx2chKR4qghxCq54YkFKmeoHEvfS9fG9g20QGZJJGcENlUlZzJBbwkXUz1cWiiUGTMVmSEZq5ivgKsiHIIfVISaigFHg+B7RAzZuIUbMErNBsS7HlQOLwlKnzEKJTnSouClZUXBfOCV6qDXuDG0ICizBRAUrhJAADF0qSaeYYaRqxZaBlGyxXjsgDkF3OUqBKddiwL0HKMirEkTPCVKAAuoggkMRxdIyNnlQvYIlBY8ixs9T7wwgHMnShofRy8bCQa61s2gq8alTNy9aMNd62rHZjyAzUuWCqtSH6W9IVWOVBp62h0givkQCwYxqZLD0I0o7nptFyxJlKQtMRWjs5NgC55xtaSAbO+rE/pDa5dRYjkNPziJlgN8QZ9tWY7iFS069F7wOHGXiV0AoPeNrmWOYgDqxa/D92gste9QwB57mlP8xBaHOhGh66udOUK8MkXuRBU4Ea11YB+ZYP5xKVR2ZudenUCMSk21tzrXz6CIjENd6b3r894pwmi+GMJmEB6Udm4fbrEU4g5Q77XhPOb+woOTRgD6i8JlklHsJRQ+J9Kcn8hRq1gXfDb75w92P+F8RPIZGVJPjWco/M+Qj0b8Pfs1w8sJVPJnrBdvDK5AoqVb1PlCpZ5obDFu6OA7F/DuIximkIJSLrNEAO1VH5Cset/hH8EysEMz95PPimkMw/lQPhG5ufaLuQlKEhKEpSkUCUgJSByAoInnjHkzznx6N2PFGHIYmBrVEFTYCubCUhzlRuYuFJ0yNzp0JTZsNUTPOYOcuFVmJrVA8saEqMknZkuU8Wsjs4BLmEpAaGl4il4VO30CoWI4+SHpHF/ivBhhMANGSog/DmBEdhisQIpsYnOFJNlAiD23GgJNRZwZY0HDmVVwonLdy1Cw0hGeGcqIJ1dRqTRmBfStdzWGp+FUhak6JUxFQHNmIqOouKQOWnvC1CTcOTThYpLtnYUq1DvGGSp0MMmLCKBwVeIEVoWHhIDGg8ztGhiQSkhQUoCoCS40qSWIGrDQc4GpLpVmdLAMSLM+4dnPJrawkvDrSgqCswBKUkEhQYZnSm7c7XEBwEWBxpWoZyojVY+IO7cV2zXLv0hw92EqKJofR0rTmSQUqSptCdHpFAvGEqIUKO7MwFBVKTYwaZ2kltAo3LVNasdNIm0lDEvDOTlo1ySA9xRxanvcxkLomyy+YqGzg1fo+jRkMUmShz4mSGSRZ3I0c8zEhIJDuBUAD6vGIKk6Au/lS/XXyiaSAkuToASfVx8usekxyMjMygAvXQHQwBMtr0d/Jowrs5cOddrQWU9U2b1c0pGxMW0blYcgPmqXbnS9ogmhLvShe5H3vG84dvfV/KBLUWFKnTTd6waRRNM7K/J2F2/KMQANWFj0NxA0KItYUP35xsIs3+IlEJTw6vL0Fr+kKzVCr7+VKecEr8g3uIXmEvFOIcS47B/C6sTxKOSWDduItcJ/Mx2vZ/YMmS2RAf+ZXEr1NvJoY7PwqZcpCUhgEinUOfcwy0crI90rKc2ERNixwvaJTFYBGwYRKN9hwyOLOnk48HWD9/HLypxEOycdGaWGujdHUX2XCp8BmToBLmPBxhFK0MJdR7CeUWmzYXUYfm9nkaQoqW14OLT6FN2BaJhEQmTQIAqaVWhouU1HsZVPAgSiVQXC4HNeLTD4IJjJl1Cj0Yc2sfSKsdnUrFdicJWgjrVSxC6sGk6RljqmnbMSzyu2eV/i3AZWmsK8Jo9dDQh45dRIQDvQNYXoXsC5+7e1dr9hJmy1Ia421FR7x4rjcMUKWhTuCQQfEz2++UH5Fk5OppsyyKvo2tbMQQQmqfhJTmB8RDqbciz0aAS5iCoKYsKZbFQuWJHCSdojNKiGclVEoBuNWAtuTa45wTvkqcJdRy1ZJBoabveze8AzWQnIUuoFXSAo5cwIDVSknZrWAe9QSsMJgLZQU1Ka5svxKCvCwpS9aPDKZlFUUpDv8A25XFzq3SkDnE5858QJzUZgfCkOHt1oYlssDKw6blKiCAQxALVvQv+kagxmS0gFaVKcUAWAzEv8Jdy+0ZE3Flmn/lDoP9pgWI8B6pjIyPTwMjExc//n5iLA+NP9v1jIyNsRchA+I9frDmIunz+UZGQ4EFO8Pl/wCojUrxjp9IyMiE9A9+g+QhWZc9RGRkWWj12R4Uf2p+QgkZGRxgCQjBGRkCyzcTl3jIyAYyJb9m3jp8HGRkcnU9j/RmPtHM428ZGRNMEipnXguEjIyNmT4mPMXeEhwRkZHFydnKl2YqNGMjISADmWjwv8bf/exP96vmI3GQ7T9s3/4/5v8AYpJ/iP8Acj6RZS/CrqP/ABzo3GRoZ2BdVp396P8AaqKxX/KPn8zGRkCWjo+x9f7Uf7pkZGRkAUz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  <p:sp>
        <p:nvSpPr>
          <p:cNvPr id="16389" name="AutoShape 6" descr="data:image/jpeg;base64,/9j/4AAQSkZJRgABAQAAAQABAAD/2wCEAAkGBhQSEBQUEhQUFRQWGBcVGBUVFxcYGBgXFxcWFxgXGBcYHCYgGRokGxYaHy8hIycpLCwsGB4xNTAqNSYrLSkBCQoKDgwOGA8PGikfHxwpKSksKSwsKSksKSkpKSkpKSkpLCkpKSkpKSwsLCwsLCkpKSwsLCkpKSksLCksLDUsKf/AABEIAMEBBQMBIgACEQEDEQH/xAAcAAACAgMBAQAAAAAAAAAAAAADBAIFAAEGBwj/xABAEAABAgQEAwYEAwcCBgMAAAABAhEAAyExBBJBUSJhcQUTMoGRoUKxwfAG0eEHFCNSYnLxkrIVM2Ois8IkNIL/xAAaAQACAwEBAAAAAAAAAAAAAAACAwABBAUG/8QAKBEAAgIBBAICAQQDAAAAAAAAAAECEQMEEiExE0EyUSJhcYGRBRRC/9oADAMBAAIRAxEAPwDu8NjSBe9QdGO0SX2l/k6RyoxqwoA+GjB9W0G0SV2opRZ2YkPoQ9KR0v8AV5OVZ0n/ABI7+n62gqO1S2nSOaGOo9/le0bTi/6r9BTy84p6ZfRLZ1RxaVjb5RS46QxgKMQWpuAfn8oOqfmof8QuOJwfAan9iBjUbxCWgHfRoSDGEqggmwn3sSTOinEg0ZsRMyAd7GjNitpApVEYGZsR7yL2lhCYGpUaK4GqYIJIsovxFOeYhOmUq6Xc15D7LRRzcTRVSBTV9HHvV+Yhrt7Hfx18mS/6GmsVyQrKaOQlRax0qABpq+5jHkVyZoj0SWgEhyxqGYnMNnJZ7m8QVOzHiatdQCzgBSRSyWpprWNSwgHizKS4zXJNCC39OalGejwU5aqfMzsQCwIYO9dONrXGzofAQVEv+IcoDUpQspdUpskCortzjJ80lfCotwEK4cpahLADWhI2N4FKyKcJIAOSjqSCoOAVHSpLcqwVQSmqu7JHiDqbgopZbch2G4oLQ7G/QDDy5AWnMlQzs4luGIqS5ejF6bMNIHLlLzKAoaJJsTS27af5hiYiiapCMxyg8JDlJUtQS7IegDkU5QJacpAQ61lSz4aknwsDdCgXBuzR0sTEsDKkLCyAkrvnBSSEi7gBn8NzsYHKWysqUlkkqyiilZiaFiSKe0WPeJIUshSpr+EEjKNQ4szkMPOElzUkJNSp2rZYseb/AKRriwLsgS6FqSGDgMBTdlE6l9aUjfaYqSS+UgEuliwdwwy6keQjX7ueIpcjQAEAsTX9RAcOH4VUXViSqr/01dwWApD0WSnLStYTLCUhrFTvRicxo2ukbRV3JDDLmIYPpzbnbnWEsQGAcMoKYh60sW5+lIImY4zFTqHp0fQ0tzh8Ygth56gHscxdQO4JDhhalOsKzJrKAyl63FABdvWDYWTTxJBPE5FAxZyq7DNUiBTUvnGYkvsDmYGoINIbEAJNQUlhJD3sTezcoyEpMwi6iPX6fWNQRe09BOOy8Tb33Eb/AHt3JFQL9X52pFWrEZuJr3AcAdeZGmkSViw4ozdC7WjneMCi0TMc2Z2t7V6QeViKnK7A106gRUyZmYhzQ18Na1EMAkFj8Jbbry9YXKBC4QssCFUbcedGgqJ9/KzN90ivkVLFg4parAOBtEzPo/L05bRmcSiyTNDHX6jcGEp0ti4qDr9OsLHEU4tB5VjE9oAlixe8WsTCToLmjYXEGjIGg7Cd5GZ4GI3FUWTzxEzI1GolFm88DWqNqMQUYtIs5DtdY/eFjXN0omv09oDLkuwLlxRiHOYkkVt4Wc7QTttP/wAku4TdwHZ2Pz+sKzZ4SAAdApmvVyD/ADVD8rWjn5F+TNS6NcQNA4A8RBcJoks2lQ99LRtOKYMlTEuClicoNgRZqnpWNYmYBQJLlkAkgpZszOaPT53aJYiYVAEqBUwuWUW9Hd23DQhlg8PNIDghwQAGrsCl9eR5PDSZpy1dnAALuQ9qc/pvAJSQCtJTmRSoJZJqQS2rCGcG4BBKSQwCgqrZi4SLKLcwUhtYpOmCyxwc6WrKaZZZFHCSoqU53JoW/pjQQrMsyyllXAUlQGjBRJrW4rQ2cRrCrcAEVAYKAcgEmqttB67RLE5EsnKMzJUmw4dDkTUEkAubmN2KYpmYNEwTM/EFjM68wZgAljmoRVtSWgWPl2oTmD0apW27M3yrDfe+JKT4WVVKQCviNVF2IpTfpFcvtGSEsVKE2lSoKB2pqa+kboSsWEUtCcwVmBYNUUZnrVwzephPGY0LGbKCQkKOUM9QO8NdXan8oiqxeMKQXUCQcuUas40qA2935QoUEhTglvGXa5AAZqfWNCybQlCyymYkKWWU6bOWB9TcUguGmSywcLrxJPiZ7C2Y/nFciaxAShKifC+hCVVZ2J1Y67wTByXKiahJBJS9qDMBR2cfWKerrsnjLXCqJPhyKT4ZYDKc1dr66vApuE5hSdXSxL1JSNneMwCkpJVxKFQSbcTsArThFA+hDQ7igkKFAHo7E2YEOf6qG1Ydp9QpOhUo0+DncYCFcPs52jIb7SkMU2UGum16ikZHQ4Ii57/M1mFHfY3ETUvKXa11NodRCkyr5qbaCvL3ieGlltwWvfWz713jNRQ/LVtR66k+VOUOInD4cyg+znz5xWCeaDRLaMWdtLjrB5U4qIO1GDh/Zt4W42CyykTyrhBcbi9H/SJTMQABR+lPQfENXirOLpmF2qx9nhedPL67XY0rArDYJZYjtQB6gkE1oCX3FhSKlfaZJeoaKzFY01cuTbS+xHrzhQYoi4IfWsaY4ooYonddjdqiYMpvpFrHn2A7SyKBGvPnHf4KeJksKGt4warDse5dMi4CRgiTRqMYRqIKXEzETLiFgXeJ5YIJUYURbZDkvxUhpiaeIe4f5CKmXJBpTrThZySK+fnzaOn/ABVhSZQWm6C56GhjllAgXAZmch3rwuLCvK0YsypmmD4GcOpHxEgECqi/ClixIFTRn6aQNSAQAGOUkioewYF+I0I9Y3Mksp3YgVHxAkXYHV2vrWNrw6A6CnIpxShbhtQVLhn2aMrCNCTxJSogMQMhdNFAZi+jUBrtziSUlJyvV8zBlOxUXzDl84Bh0FzqbAliGy6PrW36wRaCeMvUAAquc3C5cuaAfYimiF2FBQJSr+IGGUN4CHdX81H8+sDThyhSXKVKyq/hZlKKABcuGapLPSrWhRa0l3uQEAEsWDCiuYuYFNxsxfBTkQSkZUC5vUsHuXMMwvmhTN9oY8JSUpDMAB/ddVCxr5sYoCgUUwLsNfKp1oXraN9oYnME1JWHCi7uAaVvq1dtohKRMnKCUpKgKZQ2UEU0oznzjrY+CJURCk3J1/mBL0qqnP7aMEx3UxFbJTw3FH+3aH5XZBlrIUpliqcgCgS7V0Aoal6htYmvBskJEytmKwAQbHYHRo2RwuXNguaBS1FALUdKv7gm6hSwLO6SNocOZEw5mSVBVmevlrzrrAE4FbBWV0kXNQfL9RGzg8hBcJBZ0uQWsaHRtKRg1enlFOSdokZpugkhak5eJLguU+MsGLkNQAEivOGzOIGUsS/CdR5nS1Yre8UF8Ic1YnVqvuRsDd4cMopOalSBQ3Sbgi2atusc/DmeKVjHGzasJXj4dgHPuD9vGQ8iYmZ4QaABSlKcqVq2gFA0ZHejq012J2ihmOXZ9Gv5wVE1rE86ty9YikMHehtry0jeRiMpHox941ig611NK0DPVue94KZhSljQjSljzap5QtKNQzk1JOg9L+e8GMh82Zz+e1YnADATMSCmiQC3U6PeK7E4kksxJtVvsQ5OSCSQWan20LzMKc99GzfdhDlSRaKqe6AO8d24eX2YHP7QUplEFqalj5RZTezyknMxVd/y2hfESBkP+lvd6wuUZPlMcpIHh1hwbiO27B7RyhjRJ9RtHF4WVwCOg7KJA56bOKwWaClCmKmdw0YERWYCeUpqety2uu7aRbYaelQoWNm59Y4k4OJIyRgRGxJghpGgqFDUjXdRhkxNJgjRVjFERn4QKBBDghjHnmKlGVOKF/CQnqNFB/KPUCmOa/F/Y2dAmpDqQGP9m/UH2eF5FaGxVHKTZjk1AJqbABgDdLV2jRQUoCjQgDm5BcEtSrPfXrA5MoH4m8257HVolLJAFSynYVtew012jG0WFwiQUKOYBdsu9SeH+X4dqWg6p4SVOksE8KszlwGBtWx2iCFMkksLBhWwy6O7EaMBSIA5gGLGz0Zw2YAOWSae8CUZJQsKBIUp0qyhk8JPhNfDoSdKGI4qQUhOZJaYQksoBSiHCsp67X84mjGJUhIJYhRcIDkpcBQqC9ABejwli8cFZkAKYBkAEWJuzHis762hun+XILEcJ2YpcwhKVFQelR0FLMznpF7g8IJicsspQE5UqWpRQtThmSk2NNOURny1IlsgMopB1ZSSGNdG9y5hrB4pYl+FP8NKVKzFLsS4e4IcsHrvYRt3v/n7FydmYrs1STLSkBRuqt6UBD/0v1MVE5YIYOAlw5AJJ+kdDPmKJSpKRLSGABLuSHIGYJZIB2I53ioWoSyTSYAWUwL0oS+pNqehEdbT5Xt5EUZ2fiCJjOyFUqKpcAc29NYliUO5sXB4gCyq3V0PygsrC5SCwK6EBzc101TaCT8OyWoXcmpYk8IvYi8MzNNP9So/IX7hOZDWVlqo6pFS50oKchEcYgFBKlKN6tq9Ak6sSXhqTLJSQPCniAp8QKSK219ojjWScuUIdrO9+J2DB/NmjzmoxKPKNUZFalKkgBJKgeKpYOQAWOth0jcGxBZsj1FTRjozCzRkZN7GhwAkah9eQu0bTMzBxYOSWr0vV4WlodwCAokXOr/frDWXKKvm/lpejlxT13j2FmFjWHWFDhLDWlq3J1doG6lKJcMq43+7wJykA1rtYjf2IaNj4SHJ0T5XMSgQ0mQ5Y+C5a/QGC90cooLuCwHkIjiMTyOj8iDZvu8aTPzHisDz57XiuSjFYIGtzV/YwpN7GUQcpp7RYyWUCTmIAelOutomJqgWajgPsTsbxW+SJZWYXscihA6aNsIsJWAYuwIZq0LfptDCJ7XoRv8AlE04kEVHWBlkkydksLOuL3PoGubM8PSVpYAeLxDY6h+dGeKrGKFx5aw52SvMGKiNN20dvthCZx/GwGi87PWpgF2Fdw7Vpyic/EJTU21NgOR5wBU1KEGoCRvW2vM8rRzHa/bYUKMA/q24+6xhWJzdroODdnadlzUTwTLL5SyhqDzEWX/DztHB/swxuXtBcu6ZstRJ5yzmB9yI9bWQ0Ycs3CW1G5I5ubhCIWmJYVbz/WLrGKHQbx5B2t+NSqcokju3LIq5S6gADoaDoS8TytKxgD8SdnpkTwwK0KqAC5Z6ppqDC0yZq48IIIZyD8Wbe4bfpDeLxCJqVKC0lnSVlKqkgZRxeEqAU39tbwuZyAkO4YhQy1IDl0P0YtoS0ZpZLfRCciagAOUpIcuRxc66P7QGWtmTRnYDQJuWq4ur8onLoCyQohjcOGfN1Dk3giFh0rIWlIVQIbMzuzkVLGijvWLZQlipGVXCXSP5K5VXYBXNhTRPOJIlZk5QEpWgBQLEqVbMMwsAEuAbF4bl4QKKlCrkAEj+kkpDEtRx5w7g0KUSlJEuh4lJJYV5kZgxAD6tD8MX2LkxWWXZbKBJLKYGpT4QSXYUpasFlFSDxIcTJYdLAZh4gCBq9a7BxD0wJAQEKzPmJVkUhleEulmcHY2hgYTJmVPcFVEZSAFOeJKiC5cFiOnOHPE7sU5FTjpsyakrKc5cpZSQVAADLQ2DaMRR4kjs1UpGVYCVF11IJDgUzANobesWOKxBUUkd1QlA4WOQOycwu1nZ93EL9oYjvKgqG4FE6MUhnCXYeVo24bQtuwalngWkZCXPAwyM7tYPrSnOIYWb3hS98wZzRJ/mUAHUCHcBjzMElTgClOVRAOUlKjxXVxA1pvbRonJxxsleVmOer31JZ2e1BSNLfBS4FZSRnqUZkmyQWXl0u3L5w8uSky3cJ4S1C5rQEixLFyYEUrQpBCkrKjQBgQo1YqD5va0DxWPGddGV3Z4UjLlNHUcz1Ualj6RytV8Rq74KvOEFik78KlJFegrv5xkGn9opmqK11VQEgHQANTYBoyOeocGkBLIDWzA6nq/raGcMkFbmxF2IbzP0hN2LUbzcWH5w33rgPo58nGu9o9azE0ECiGGV0gkMzO+teVXjUuXV0ggMzvYGhfrECt6F6WHOMykOWoKEXvQP84JMAKqf53Lnp7weTMypALg+Tv5wuwLbAClflygsia5IIsaN6tXSCvgFmF7pUAr715xOYuqXY2o2jand/nEcubhSmp1S+3h284GiUX4nZ6qF/KK4YIRc91ci4D7b+otGknxKe9/v1iMtfE7OAC+vLiI8vQRoZipri4B0F6N1eJtRdkkYktXTeJI7Y7opPOt611hSeKa6mt2f/MV86vCT59IJQT4YaVnU9s9uPLd0kcn93qPsxzOFkd4CpRVUsA7BrwguYojKbb+cMyzmUiXmIClJSWuxUElubQmeNRg0MhBro7r9lvZ7LnYgjhbuZajc1eYRy8IePQV4mFMLgkykJlyxlQgZUjYCnn1ghTHn5JSdnRUaE+1pv8Gaf+mv/aY8FnTiZqFG9DyJBu2j84+gMTIzJUk/ECn/AFAj6x4JNQUzkgpcuARoXcMB91hObpEqi2MmUsJCUJSw4lENwuLnqwoPLWJTphQkBQIcElRPEpKfGAWqTopNPcxNGIyplsQWZ0+I0JBcFT1Psb6xz/a/iSoApDAAOSAU0LHS1QdTqIxi0rLXC4ggEBnLpIo5BsXFlWqfpDuHlOooNEggEUsTo/xEk1tUE3ij7EzFRLKNC7UoKu5DaRermcIUzUL0ISxABLC4/KHJ2R8DGCNRXgQp1JzZUjiuhrroaneHF4tKE92Zbs5BSUl8yhkYEU4XD34npaKxZCCpWfUgUZlOGIIJuLjkYHh8QoDOl2CnDWDklzV/EDDcc9rFuNl8tajLGYLQniTmIzNxOGIv4qlmNGhFcmYSQhiXASHSwU4em7fOF1YskgkuFWYKGVjRIq7MbViyw0vNlJJCiMo3fLlAIcEBW5ex2jpQyoS1QOXKcjMpyAVJmsogE0CS9Gv6AcoLPlKaWkzEqBZRQlnBIIyUDjK4pEZsoBSQh3SEpJUpLagNlSHDglrxmOCphIyscxCU3SBlJIGuYMTXeHKYsJjppMsTUg5nCVEJ4VN8OwPNql4kl27oUBWlR2S/CxFyKvTYQBcpIUnJUpKdXDnZgC71aCYo5Ax8VKAF1VZ1EizO76iCTKA4rDlM7Sh4iErSytiSDXUcjHO9oYiYVpDnJVkqUKBBeg0LnqYt8VPKUrINaEqCgAUEMpDsWLMAPURzWMlqmNMS5Zw+wFB8o5usnVRNOKPsvTjO54cqS4SRmSTdINx1jIqlyVlKStYq7AF2ZgQa0sIyOf8AyOoblzmA33qTvT9d4Yw2I3JqKHWlx9IAK3pzAgkpLiluXyj2BiYcTagbOQ2/6QQK13p5jeMloYAaPWhdzuI0pT00Hz5RQDJjDlIJu1npWCFb2AqATua+3WIyy4+lg9qHpEu4dLlnub39Ilgm8JiAVbij05VPOsakWUczbA3IeraNSMleJw/qzu7Nv5QNQGYP0JJuK66wfsEnIPCpLEg1fnoYimbo4evyYiGFKJKQ2lQb2ekD7p1P5NXaLTKALQC+Y713b79orZ0u9+TfnFsqUSAzHK5vp9YVnnYi328MiwouhfDygrSGh2Rmqmwr0Oh9YBhV2h2dighPDV6826Dl6vATTGW7O7/DP4vRNKZM85Z/hCi2WYfKyy1iwe0dSZMeBYjEqmTRlfOVAJa+Z+HzdqR9EIllhm8TBzzYP7vHB1WNY5cezsae5x5EVSY8X/aD2SqTipzABExYmjkFB76cWYdQI91VLjh/2ndg95hu/QBnk1J17o+LTQsroFRjn+SGzx8HnmExCM4UpHeJbOEqzJKtxmG9i2utDHOqmfxHmDMHzZXICrMAQaUN4usNMXh1pSy0qlkqIqCOHMktcUPTirSKnF4EiY6XY1SSNjqNKxkrkyey27CwacpmLYJcoyqzslSjwpSoPWruSLG+rakgOlgAS7ioPQG4tvXVorP34yFA1LNwr2azbfSHk44TJScpAyNlsAKDNTnS+xrR4i4YDQ5hVlDtZOVTmxIUSojehraxhPCy3NEhSuICzG6nG7M7mGVL4XDOQUliQWA5ffpAJ6gV1LZsrq1YMKAHUXhjBHOzZuXKcwKCa6MSm5YuwozbOYYOMWFZAV5eAoSGuSXylThQcX6whJxiUqscrkkrJAUhhlBAsx/lah1gpmZJMthML1GZAZKSGCnFWY0+rw3HkoCUR44j+JnZNCCXdRoCDmGlSeRL8oeRODO7lYczEhg5OYsSHz000feKbDdpEpevCcxLm9QySE2NLh6XrBJWIK0iqlHIKJDDK4cqqwpV2NW6xsUxTiNz8WZagEkLJS4UAygC4qTavKhFKRqZMLBZGZIFCkpJZDPmT1LwPD4QzE5kBSgQUgpAzF2zZA4cUN99ILhkKOYtQAUsSWGYF9BQl9WEOhKwGgOLxGUJSASFkmocOp3o7mhduYhP/hZPCiUVniLp+EpUwYPZt4ZnizLBy8IILZyUhSnNmrlptEcRhVBlBKkq+HKw4uYB4k3ENljjLsKLognA5kgGWiUUu4ILlz50/OMiAwrsUklwHS9UmpqDZ3e5jcB4sf0HuYhLlUevODTZmUDiSeQvozxHC9nkfGCNr+Xp84lMwCgMyRmbQ0vtHVjTXPAlk0TlEEu5Py2g8p3s7t+nSK7CYsEgDQ1fQQ+k3ZzWmnpFSVAtB1GjNxHl8o2hxX0ff87xFFb3OvP5im0SXRjoOVNqwILDKlrSCGrqkix3G+vrERly0cHUG1vv1iXe0cEhrnRtn5VMaAIdgCLvVvyiIAGzKJJc08jsdHjFzi7mtwLmo19njTmjO2tdWr9fWNSwHqQKu55aQxFAs2upOv57vEMcgJajMNdCb/IRPva10bUMA+4gGOPCA7kn2FB63g12WhPEEg8Jf86OPeBCWuZQlm+Rgs1BAYu/TUXaGJCuLZrn1/L3gxyYbsYfukxM2UypqWYqDhJIIJynVnD6PHsH4U/EyMbKKgyZiC0xAL5SagjXKeeoIjxczGd6hvNtGjuP2QYJfe4ibUS8qZb6KW+b/tDf6hHL12GGzf7R0NHklur0elFMBmynGnnUMbhobaBqTHETOueLfi78KnBzipLiSukuYSTloXlKJ+IAU3SN7UhmlBomjgqSU1BLDLUB7e+ke7dpdnonS1S5iQtCgxB+h0PMR5h+JPwrMwrKCTNkptMJLoeo70AEkOTUUrpC5Q9ow5cVco5KXJE10zCU8OZy1aA5Q91EGjsOesTwf4aWgKWSMjlFATmzVSBSmYgB6UqHeGUqSUOruwkAlKH8ykkVJBoTdxtDCyZSDlVRTKKhZTWIL3cOG8NRRmhDbMrbAzCAsjNWhUCKDME1JA/mBpp5xktLin9QIcGrhW3KkL4vtbu0AJUMx4io6ln4g1SXau9YsOzMR3koKSQxIIPC4KWBoaA1I535wSfALKtk8QWp2Ozppo4Yg+EN1gsySVEqKpiQSrKFkOAhTqSwuRmsKXieKw5UtkpIUaqKhWjlr2Lv5xHCrJ8IS1BnVpcM9gamnMcollmsIpOdYLg8ICxZOXhIy6it+UNywZLrPGFEjOi4fyGh6Qjh5a1FSk0yAqs4KUmxAfUi+8FwqCxUkjIgZyc6cxDEHKDRRL6eUOjOgGh5aiS4WAQlkhTAJG76ddGMMTJoS4UbJCnSSQopIDe7uNQmKuXieNBTxGgyvUkZjWnO0H/eSzLofAlSg4yvXKf5nHv5RrxzFyiPZShLZVHhKiwFUqcjm3m0QShDhAmAAWSMrgnR9GJZvnEiZi1EpGZJYOkkJI2zD19YQm4pLEqS6k5iCAkuTuwFKUjXy439AInMxvdNlUkqL5sxYgg0DdDGRz2L7dS4YNRi13FKnlG4yvMP2HRfvUsEsCbaktS8Axfa4FBc6XJ9aPHJ4eco/EoaX02h2SMpdJGrW9C/KOlhzb+WhTxJDeCw3EVFy9/OLeUPkLn8oTw0/MBmfoB11hoLrRx6Rqc93IpobE0m+go2mkb7z+m4eAyiW4daO3r7QVJAFAQNzW20BYtoxMy45UJsT+URmlbPUeWux2/SJIQMp+Ztv5RtE6pOvMkubejQaYJAzSsO6df8MIIpYCWqToTRq8UDSgmxD/Y06QMEk8QYCx23/wAwaKomAQsgAVBoWbTXeFV6jKSf6dGsW9IYVNAVmBzGjbUNaauICtNbCmWgLjKbE7mDRaE1DMWqdelHPk8Fli3z1vrEpgez69Wb79IhKFLgWf1NOdfnBhhp+GBfWgArppTWPR/2Y9uyzJGFUAianMof9QEuT/cNtgDHn0ic72enu4ceURGIMtSVyyUrBzJUNGtGfPhWaGz+v3NOmyvHKz36IqEJdg9rDE4aXODDOHIGinYj1h9UeYacXTPQJ2rAKhaeh7jl+h5Q2sQtOi0DI4Dtz8AIzd5hjkU+YyiSELLveuUaMxTXS0czP7BxpKUCW7OlzkCAM2bMJjlwSTo4j1TECEZhhnjjLs52RJM4fsn9nKAy8WvvVGplpcIB5qfMr2HWLvtXsaX3Q7tCUFFQEDLQUL5b0rV7c4tVKgalwzYqpGZs4LGUBZKjnYEBIUnhuUrcGgDuNzpCeLKpeaWCVJfNQNwkUozkNStqGLntXCrTMUkeEcQAISQkj4aHR/TmIqJ81ZIIWwZst8zFgGuS1WHKOfKO10WjcyU6V5nClqOXIosAQlWc5WKkliNgoaG48MtE1KkqyhS+FCmTkGUFdqZbVIDt5xufIAWHSTwuUqUoFy7g5XIahNqMaiMw6OMEEFiOJQBBALAMHBJOvvAWWxjBOEPNB7tMzMMgoCUvaxsKm9tYFOxgL5FgoYkAhiRVgUjW9b02gc2blWrKM4J4mByEbAAAJcmr2tBpuKZwnuwlaHWSM5RagUA6CGd79XhuOdMFobwOLUsBCppQggscwSzBWllMTY7lmjnu2JaipgpRS2iEgvcUHzvFuMS6jmlqCiQsBIKmo4BSoWYu4tyhrFYdyhTK4bhScufns3OO5pckWmpexL4dnJy8CSkKQlgXBerkcyIyOpxWAQpWaYBmVUh8oBOgAajNvV4yFPDi+hnkOKSKWYj67waUuo1Gt6wQoqxr5fMwVOFag1Hy2jU8bXRNyHcPOZOZtacmehHNx6Q2maHFa7C1oqEFlMa6+bM7QWViClIdt3AqRWrwO5rsBxLmViA4bR3egOn1jUxYCv8A1GtAPIUipGNqMz8I0sfv6QQYwm5BNy7imz+sEpoDYW3iNPDy96eUDlTn1YAuaPuNPKK6VPLsDQCoBYgG4B13aCBTFyKWATq77c94ZGZTgNy1qAJTQilNqvXflEe/3Fb+220LJxigyXFKaUryuYxMwDMSaq9QAa/fSGqSB2hiBU7j6NT0gYmtV2Z+fUN6D/MRnoZVwo0IPUfIRMIzBJFNDZnB21tXrBKZNoVcxwC1rlzamg2LikDlqABTQgsfMGBGbej71ffa1TaMzD1q2zPva8EplqIxLVUV+yNYliZw9m9oUE1ub26adevWMlIXNWEISVKVwpSmpJNGETelyw4422er/skU+BVynLH/AGyz9Y7VUU/4P/D/AO54REosVnjmEFwVlnZ9AwHlFwox5nPNTyykvbO/juMUgSoWnQwswrPXAokmIYiK+ZD2IVCC1Roic/KwCoEoQZQiBTDDMyk/EeGzS84clGg1BI+RrHLYleYZ00UHUk26hmqQHrrXaO9nSnBBsaeRjhMXh+6mlCjwgm6QzKBDgUAo7RlzwvkuLEMTOmJW5ACixN8zmrlYqA5AcnfnEk4nISFpNX4STWzJJoCKONKwWcVWCkkBVFFLmrEsSWCXS1dc3KIIU5JykBYZQcIIOYFiNOnnGNhkVTMudT8SmALhLKN8wNmzW3atYaEtKVJEsFZKsrpRx2chKR4qghxCq54YkFKmeoHEvfS9fG9g20QGZJJGcENlUlZzJBbwkXUz1cWiiUGTMVmSEZq5ivgKsiHIIfVISaigFHg+B7RAzZuIUbMErNBsS7HlQOLwlKnzEKJTnSouClZUXBfOCV6qDXuDG0ICizBRAUrhJAADF0qSaeYYaRqxZaBlGyxXjsgDkF3OUqBKddiwL0HKMirEkTPCVKAAuoggkMRxdIyNnlQvYIlBY8ixs9T7wwgHMnShofRy8bCQa61s2gq8alTNy9aMNd62rHZjyAzUuWCqtSH6W9IVWOVBp62h0givkQCwYxqZLD0I0o7nptFyxJlKQtMRWjs5NgC55xtaSAbO+rE/pDa5dRYjkNPziJlgN8QZ9tWY7iFS069F7wOHGXiV0AoPeNrmWOYgDqxa/D92gste9QwB57mlP8xBaHOhGh66udOUK8MkXuRBU4Ea11YB+ZYP5xKVR2ZudenUCMSk21tzrXz6CIjENd6b3r894pwmi+GMJmEB6Udm4fbrEU4g5Q77XhPOb+woOTRgD6i8JlklHsJRQ+J9Kcn8hRq1gXfDb75w92P+F8RPIZGVJPjWco/M+Qj0b8Pfs1w8sJVPJnrBdvDK5AoqVb1PlCpZ5obDFu6OA7F/DuIximkIJSLrNEAO1VH5Cset/hH8EysEMz95PPimkMw/lQPhG5ufaLuQlKEhKEpSkUCUgJSByAoInnjHkzznx6N2PFGHIYmBrVEFTYCubCUhzlRuYuFJ0yNzp0JTZsNUTPOYOcuFVmJrVA8saEqMknZkuU8Wsjs4BLmEpAaGl4il4VO30CoWI4+SHpHF/ivBhhMANGSog/DmBEdhisQIpsYnOFJNlAiD23GgJNRZwZY0HDmVVwonLdy1Cw0hGeGcqIJ1dRqTRmBfStdzWGp+FUhak6JUxFQHNmIqOouKQOWnvC1CTcOTThYpLtnYUq1DvGGSp0MMmLCKBwVeIEVoWHhIDGg8ztGhiQSkhQUoCoCS40qSWIGrDQc4GpLpVmdLAMSLM+4dnPJrawkvDrSgqCswBKUkEhQYZnSm7c7XEBwEWBxpWoZyojVY+IO7cV2zXLv0hw92EqKJofR0rTmSQUqSptCdHpFAvGEqIUKO7MwFBVKTYwaZ2kltAo3LVNasdNIm0lDEvDOTlo1ySA9xRxanvcxkLomyy+YqGzg1fo+jRkMUmShz4mSGSRZ3I0c8zEhIJDuBUAD6vGIKk6Au/lS/XXyiaSAkuToASfVx8usekxyMjMygAvXQHQwBMtr0d/Jowrs5cOddrQWU9U2b1c0pGxMW0blYcgPmqXbnS9ogmhLvShe5H3vG84dvfV/KBLUWFKnTTd6waRRNM7K/J2F2/KMQANWFj0NxA0KItYUP35xsIs3+IlEJTw6vL0Fr+kKzVCr7+VKecEr8g3uIXmEvFOIcS47B/C6sTxKOSWDduItcJ/Mx2vZ/YMmS2RAf+ZXEr1NvJoY7PwqZcpCUhgEinUOfcwy0crI90rKc2ERNixwvaJTFYBGwYRKN9hwyOLOnk48HWD9/HLypxEOycdGaWGujdHUX2XCp8BmToBLmPBxhFK0MJdR7CeUWmzYXUYfm9nkaQoqW14OLT6FN2BaJhEQmTQIAqaVWhouU1HsZVPAgSiVQXC4HNeLTD4IJjJl1Cj0Yc2sfSKsdnUrFdicJWgjrVSxC6sGk6RljqmnbMSzyu2eV/i3AZWmsK8Jo9dDQh45dRIQDvQNYXoXsC5+7e1dr9hJmy1Ia421FR7x4rjcMUKWhTuCQQfEz2++UH5Fk5OppsyyKvo2tbMQQQmqfhJTmB8RDqbciz0aAS5iCoKYsKZbFQuWJHCSdojNKiGclVEoBuNWAtuTa45wTvkqcJdRy1ZJBoabveze8AzWQnIUuoFXSAo5cwIDVSknZrWAe9QSsMJgLZQU1Ka5svxKCvCwpS9aPDKZlFUUpDv8A25XFzq3SkDnE5858QJzUZgfCkOHt1oYlssDKw6blKiCAQxALVvQv+kagxmS0gFaVKcUAWAzEv8Jdy+0ZE3Flmn/lDoP9pgWI8B6pjIyPTwMjExc//n5iLA+NP9v1jIyNsRchA+I9frDmIunz+UZGQ4EFO8Pl/wCojUrxjp9IyMiE9A9+g+QhWZc9RGRkWWj12R4Uf2p+QgkZGRxgCQjBGRkCyzcTl3jIyAYyJb9m3jp8HGRkcnU9j/RmPtHM428ZGRNMEipnXguEjIyNmT4mPMXeEhwRkZHFydnKl2YqNGMjISADmWjwv8bf/exP96vmI3GQ7T9s3/4/5v8AYpJ/iP8Acj6RZS/CrqP/ABzo3GRoZ2BdVp396P8AaqKxX/KPn8zGRkCWjo+x9f7Uf7pkZGRkAUz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  <p:sp>
        <p:nvSpPr>
          <p:cNvPr id="16390" name="AutoShape 8" descr="data:image/jpeg;base64,/9j/4AAQSkZJRgABAQAAAQABAAD/2wCEAAkGBw8PEA0PDxAPDg8PDQ8PDQ8ODQ8NDw8PFBEWFxQRFRQYHCggGBolGxQUITEhJSkrLi4uFx8zODMsNygtLisBCgoKDg0OFBAQFywcHBwsLCwsLCwsLCwsLCwsLCwsLCwsLCwsLCwsLCwsLCwsNzI3LCw3Kyw3LCwsLDIrLCwsK//AABEIALMA8AMBEQACEQEDEQH/xAAbAAEBAAMBAQEAAAAAAAAAAAAAAQMEBQIGB//EADkQAAICAQIEAwUFBwQDAAAAAAABAhEDBCEFEjFRBkFhEyJxgZEyQqGx0RQVQ1JicsEWI1OSsuHx/8QAGgEBAQEBAQEBAAAAAAAAAAAAAAECAwQFBv/EACcRAQACAgEDBAMBAQEBAAAAAAABAgMRBBIhMQUTFFFBUmFCInEy/9oADAMBAAIRAxEAPwD5I+y+YFFAAAFAUAAAAAACgKBKAUBQAQoBQABQCgFAKAAAAACAQihRQAAIoAAFAFAAFAAi0AAUFAFBAAAAoACAAFAKAUAAUB5CgFAUEWgAAABQoEKCgQoAAoAAoAAAAUBQABQABQCgAEoBQHmgq0ACFAUAAAoAAAAAKAAAKAAUAoBQABQABQCgAAAAAgEoKAKAoQoBQAC0AAAAAABQFAEAoACBRQAoEAAAAABRQIIBKJv6hdf0ooAUAEUAAAAAAACkAdjuAC7/AKaCbg0DZoC6WgmyiiUBaAlAKAtASh2O6qDfRX8DnbLWvmXSmO1vEN3BwnNP7tLvLY8l+fjr/XrpwMkujp/D388r9EjxZPUrT/8AL2U9PrHl9RqfB+kn0U8b/plt9GeenqGWvnu624OK38c7N4CX8PP8p4/8pnpr6pMeYee3p0fiWjk8C6pfZlil82v8HevqdJ8w4T6faPy1sng7Wx/hxl/bOJ0j1HDLE8HI1cnhvWxTbwT27U/yZ1rzcM/6c54mWP8ALnZdPODqUZR/ui4/md65K28S4zivHmGOje2JgKhRBQBQBHd3OBcAef35txx+Vfal+iPm8rnxjnpp3l9Th+nzljqv2h3/APT2kj1hb9ZNnzbc/NP5fTjgYY/D3j4Jo/8Ajj87ZieZmn/TXwsMf5Z48M06qsePr05V0MTyMk/6dI4+L9Wzj4Tgb5fZY9o80vcWy7E9/J+yezi/Vkhw7TpbY4W3/Ih72T9j2cf6vGo4Np5Wnig7r7qT/A3XkZY8WYtx8dvNXE1/hTC7eOUsb7faj9D14/ULx5jby5PT8dvHZypeFsu/LOEq73Fnqr6lT8w8dvTL/iWpm4DqYdcdrvFpnaOfilyngZYa37uzf8c/+rNTzcX2x8PL9EeG5n/Dlv02MTzsf21HByfTZw8C1Evu13tpHOfUaOsen3lmj4ey7czivRbs429S34dq+na8t7D4dit5Ny+Huo8t+dknw9NOFjq6em4dCPRI8t8t7eZemuOtfDcx4Uc29Mvsi7H0lJmHLcooodjb1yg2vKO5scQb/rzPEpKpJNdmrRYmYSYifLnargGlyfaww+UVF/gdq8nLXxZznDjt5hyNV4H0st4+0h/bO/wZ6aepZa/1wtwsdv45eq8CPriz36ZIV+KZ6Keq/tVxv6d+suNqfC2sh/Cc13g1I9tPUMM/nTy24WWPxtprg+p5lF4ZxbdXKLUfqbty8UV3vbnXiZZtrT6Xh3hXDCpZ8ntJdeSD5Yr4vq/wPmZvUptExTw+rg9Nisxa7t5dZhxKopL4HzOrb69aafPcY42kpdOjLEbamHGx+IJNRfpvv6GulkweIpxt3buoq/PsTpIh9RwzVTUKk/8Acy+9k9Oy+RktES6Mc6Vb3XX4l2wufXxS7vol6lZaebWdVfq9wr1zOM4PyqpPuDTpxh5MI8ewi/Rjsjy9MmNIi01XTXqNDFLC7vZ/gNQbklvt2Jo2iXl2A9IC8xB2ceoXcyxqWaGVdwzMSyxyR2DOpe+pQsqDC7eGRYVE0Mc8fnH6eQ0sWeH6pr5E0sS0+I6dZMc4p8rq00ujXQjpSdS/Kdb4gcJNPJytNpp2mdK45nu9XuV00HxyeR7SlN+Sim2b9ticsN/R+GNbrknP/Zxebbucka6q1/8AXO9pv4d/S+BdLjcVOebJ8Z0n9Ec5y2lYrqO7of6M0aqUISxyXRqTdeu5nrsqy4NqYNuLjkj3+zL6GdtxaGpqtRkw75ISil0tOvqaiUmHN/ejb23ffsbZ06PAtA9RNczfLdqP83dv0MzZJ/5fZ5OG7p+S6KthEyxGSJa2RU+V9K2K0wy+dr1KaY5Ta3v6hHl6h+ZNoi1JUYsudNN+ZNjD+0+oRP2nruNCvUbDQ6iyx8mY0m0WXswbZFqGvMG2PPxSa2iNJ2YXx2cOsbK1qGP/AFnii6yRkvWmXUp0w3tJ4kwZ3UJb9iSvTp1oZE0ZZmGWBpiXiaXcgwqS6dSTDe3A4r4Y0uWXPJRTe7XKpX+hqLzC+TReFtJidxhf0/JEm8ysRp1JRpVBcvajMt1/rRhgyt3Jqhp06obfJacelrqNM9mR6+OOo5Fy30b6P4MR2Z6N+GTJPDkjWz9NnZrcJq8PmuLcL03VRUHe7xqr9KG3XfZ9VwbS4MWKLwq1JJuT3k/j+hqI+3jvNrSz6jVJJllqtHG1GaMmyQ7x2cuWtptduj9DStePEFbVhmSWsVfMaZlqy1i+gRrz1yvqNI18muSvcujbzj162d9Ro2zx1y7jSbaEPFBr22OqG3j8URJ7cnVD3LxRDuT25OqGtl8Tx8i+3J1Q0sviGT7fUvtp1NLJrXN70a6TqdXgWojCV2k9vmYtVYs+70PF4OrW67s5TDXl1setU+lUE6WRx7GVYsi7r5hrTG8rju6ce9boLqUWrxv7Mk35pdSNRWWHmV2pJ+nQNvcve2+yVlhw53Co5Nn5PykvQQTG27lxwyQppTi1uma1EsxMw+R4tpculUsmn58kI7yx7ynBenf8zPS9NckTGpYNFxKOoSb7Jprp8RHZm7r6XXvBHlT919V/k1tx6Yes3EbvdEXcQ4+p11N+8kjpETJ1ODxDjEedKMr6o6RSWZyQxx4nHduStRHTJN4asuNruXoc5vDTnxjruaijM3hhlxX6l6GetiycSZYok3eI8TaL0M+49fvaROg9xuPRY+34s+18TG+N8rIfsMPX6sfCxrHMyQ8/sEO8vqZ+DT7a+bf6X93w/q+o+FjSeZd6Whx9n9Wa+HjT5mR6/ZIdvxZfiYvpn5eX7elp0uja+bMW4OKY+m683JDa0+tyYurcl5NdV8T5/I4E07x3e7Bza27W7OtwzxNTVvZO/wBT500l9GJh9jwzxBjnFNyXReZz8NdMy6MeJY5bWvqibWMcsPtozfuySS6rbcadIjTn6mOPm5toSXmtr9CTDrD1keNq+an5e8birLJoeILo/J1b6WTWmJo6mXknF9JLz8y9pYjceXKy82Jc0W5Y/NdZR/VGdNxqWs+KQatSTfx6LuaOl8jxPV8k/a4ovlk/9zlSpO656Xl3LperbPk4tFwuTqkWIZt2c+HGVyJt99vOjfRLhNtuDr+JTyN03ud649OVsrUjpsr3SZ6o49/p5bcmsT5HoMzv9TccS0uc8yrxLh2byV/MvxL/AEnyqS156XNHrCXyVnOcF4/DcZqz4lhlzLqn9GYmkx5hr3I+znff4E6ZXqh5baGjaqxqTb64+++GAUAAAA0oQC9/tr5dLbuLp/h/6Pn8jhxaZtD6HH5k11Wz9E4Fw/T6fDGuXJOk5TnTb+HZH5+3mX6SkdoanFNTjU4PG1CV78vmvO0c5dohyeKcSliVq97aaN0rtztPdyNHx3NkyYoyf2p7f2pHS2PUbSL/AIdTXaiXOpXyxh7zd7OuiMwsS7nhDNzYcmaU4y9s03B7qo2l+bJaqW1M9m689NvC3t9rG3/4sx0pP9aOr42q5Vs+zT+m3Q0mtORqNI1H2yi1CUrca5XBvzXoywzNmbRPFBSb3clUuZqmuxryxPZ8fxzI/acie33f7fI64q7YvbcNBQnOThBWtt/JHsx4ZvPZ4cmaKeXU0egjjW/vS83+h9TDxq0jcvl5uTa/ht0eqHmmSgnYoaChoRxT6ok1j6XcvEtPB/dj/wBUZnFT6X3Lfbw9Jj/kj9ET2afTXu2+xabH/JH6D2afR7t/t7NsKACKAABVCAAeF3t41PE9ThjULnDyr7UP1R8bl8Hduqr7XE9Q1Xps4mLi+Z5cc5ttJvm2dJUeOePqvh768uZny62q4xOMaTUk+lq0caY+7vfNDmcB1HPqJTm94w935/8Aw65Y7OOLJuzp8W1dpq+5ypXu73ySYPb4sOJRvlcLUovanvuWY3KUmfy6HC+PtanHzuoXyy/ITTsk332fXcSxxd5cdRyJW+0/R+vqcPyu5ciXHIyg0901v/lGoiduczp8rm1tSlBy6Pq31XkzvWunObMa03tqnJul7sfVX1PpcbidVd27PmcnldNtVb+PEo9FR9SmOtI7PmWyWvPd6NsAABRQAAKCAEA8GVAKAKKAIKUAFEFA8vGmmmlT2fkYtSJjTdbzve3zOuwPHJwd15eqPj5sfRbw+zhy9dYaumfLkf8AVHZ/A5Wq3W2pZ9VkdNJ+RmIh1teW3i4neKMVJqkk1fYxOPu61zRprRyKXRtPrfY3pjr77dfH4jzSx8rflT7+py9qNt+7uGnh18ouW127XwN9H4c5u2sfDpTlzz2W23m/T0PoYOHadTL5+fmVjtDqJV02rofUiuo0+Xa3VO1NIAAgBaAgAKBACUB4MqAUAUUAQUoACCgQow6rSQyqpLp0adNfM55MVbx/06Y8tqeGpHguJJ/ab8nJrb6Ueb4VNS7/ADL7c3LwnOnSipLyaaX5nltxbxPaHqryqTHeXvDwLJ7zbir+7d7/ABNxw8mmZ5dIlY8Iy9or15rM/DyN/Mo3MPBYpPmlK315aR6K8Kuv+peeebMT/wAwy4+FxUk+ZuK6Rr82K8OIney3NmY1EOge7Tw7CoBQAEAAAAAAUBKAxkVQKAAoCgKAAAAKACAUAFCgKAAAAgAAAUAAAgAABAMdGVVFFoCgKApUACRFALQQooUAoBQFAAKAAKAAAAACgAAEAAAIBjoyqlFoClAIAUAAoCgAAFAAAACgAAAAAoCgAAAAoBQEoogHgyoBSihAC0AoCgAACgKAoBQAABQACgFAChQAgUAKFAAAEAUBjMqIClFCFAWgFAWgAABQFoBQAAAAoCgBQIBQAUAogFAAACAECsaMqtFAChFAAUAASAtAAAACgABQIAAoAAACgAAAACAACAY0RpQAFCKAAoAAAAoAABQAAoAAABAAAAAUCAwgAAAQ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  <p:sp>
        <p:nvSpPr>
          <p:cNvPr id="16391" name="AutoShape 10" descr="data:image/jpeg;base64,/9j/4AAQSkZJRgABAQAAAQABAAD/2wCEAAkGBw8PEA0PDxAPDg8PDQ8PDQ8ODQ8NDw8PFBEWFxQRFRQYHCggGBolGxQUITEhJSkrLi4uFx8zODMsNygtLisBCgoKDg0OFBAQFywcHBwsLCwsLCwsLCwsLCwsLCwsLCwsLCwsLCwsLCwsLCwsNzI3LCw3Kyw3LCwsLDIrLCwsK//AABEIALMA8AMBEQACEQEDEQH/xAAbAAEBAAMBAQEAAAAAAAAAAAAAAQMEBQIGB//EADkQAAICAQIEAwUFBwQDAAAAAAABAhEDBCEFEjFRBkFhEyJxgZEyQqGx0RQVQ1JicsEWI1OSsuHx/8QAGgEBAQEBAQEBAAAAAAAAAAAAAAECAwQFBv/EACcRAQACAgEDBAMBAQEBAAAAAAABAgMRBBIhMQUTFFFBUmFCInEy/9oADAMBAAIRAxEAPwD5I+y+YFFAAAFAUAAAAAACgKBKAUBQAQoBQABQCgFAKAAAAACAQihRQAAIoAAFAFAAFAAi0AAUFAFBAAAAoACAAFAKAUAAUB5CgFAUEWgAAABQoEKCgQoAAoAAoAAAAUBQABQABQCgAEoBQHmgq0ACFAUAAAoAAAAAKAAAKAAUAoBQABQABQCgAAAAAgEoKAKAoQoBQAC0AAAAAABQFAEAoACBRQAoEAAAAABRQIIBKJv6hdf0ooAUAEUAAAAAAACkAdjuAC7/AKaCbg0DZoC6WgmyiiUBaAlAKAtASh2O6qDfRX8DnbLWvmXSmO1vEN3BwnNP7tLvLY8l+fjr/XrpwMkujp/D388r9EjxZPUrT/8AL2U9PrHl9RqfB+kn0U8b/plt9GeenqGWvnu624OK38c7N4CX8PP8p4/8pnpr6pMeYee3p0fiWjk8C6pfZlil82v8HevqdJ8w4T6faPy1sng7Wx/hxl/bOJ0j1HDLE8HI1cnhvWxTbwT27U/yZ1rzcM/6c54mWP8ALnZdPODqUZR/ui4/md65K28S4zivHmGOje2JgKhRBQBQBHd3OBcAef35txx+Vfal+iPm8rnxjnpp3l9Th+nzljqv2h3/APT2kj1hb9ZNnzbc/NP5fTjgYY/D3j4Jo/8Ajj87ZieZmn/TXwsMf5Z48M06qsePr05V0MTyMk/6dI4+L9Wzj4Tgb5fZY9o80vcWy7E9/J+yezi/Vkhw7TpbY4W3/Ih72T9j2cf6vGo4Np5Wnig7r7qT/A3XkZY8WYtx8dvNXE1/hTC7eOUsb7faj9D14/ULx5jby5PT8dvHZypeFsu/LOEq73Fnqr6lT8w8dvTL/iWpm4DqYdcdrvFpnaOfilyngZYa37uzf8c/+rNTzcX2x8PL9EeG5n/Dlv02MTzsf21HByfTZw8C1Evu13tpHOfUaOsen3lmj4ey7czivRbs429S34dq+na8t7D4dit5Ny+Huo8t+dknw9NOFjq6em4dCPRI8t8t7eZemuOtfDcx4Uc29Mvsi7H0lJmHLcooodjb1yg2vKO5scQb/rzPEpKpJNdmrRYmYSYifLnargGlyfaww+UVF/gdq8nLXxZznDjt5hyNV4H0st4+0h/bO/wZ6aepZa/1wtwsdv45eq8CPriz36ZIV+KZ6Keq/tVxv6d+suNqfC2sh/Cc13g1I9tPUMM/nTy24WWPxtprg+p5lF4ZxbdXKLUfqbty8UV3vbnXiZZtrT6Xh3hXDCpZ8ntJdeSD5Yr4vq/wPmZvUptExTw+rg9Nisxa7t5dZhxKopL4HzOrb69aafPcY42kpdOjLEbamHGx+IJNRfpvv6GulkweIpxt3buoq/PsTpIh9RwzVTUKk/8Acy+9k9Oy+RktES6Mc6Vb3XX4l2wufXxS7vol6lZaebWdVfq9wr1zOM4PyqpPuDTpxh5MI8ewi/Rjsjy9MmNIi01XTXqNDFLC7vZ/gNQbklvt2Jo2iXl2A9IC8xB2ceoXcyxqWaGVdwzMSyxyR2DOpe+pQsqDC7eGRYVE0Mc8fnH6eQ0sWeH6pr5E0sS0+I6dZMc4p8rq00ujXQjpSdS/Kdb4gcJNPJytNpp2mdK45nu9XuV00HxyeR7SlN+Sim2b9ticsN/R+GNbrknP/Zxebbucka6q1/8AXO9pv4d/S+BdLjcVOebJ8Z0n9Ec5y2lYrqO7of6M0aqUISxyXRqTdeu5nrsqy4NqYNuLjkj3+zL6GdtxaGpqtRkw75ISil0tOvqaiUmHN/ejb23ffsbZ06PAtA9RNczfLdqP83dv0MzZJ/5fZ5OG7p+S6KthEyxGSJa2RU+V9K2K0wy+dr1KaY5Ta3v6hHl6h+ZNoi1JUYsudNN+ZNjD+0+oRP2nruNCvUbDQ6iyx8mY0m0WXswbZFqGvMG2PPxSa2iNJ2YXx2cOsbK1qGP/AFnii6yRkvWmXUp0w3tJ4kwZ3UJb9iSvTp1oZE0ZZmGWBpiXiaXcgwqS6dSTDe3A4r4Y0uWXPJRTe7XKpX+hqLzC+TReFtJidxhf0/JEm8ysRp1JRpVBcvajMt1/rRhgyt3Jqhp06obfJacelrqNM9mR6+OOo5Fy30b6P4MR2Z6N+GTJPDkjWz9NnZrcJq8PmuLcL03VRUHe7xqr9KG3XfZ9VwbS4MWKLwq1JJuT3k/j+hqI+3jvNrSz6jVJJllqtHG1GaMmyQ7x2cuWtptduj9DStePEFbVhmSWsVfMaZlqy1i+gRrz1yvqNI18muSvcujbzj162d9Ro2zx1y7jSbaEPFBr22OqG3j8URJ7cnVD3LxRDuT25OqGtl8Tx8i+3J1Q0sviGT7fUvtp1NLJrXN70a6TqdXgWojCV2k9vmYtVYs+70PF4OrW67s5TDXl1setU+lUE6WRx7GVYsi7r5hrTG8rju6ce9boLqUWrxv7Mk35pdSNRWWHmV2pJ+nQNvcve2+yVlhw53Co5Nn5PykvQQTG27lxwyQppTi1uma1EsxMw+R4tpculUsmn58kI7yx7ynBenf8zPS9NckTGpYNFxKOoSb7Jprp8RHZm7r6XXvBHlT919V/k1tx6Yes3EbvdEXcQ4+p11N+8kjpETJ1ODxDjEedKMr6o6RSWZyQxx4nHduStRHTJN4asuNruXoc5vDTnxjruaijM3hhlxX6l6GetiycSZYok3eI8TaL0M+49fvaROg9xuPRY+34s+18TG+N8rIfsMPX6sfCxrHMyQ8/sEO8vqZ+DT7a+bf6X93w/q+o+FjSeZd6Whx9n9Wa+HjT5mR6/ZIdvxZfiYvpn5eX7elp0uja+bMW4OKY+m683JDa0+tyYurcl5NdV8T5/I4E07x3e7Bza27W7OtwzxNTVvZO/wBT500l9GJh9jwzxBjnFNyXReZz8NdMy6MeJY5bWvqibWMcsPtozfuySS6rbcadIjTn6mOPm5toSXmtr9CTDrD1keNq+an5e8birLJoeILo/J1b6WTWmJo6mXknF9JLz8y9pYjceXKy82Jc0W5Y/NdZR/VGdNxqWs+KQatSTfx6LuaOl8jxPV8k/a4ovlk/9zlSpO656Xl3LperbPk4tFwuTqkWIZt2c+HGVyJt99vOjfRLhNtuDr+JTyN03ud649OVsrUjpsr3SZ6o49/p5bcmsT5HoMzv9TccS0uc8yrxLh2byV/MvxL/AEnyqS156XNHrCXyVnOcF4/DcZqz4lhlzLqn9GYmkx5hr3I+znff4E6ZXqh5baGjaqxqTb64+++GAUAAAA0oQC9/tr5dLbuLp/h/6Pn8jhxaZtD6HH5k11Wz9E4Fw/T6fDGuXJOk5TnTb+HZH5+3mX6SkdoanFNTjU4PG1CV78vmvO0c5dohyeKcSliVq97aaN0rtztPdyNHx3NkyYoyf2p7f2pHS2PUbSL/AIdTXaiXOpXyxh7zd7OuiMwsS7nhDNzYcmaU4y9s03B7qo2l+bJaqW1M9m689NvC3t9rG3/4sx0pP9aOr42q5Vs+zT+m3Q0mtORqNI1H2yi1CUrca5XBvzXoywzNmbRPFBSb3clUuZqmuxryxPZ8fxzI/acie33f7fI64q7YvbcNBQnOThBWtt/JHsx4ZvPZ4cmaKeXU0egjjW/vS83+h9TDxq0jcvl5uTa/ht0eqHmmSgnYoaChoRxT6ok1j6XcvEtPB/dj/wBUZnFT6X3Lfbw9Jj/kj9ET2afTXu2+xabH/JH6D2afR7t/t7NsKACKAABVCAAeF3t41PE9ThjULnDyr7UP1R8bl8Hduqr7XE9Q1Xps4mLi+Z5cc5ttJvm2dJUeOePqvh768uZny62q4xOMaTUk+lq0caY+7vfNDmcB1HPqJTm94w935/8Aw65Y7OOLJuzp8W1dpq+5ypXu73ySYPb4sOJRvlcLUovanvuWY3KUmfy6HC+PtanHzuoXyy/ITTsk332fXcSxxd5cdRyJW+0/R+vqcPyu5ciXHIyg0901v/lGoiduczp8rm1tSlBy6Pq31XkzvWunObMa03tqnJul7sfVX1PpcbidVd27PmcnldNtVb+PEo9FR9SmOtI7PmWyWvPd6NsAABRQAAKCAEA8GVAKAKKAIKUAFEFA8vGmmmlT2fkYtSJjTdbzve3zOuwPHJwd15eqPj5sfRbw+zhy9dYaumfLkf8AVHZ/A5Wq3W2pZ9VkdNJ+RmIh1teW3i4neKMVJqkk1fYxOPu61zRprRyKXRtPrfY3pjr77dfH4jzSx8rflT7+py9qNt+7uGnh18ouW127XwN9H4c5u2sfDpTlzz2W23m/T0PoYOHadTL5+fmVjtDqJV02rofUiuo0+Xa3VO1NIAAgBaAgAKBACUB4MqAUAUUAQUoACCgQow6rSQyqpLp0adNfM55MVbx/06Y8tqeGpHguJJ/ab8nJrb6Ueb4VNS7/ADL7c3LwnOnSipLyaaX5nltxbxPaHqryqTHeXvDwLJ7zbir+7d7/ABNxw8mmZ5dIlY8Iy9or15rM/DyN/Mo3MPBYpPmlK315aR6K8Kuv+peeebMT/wAwy4+FxUk+ZuK6Rr82K8OIney3NmY1EOge7Tw7CoBQAEAAAAAAUBKAxkVQKAAoCgKAAAAKACAUAFCgKAAAAgAAAUAAAgAABAMdGVVFFoCgKApUACRFALQQooUAoBQFAAKAAKAAAAACgAAEAAAIBjoyqlFoClAIAUAAoCgAAFAAAACgAAAAAoCgAAAAoBQEoogHgyoBSihAC0AoCgAACgKAoBQAABQACgFAChQAgUAKFAAAEAUBjMqIClFCFAWgFAWgAABQFoBQAAAAoCgBQIBQAUAogFAAACAECsaMqtFAChFAAUAASAtAAAACgABQIAAoAAACgAAAACAACAY0RpQAFCKAAoAAAAoAABQAAoAAABAAAAAUCAwgAAAQ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357188"/>
            <a:ext cx="8391276" cy="5143500"/>
          </a:xfrm>
        </p:spPr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</a:rPr>
              <a:t>Construção do ambiente terapêutico,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</a:rPr>
              <a:t>Comunicação terapêutica / relações interpessoais;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3200" dirty="0">
              <a:solidFill>
                <a:schemeClr val="tx1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</a:rPr>
              <a:t>Construção da rede de apoio(família,rede de amigos, grupos de trabalho.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200" dirty="0">
              <a:solidFill>
                <a:schemeClr val="tx1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</a:rPr>
              <a:t>Avaliação clínica(Somatório das experiências clínicas,avaliação das funções psíquicas,avaliação das adaptações frente às necessidades e potencialidades do cliente.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200" dirty="0">
              <a:solidFill>
                <a:schemeClr val="tx1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591" y="0"/>
            <a:ext cx="8710817" cy="114583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dirty="0"/>
              <a:t>Construção do ambiente </a:t>
            </a:r>
            <a:br>
              <a:rPr lang="pt-BR" sz="3200" dirty="0"/>
            </a:br>
            <a:r>
              <a:rPr lang="pt-BR" sz="3200" dirty="0"/>
              <a:t>terapêutico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556792"/>
            <a:ext cx="8208912" cy="4786312"/>
          </a:xfrm>
        </p:spPr>
        <p:txBody>
          <a:bodyPr>
            <a:noAutofit/>
          </a:bodyPr>
          <a:lstStyle/>
          <a:p>
            <a:pPr marL="420624" indent="-274320" algn="just" eaLnBrk="1" fontAlgn="auto" hangingPunct="1">
              <a:spcAft>
                <a:spcPts val="600"/>
              </a:spcAft>
              <a:buFont typeface="Wingdings 2"/>
              <a:buChar char=""/>
              <a:defRPr/>
            </a:pPr>
            <a:r>
              <a:rPr lang="pt-BR" sz="2800" u="sng" dirty="0"/>
              <a:t>Contrato terapêutico(</a:t>
            </a:r>
            <a:r>
              <a:rPr lang="pt-BR" sz="2800" dirty="0"/>
              <a:t>tem como objetivo definir </a:t>
            </a:r>
            <a:r>
              <a:rPr lang="pt-BR" sz="2800" dirty="0">
                <a:solidFill>
                  <a:schemeClr val="tx1"/>
                </a:solidFill>
              </a:rPr>
              <a:t>quais as bases de trabalho a realizar, de modo a que ambas as partes possuam uma </a:t>
            </a:r>
            <a:r>
              <a:rPr lang="pt-BR" sz="2800" dirty="0" err="1">
                <a:solidFill>
                  <a:schemeClr val="tx1"/>
                </a:solidFill>
              </a:rPr>
              <a:t>idéia</a:t>
            </a:r>
            <a:r>
              <a:rPr lang="pt-BR" sz="2800" dirty="0">
                <a:solidFill>
                  <a:schemeClr val="tx1"/>
                </a:solidFill>
              </a:rPr>
              <a:t> clara dos objetivos que se propõem a cumprir, das expectativas e também das dificuldades a que as compromete o tratamento psicoterapêutico).</a:t>
            </a:r>
            <a:endParaRPr lang="pt-BR" sz="2800" u="sng" dirty="0">
              <a:solidFill>
                <a:schemeClr val="tx1"/>
              </a:solidFill>
            </a:endParaRPr>
          </a:p>
          <a:p>
            <a:pPr marL="420624" indent="-274320" algn="just" eaLnBrk="1" fontAlgn="auto" hangingPunct="1">
              <a:spcAft>
                <a:spcPts val="600"/>
              </a:spcAft>
              <a:buFont typeface="Wingdings 2"/>
              <a:buChar char=""/>
              <a:defRPr/>
            </a:pPr>
            <a:r>
              <a:rPr lang="pt-BR" sz="2800" dirty="0">
                <a:solidFill>
                  <a:schemeClr val="tx1"/>
                </a:solidFill>
              </a:rPr>
              <a:t> Vínculo de </a:t>
            </a:r>
            <a:r>
              <a:rPr lang="pt-BR" sz="2800" u="sng" dirty="0">
                <a:solidFill>
                  <a:schemeClr val="tx1"/>
                </a:solidFill>
              </a:rPr>
              <a:t>aceitação</a:t>
            </a:r>
            <a:r>
              <a:rPr lang="pt-BR" sz="2800" dirty="0">
                <a:solidFill>
                  <a:schemeClr val="tx1"/>
                </a:solidFill>
              </a:rPr>
              <a:t> e </a:t>
            </a:r>
            <a:r>
              <a:rPr lang="pt-BR" sz="2800" u="sng" dirty="0">
                <a:solidFill>
                  <a:schemeClr val="tx1"/>
                </a:solidFill>
              </a:rPr>
              <a:t>confiança</a:t>
            </a:r>
            <a:r>
              <a:rPr lang="pt-BR" sz="2800" dirty="0">
                <a:solidFill>
                  <a:schemeClr val="tx1"/>
                </a:solidFill>
              </a:rPr>
              <a:t>, tanto com a </a:t>
            </a:r>
            <a:r>
              <a:rPr lang="pt-BR" sz="2800" u="sng" dirty="0">
                <a:solidFill>
                  <a:schemeClr val="tx1"/>
                </a:solidFill>
              </a:rPr>
              <a:t>equipe</a:t>
            </a:r>
            <a:r>
              <a:rPr lang="pt-BR" sz="2800" dirty="0">
                <a:solidFill>
                  <a:schemeClr val="tx1"/>
                </a:solidFill>
              </a:rPr>
              <a:t>, quanto com os demais </a:t>
            </a:r>
            <a:r>
              <a:rPr lang="pt-BR" sz="2800" u="sng" dirty="0">
                <a:solidFill>
                  <a:schemeClr val="tx1"/>
                </a:solidFill>
              </a:rPr>
              <a:t>usuários</a:t>
            </a:r>
            <a:r>
              <a:rPr lang="pt-BR" sz="2800" dirty="0">
                <a:solidFill>
                  <a:schemeClr val="tx1"/>
                </a:solidFill>
              </a:rPr>
              <a:t> do sistema. Ambiente que favoreça a </a:t>
            </a:r>
            <a:r>
              <a:rPr lang="pt-BR" sz="2800" u="sng" dirty="0">
                <a:solidFill>
                  <a:schemeClr val="tx1"/>
                </a:solidFill>
              </a:rPr>
              <a:t>percepção</a:t>
            </a:r>
            <a:r>
              <a:rPr lang="pt-BR" sz="2800" dirty="0">
                <a:solidFill>
                  <a:schemeClr val="tx1"/>
                </a:solidFill>
              </a:rPr>
              <a:t> e </a:t>
            </a:r>
            <a:r>
              <a:rPr lang="pt-BR" sz="2800" u="sng" dirty="0">
                <a:solidFill>
                  <a:schemeClr val="tx1"/>
                </a:solidFill>
              </a:rPr>
              <a:t>vivência da autonomia;</a:t>
            </a:r>
            <a:endParaRPr lang="pt-BR" sz="2800" dirty="0">
              <a:solidFill>
                <a:schemeClr val="tx1"/>
              </a:solidFill>
            </a:endParaRP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pt-BR" sz="2400" dirty="0"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500063"/>
            <a:ext cx="7239000" cy="4846637"/>
          </a:xfrm>
        </p:spPr>
        <p:txBody>
          <a:bodyPr/>
          <a:lstStyle/>
          <a:p>
            <a:pPr lvl="2" algn="just" eaLnBrk="1" hangingPunct="1"/>
            <a:r>
              <a:rPr lang="pt-BR" altLang="pt-BR" sz="2800" dirty="0"/>
              <a:t>DEVE-SE:</a:t>
            </a:r>
          </a:p>
          <a:p>
            <a:pPr marL="530225" lvl="2" indent="0" algn="just" eaLnBrk="1" hangingPunct="1">
              <a:buNone/>
            </a:pPr>
            <a:endParaRPr lang="pt-BR" altLang="pt-BR" sz="2800" dirty="0"/>
          </a:p>
          <a:p>
            <a:pPr lvl="1" algn="just" eaLnBrk="1" hangingPunct="1"/>
            <a:r>
              <a:rPr lang="pt-BR" altLang="pt-BR" sz="2800" dirty="0">
                <a:solidFill>
                  <a:schemeClr val="tx1"/>
                </a:solidFill>
              </a:rPr>
              <a:t>Atentar para as necessidades físicas;</a:t>
            </a:r>
          </a:p>
          <a:p>
            <a:pPr lvl="1" algn="just" eaLnBrk="1" hangingPunct="1"/>
            <a:r>
              <a:rPr lang="pt-BR" altLang="pt-BR" sz="2800" dirty="0">
                <a:solidFill>
                  <a:schemeClr val="tx1"/>
                </a:solidFill>
              </a:rPr>
              <a:t>Respeitar os direitos, como cidadão, que possui </a:t>
            </a:r>
            <a:r>
              <a:rPr lang="pt-BR" altLang="pt-BR" sz="2800" u="sng" dirty="0">
                <a:solidFill>
                  <a:schemeClr val="tx1"/>
                </a:solidFill>
              </a:rPr>
              <a:t>opiniões</a:t>
            </a:r>
            <a:r>
              <a:rPr lang="pt-BR" altLang="pt-BR" sz="2800" dirty="0">
                <a:solidFill>
                  <a:schemeClr val="tx1"/>
                </a:solidFill>
              </a:rPr>
              <a:t>.</a:t>
            </a:r>
          </a:p>
          <a:p>
            <a:pPr lvl="1" algn="just" eaLnBrk="1" hangingPunct="1"/>
            <a:r>
              <a:rPr lang="pt-BR" altLang="pt-BR" sz="2800" dirty="0">
                <a:solidFill>
                  <a:schemeClr val="tx1"/>
                </a:solidFill>
              </a:rPr>
              <a:t>Dá ênfase à interação social;</a:t>
            </a:r>
          </a:p>
          <a:p>
            <a:pPr lvl="1" algn="just" eaLnBrk="1" hangingPunct="1"/>
            <a:r>
              <a:rPr lang="pt-BR" altLang="pt-BR" sz="2800" dirty="0">
                <a:solidFill>
                  <a:schemeClr val="tx1"/>
                </a:solidFill>
              </a:rPr>
              <a:t>Flexibilidade.</a:t>
            </a:r>
            <a:endParaRPr lang="pt-BR" altLang="pt-BR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7686700" cy="87549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>
                <a:solidFill>
                  <a:schemeClr val="tx1"/>
                </a:solidFill>
              </a:rPr>
              <a:t>Comunicação terapêutica / Relações interpessoais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728662" y="1831975"/>
            <a:ext cx="7947794" cy="5026025"/>
          </a:xfrm>
        </p:spPr>
        <p:txBody>
          <a:bodyPr/>
          <a:lstStyle/>
          <a:p>
            <a:pPr algn="just" eaLnBrk="1" hangingPunct="1"/>
            <a:r>
              <a:rPr lang="pt-BR" altLang="pt-BR" sz="2400" dirty="0">
                <a:solidFill>
                  <a:schemeClr val="tx1"/>
                </a:solidFill>
              </a:rPr>
              <a:t>A comunicação enfermeiro-paciente é denominada comunicação terapêutica, porque tem a finalidade de identificar e atender as necessidades de saúde do paciente e contribuir para melhorar a prática de enfermagem, ao criar oportunidades de aprendizagem e despertar nos pacientes sentimentos de confiança, permitindo que eles se sintam satisfeitos e seguros</a:t>
            </a:r>
            <a:r>
              <a:rPr lang="pt-BR" altLang="pt-BR" sz="2400" baseline="30000" dirty="0">
                <a:solidFill>
                  <a:schemeClr val="tx1"/>
                </a:solidFill>
              </a:rPr>
              <a:t> </a:t>
            </a:r>
            <a:r>
              <a:rPr lang="pt-BR" altLang="pt-BR" sz="2400" dirty="0">
                <a:solidFill>
                  <a:schemeClr val="tx1"/>
                </a:solidFill>
              </a:rPr>
              <a:t>(STEFANELLI, 1993; ATKINSON &amp; MURRAY, 1989).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214313"/>
            <a:ext cx="7643812" cy="602615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/>
              <a:t>Para melhor desenvolvermos a comunicação é preciso conhecer os componentes desse processo que são: o emissor ou remetente (aquele que emite a mensagem), receptor (aquele que recebe a mensagem) e a mensagem (informação ou emoção passada do emissor para receptor).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/>
              <a:t>O remetente é quem inicia a comunicação. A mensagem é a informação enviada, que para ser efetiva é preciso ser clara e organizada de modo familiar ao receptor, podendo ser composta por informações verbais ou não verbais; o receptor é a pessoa para quem a mensagem é enviada. Para a comunicação ser efetiva a mensagem do emissor deve ser um estímulo para o receptor e este deve decodificá-la e respondê-la (POTTER &amp; PERRY, 2002).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4" y="214313"/>
            <a:ext cx="8607871" cy="6000750"/>
          </a:xfrm>
        </p:spPr>
        <p:txBody>
          <a:bodyPr>
            <a:normAutofit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Escuta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Observação,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Comunicação verbal: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400" dirty="0"/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Durante a relação terapêutica,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Entre membros da equipe,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Tácita(Não expresso de modo formal.</a:t>
            </a: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400" dirty="0">
                <a:solidFill>
                  <a:schemeClr val="tx1"/>
                </a:solidFill>
              </a:rPr>
              <a:t>Que não se pode traduzir por palavras; calado.</a:t>
            </a: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400" dirty="0">
                <a:solidFill>
                  <a:schemeClr val="tx1"/>
                </a:solidFill>
              </a:rPr>
              <a:t>Que está subentendido e, por isso, não precisa ser dito. ou escrita.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Comunicação não-verbal: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Dor, irritação, ansiedade, preocupação, felicidade, etc. (mímica, olhar, linguagem corporal).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7DBA8-BE3F-4738-9736-73AC21C7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249" y="0"/>
            <a:ext cx="7543800" cy="1450757"/>
          </a:xfrm>
        </p:spPr>
        <p:txBody>
          <a:bodyPr>
            <a:normAutofit/>
          </a:bodyPr>
          <a:lstStyle/>
          <a:p>
            <a:pPr algn="ctr"/>
            <a:r>
              <a:rPr lang="pt-BR" sz="4000" dirty="0"/>
              <a:t>Surgimento da enfermagem psiquiátrica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3B579B-9902-4E4E-864C-F6C45E65C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845734"/>
            <a:ext cx="7971224" cy="4023360"/>
          </a:xfrm>
        </p:spPr>
        <p:txBody>
          <a:bodyPr/>
          <a:lstStyle/>
          <a:p>
            <a:pPr algn="just"/>
            <a:r>
              <a:rPr lang="pt-BR" sz="2400" dirty="0">
                <a:solidFill>
                  <a:srgbClr val="000000"/>
                </a:solidFill>
                <a:latin typeface="+mj-lt"/>
              </a:rPr>
              <a:t>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urge no campo da psiquiatria inicialmente enquanto saber subsidiário à prática médica. </a:t>
            </a:r>
          </a:p>
          <a:p>
            <a:pPr marL="0" indent="0" algn="just"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+mj-lt"/>
              </a:rPr>
              <a:t>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s agentes de enfermagem eram importantes observadores e provedores das informações que iriam alimentar ou subsidiar a construção das primeiras classificações 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j-lt"/>
              </a:rPr>
              <a:t>nosográficas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, altamente baseadas no comportamento observável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01253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9532" y="332656"/>
            <a:ext cx="8424936" cy="6767166"/>
          </a:xfrm>
        </p:spPr>
        <p:txBody>
          <a:bodyPr>
            <a:normAutofit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Habilidades interpessoais,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Sensibilidade,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Disponibilidade,</a:t>
            </a:r>
          </a:p>
          <a:p>
            <a:pPr marL="722376" lvl="1" indent="-274320" algn="just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pt-BR" sz="2400" dirty="0">
                <a:solidFill>
                  <a:schemeClr val="tx1"/>
                </a:solidFill>
              </a:rPr>
              <a:t>Sinceridade.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Compreensão do significado da relação interpessoal – contato social com objetivo terapêutico.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Estabelecer contato que estimule a expressão dos pensamentos e sentimentos.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Compreender as implicações do contato pessoal.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7998370" cy="5570984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pt-BR" altLang="pt-BR" sz="2400" dirty="0">
                <a:solidFill>
                  <a:schemeClr val="tx1"/>
                </a:solidFill>
              </a:rPr>
              <a:t>Para SILVA (1996), a comunicação adequada e efetiva é aquela que tenta diminuir conflitos, mal-entendidos para atingir objetivos definidos na solução de problemas detectados em situações de interação com os pacientes.  </a:t>
            </a:r>
          </a:p>
          <a:p>
            <a:pPr algn="just" eaLnBrk="1" hangingPunct="1"/>
            <a:endParaRPr lang="pt-BR" altLang="pt-BR" sz="24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pt-BR" altLang="pt-BR" sz="2400" dirty="0">
                <a:solidFill>
                  <a:schemeClr val="tx1"/>
                </a:solidFill>
              </a:rPr>
              <a:t>STEFANELLI (1993) completa esse pensamento colocando que é através de um relacionamento efetivo com o paciente, que o enfermeiro oferece-lhe apoio, conforto, informação e desperta seu sentimento de confiança e </a:t>
            </a:r>
            <a:r>
              <a:rPr lang="pt-BR" altLang="pt-BR" sz="2400" dirty="0" err="1">
                <a:solidFill>
                  <a:schemeClr val="tx1"/>
                </a:solidFill>
              </a:rPr>
              <a:t>auto-estima</a:t>
            </a:r>
            <a:r>
              <a:rPr lang="pt-BR" altLang="pt-BR" sz="2400" dirty="0">
                <a:solidFill>
                  <a:schemeClr val="tx1"/>
                </a:solidFill>
              </a:rPr>
              <a:t>.</a:t>
            </a:r>
          </a:p>
          <a:p>
            <a:pPr algn="just" eaLnBrk="1" hangingPunct="1"/>
            <a:endParaRPr lang="pt-BR" altLang="pt-BR" sz="24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pt-BR" altLang="pt-BR" sz="2400" dirty="0">
                <a:solidFill>
                  <a:schemeClr val="tx1"/>
                </a:solidFill>
              </a:rPr>
              <a:t>Segundo NEGRENI &amp; RODRIGUES (2000), o relacionamento enfermeiro-paciente é a forma eficaz, que o profissional tem para ajudar seu paciente com dificuldades, na medida em que possibilita conhecê-lo como pessoa e identificar suas necessidades.</a:t>
            </a:r>
          </a:p>
          <a:p>
            <a:pPr algn="just" eaLnBrk="1" hangingPunct="1"/>
            <a:endParaRPr lang="pt-BR" altLang="pt-B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620688"/>
            <a:ext cx="8064896" cy="484663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pt-BR" altLang="pt-BR" sz="2800" dirty="0">
                <a:solidFill>
                  <a:schemeClr val="tx1"/>
                </a:solidFill>
              </a:rPr>
              <a:t>A Enfermagem tem lançado mão em sua prática de conhecimentos e habilidades como a comunicação terapêutica, ferramenta necessária no cuidado, principalmente em saúde mental. </a:t>
            </a:r>
          </a:p>
          <a:p>
            <a:pPr algn="just" eaLnBrk="1" hangingPunct="1"/>
            <a:endParaRPr lang="pt-BR" altLang="pt-BR" sz="2800" dirty="0">
              <a:solidFill>
                <a:schemeClr val="tx1"/>
              </a:solidFill>
            </a:endParaRPr>
          </a:p>
          <a:p>
            <a:pPr algn="just" eaLnBrk="1" hangingPunct="1"/>
            <a:r>
              <a:rPr lang="pt-BR" altLang="pt-BR" sz="2800" dirty="0">
                <a:solidFill>
                  <a:schemeClr val="tx1"/>
                </a:solidFill>
              </a:rPr>
              <a:t>Neste sentido, o cuidado humanizado, construtivo, verdadeiro, consciente, transformador, que contemple a totalidade do outro, deve ser fundamentado na competência da comunicação terapêutica.(Braga EM, Silva MJP, 2007).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500"/>
            <a:ext cx="7239000" cy="5884863"/>
          </a:xfrm>
        </p:spPr>
        <p:txBody>
          <a:bodyPr/>
          <a:lstStyle/>
          <a:p>
            <a:pPr eaLnBrk="1" hangingPunct="1"/>
            <a:r>
              <a:rPr lang="pt-BR" altLang="pt-BR" sz="2800"/>
              <a:t>Evolução da assistência:</a:t>
            </a:r>
          </a:p>
          <a:p>
            <a:pPr lvl="1" eaLnBrk="1" hangingPunct="1"/>
            <a:r>
              <a:rPr lang="pt-BR" altLang="pt-BR" sz="2800">
                <a:solidFill>
                  <a:schemeClr val="tx1"/>
                </a:solidFill>
              </a:rPr>
              <a:t>Da abordagem biomédica para uma abordagem psicossocial,</a:t>
            </a:r>
          </a:p>
          <a:p>
            <a:pPr lvl="1" eaLnBrk="1" hangingPunct="1"/>
            <a:r>
              <a:rPr lang="pt-BR" altLang="pt-BR" sz="2800">
                <a:solidFill>
                  <a:schemeClr val="tx1"/>
                </a:solidFill>
              </a:rPr>
              <a:t>Do tratamento para o cuidado,</a:t>
            </a:r>
          </a:p>
          <a:p>
            <a:pPr lvl="1" eaLnBrk="1" hangingPunct="1"/>
            <a:r>
              <a:rPr lang="pt-BR" altLang="pt-BR" sz="2800">
                <a:solidFill>
                  <a:schemeClr val="tx1"/>
                </a:solidFill>
              </a:rPr>
              <a:t>Da abordagem individual (do ponto de vista profissional) para a equipe,</a:t>
            </a:r>
          </a:p>
          <a:p>
            <a:pPr lvl="1" eaLnBrk="1" hangingPunct="1"/>
            <a:endParaRPr lang="pt-BR" altLang="pt-BR" sz="2800">
              <a:solidFill>
                <a:schemeClr val="tx1"/>
              </a:solidFill>
            </a:endParaRPr>
          </a:p>
          <a:p>
            <a:pPr lvl="1" eaLnBrk="1" hangingPunct="1"/>
            <a:r>
              <a:rPr lang="pt-BR" altLang="pt-BR" sz="2800">
                <a:solidFill>
                  <a:schemeClr val="tx1"/>
                </a:solidFill>
              </a:rPr>
              <a:t>Ênfase às possibilidades terapêuticas, ao papel terapêutico de cada um da equipe.</a:t>
            </a:r>
          </a:p>
          <a:p>
            <a:pPr eaLnBrk="1" hangingPunct="1"/>
            <a:endParaRPr lang="pt-BR" altLang="pt-BR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6117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Referencias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1071563"/>
            <a:ext cx="7715250" cy="53832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ATKINSON, L. D.; MURRAY, </a:t>
            </a:r>
            <a:r>
              <a:rPr lang="pt-BR" sz="2400" dirty="0" err="1"/>
              <a:t>M.E.</a:t>
            </a:r>
            <a:r>
              <a:rPr lang="pt-BR" sz="2400" dirty="0"/>
              <a:t> </a:t>
            </a:r>
            <a:r>
              <a:rPr lang="pt-BR" sz="2400" i="1" dirty="0"/>
              <a:t>Fundamentos de Enfermagem</a:t>
            </a:r>
            <a:r>
              <a:rPr lang="pt-BR" sz="2400" dirty="0"/>
              <a:t>: introdução ao processo de enfermagem. Rio de Janeiro: Guanabara </a:t>
            </a:r>
            <a:r>
              <a:rPr lang="pt-BR" sz="2400" dirty="0" err="1"/>
              <a:t>Koogan</a:t>
            </a:r>
            <a:r>
              <a:rPr lang="pt-BR" sz="2400" dirty="0"/>
              <a:t>, 1989.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/>
              <a:t>Braga EM, Silva MJP. Comunicação competente: visão  de enfermeiros especialistas em comunicação. </a:t>
            </a:r>
            <a:r>
              <a:rPr lang="pt-BR" sz="2400" dirty="0" err="1"/>
              <a:t>Acta</a:t>
            </a:r>
            <a:r>
              <a:rPr lang="pt-BR" sz="2400" dirty="0"/>
              <a:t> Paul.  </a:t>
            </a:r>
            <a:r>
              <a:rPr lang="pt-BR" sz="2400" dirty="0" err="1"/>
              <a:t>Enferm</a:t>
            </a:r>
            <a:r>
              <a:rPr lang="pt-BR" sz="2400" dirty="0"/>
              <a:t>. 2007; (4):410-4.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cap="all" dirty="0"/>
              <a:t>NEGRINI</a:t>
            </a:r>
            <a:r>
              <a:rPr lang="pt-BR" sz="2400" dirty="0"/>
              <a:t>, M. R.; </a:t>
            </a:r>
            <a:r>
              <a:rPr lang="pt-BR" sz="2400" cap="all" dirty="0"/>
              <a:t>RODRIGUES</a:t>
            </a:r>
            <a:r>
              <a:rPr lang="pt-BR" sz="2400" dirty="0"/>
              <a:t>, A. R. F. Relacionamento terapêutico enfermeiro paciente junto a mulheres </a:t>
            </a:r>
            <a:r>
              <a:rPr lang="pt-BR" sz="2400" dirty="0" err="1"/>
              <a:t>mastectomizadas</a:t>
            </a:r>
            <a:r>
              <a:rPr lang="pt-BR" sz="2400" dirty="0"/>
              <a:t>. </a:t>
            </a:r>
            <a:r>
              <a:rPr lang="pt-BR" sz="2400" i="1" dirty="0"/>
              <a:t>Revista o Mundo da Saúde, </a:t>
            </a:r>
            <a:r>
              <a:rPr lang="pt-BR" sz="2400" dirty="0"/>
              <a:t> v. 24, n. 4, p. 16-22, 2000.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642938"/>
            <a:ext cx="8534722" cy="4846637"/>
          </a:xfrm>
        </p:spPr>
        <p:txBody>
          <a:bodyPr/>
          <a:lstStyle/>
          <a:p>
            <a:pPr algn="just" eaLnBrk="1" hangingPunct="1"/>
            <a:r>
              <a:rPr lang="pt-BR" altLang="pt-BR" sz="2800" dirty="0"/>
              <a:t>POTTER, P. A.; PERRY, A.G. </a:t>
            </a:r>
            <a:r>
              <a:rPr lang="pt-BR" altLang="pt-BR" sz="2800" i="1" dirty="0"/>
              <a:t>Fundamentos de enfermagem</a:t>
            </a:r>
            <a:r>
              <a:rPr lang="pt-BR" altLang="pt-BR" sz="2800" dirty="0"/>
              <a:t>: Conceitos, processo e prática. Ed. Rio de Janeiro: Guanabara Koogan, 2002.</a:t>
            </a:r>
          </a:p>
          <a:p>
            <a:pPr algn="just" eaLnBrk="1" hangingPunct="1"/>
            <a:r>
              <a:rPr lang="pt-BR" altLang="pt-BR" sz="2800" dirty="0"/>
              <a:t>SILVA, M. J. P. </a:t>
            </a:r>
            <a:r>
              <a:rPr lang="pt-BR" altLang="pt-BR" sz="2800" i="1" dirty="0"/>
              <a:t>Comunicação tem remédio</a:t>
            </a:r>
            <a:r>
              <a:rPr lang="pt-BR" altLang="pt-BR" sz="2800" dirty="0"/>
              <a:t>: a comunicação nas relações interpessoais em saúde. São Paulo: Editora Gente, 1996.</a:t>
            </a:r>
          </a:p>
          <a:p>
            <a:pPr algn="just" eaLnBrk="1" hangingPunct="1"/>
            <a:r>
              <a:rPr lang="pt-BR" altLang="pt-BR" sz="2800" dirty="0"/>
              <a:t>STEFANELLI, M. C. </a:t>
            </a:r>
            <a:r>
              <a:rPr lang="pt-BR" altLang="pt-BR" sz="2800" i="1" dirty="0"/>
              <a:t>com paciente teoria e ensino.</a:t>
            </a:r>
            <a:r>
              <a:rPr lang="pt-BR" altLang="pt-BR" sz="2800" b="1" dirty="0"/>
              <a:t> </a:t>
            </a:r>
            <a:r>
              <a:rPr lang="pt-BR" altLang="pt-BR" sz="2800" dirty="0"/>
              <a:t>São Paulo: Robe editorial, 1993.</a:t>
            </a:r>
          </a:p>
          <a:p>
            <a:pPr eaLnBrk="1" hangingPunct="1"/>
            <a:endParaRPr lang="pt-BR" alt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6632"/>
            <a:ext cx="8352928" cy="6048672"/>
          </a:xfrm>
        </p:spPr>
        <p:txBody>
          <a:bodyPr/>
          <a:lstStyle/>
          <a:p>
            <a:pPr eaLnBrk="1" hangingPunct="1"/>
            <a:r>
              <a:rPr lang="en-US" altLang="pt-BR" dirty="0"/>
              <a:t>Friedmann CT, Lesser IM, Auerbach E. Psychiatric urgency as assessed by  patients and their therapists at an adult outpatient clinic. Hosp Community Psychiatry. 1982.</a:t>
            </a:r>
          </a:p>
          <a:p>
            <a:pPr eaLnBrk="1" hangingPunct="1"/>
            <a:r>
              <a:rPr lang="en-US" altLang="pt-BR" dirty="0"/>
              <a:t>Hillard JR. The past and future of psychiatric emergency services in the U.S. Hosp Community Psychiatry. 1994</a:t>
            </a:r>
            <a:endParaRPr lang="pt-BR" alt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E898DF-8CD0-4A67-9F7C-4F250DBF5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+mn-lt"/>
              </a:rPr>
              <a:t>Surgimento da enfermagem psiquiátrica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707705-049A-4AAD-823B-A36403030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>
                <a:solidFill>
                  <a:srgbClr val="000000"/>
                </a:solidFill>
                <a:latin typeface="+mj-lt"/>
              </a:rPr>
              <a:t>E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star nesse lugar garantiu à enfermagem espaço na hierarquia das instituições, e, nesse sentido, conferiu-lhes algum poder</a:t>
            </a:r>
            <a:r>
              <a:rPr lang="pt-BR" sz="2400" b="0" i="0" baseline="30000" dirty="0">
                <a:solidFill>
                  <a:srgbClr val="000000"/>
                </a:solidFill>
                <a:effectLst/>
                <a:latin typeface="+mj-lt"/>
              </a:rPr>
              <a:t>;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</a:p>
          <a:p>
            <a:pPr algn="just"/>
            <a:endParaRPr lang="pt-BR" sz="2400" b="0" i="0" dirty="0">
              <a:solidFill>
                <a:srgbClr val="000000"/>
              </a:solidFill>
              <a:effectLst/>
              <a:latin typeface="+mj-lt"/>
            </a:endParaRPr>
          </a:p>
          <a:p>
            <a:pPr algn="just"/>
            <a:r>
              <a:rPr lang="pt-BR" sz="2400" dirty="0">
                <a:solidFill>
                  <a:srgbClr val="000000"/>
                </a:solidFill>
                <a:latin typeface="+mj-lt"/>
              </a:rPr>
              <a:t>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o mesmo tempo em que esses trabalhadores possuíam funções específicas no cuidado aos pacientes, algo que lhes conferiria alguma identidade, atuavam decisivamente exercendo uma atividade meio, substrato para a construção de um saber médico sobre a loucura.</a:t>
            </a:r>
            <a:endParaRPr lang="pt-BR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5053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391466"/>
            <a:ext cx="8229600" cy="80405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/>
              <a:t>Grandes marcos na história </a:t>
            </a:r>
            <a:br>
              <a:rPr lang="pt-BR" sz="4000" dirty="0"/>
            </a:br>
            <a:r>
              <a:rPr lang="pt-BR" sz="4000" dirty="0"/>
              <a:t>da enfermagem psiquiátrica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382485"/>
            <a:ext cx="8568952" cy="5097462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pt-BR" sz="3200" dirty="0">
                <a:cs typeface="Arial" charset="0"/>
              </a:rPr>
              <a:t> 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1952 - Hildegard </a:t>
            </a:r>
            <a:r>
              <a:rPr lang="pt-BR" dirty="0" err="1">
                <a:solidFill>
                  <a:schemeClr val="tx1"/>
                </a:solidFill>
                <a:cs typeface="Arial" charset="0"/>
              </a:rPr>
              <a:t>Peplau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 publicou o livro </a:t>
            </a:r>
            <a:r>
              <a:rPr lang="pt-BR" dirty="0" err="1">
                <a:solidFill>
                  <a:schemeClr val="tx1"/>
                </a:solidFill>
                <a:cs typeface="Arial" charset="0"/>
              </a:rPr>
              <a:t>Interpersonal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pt-BR" dirty="0" err="1">
                <a:solidFill>
                  <a:schemeClr val="tx1"/>
                </a:solidFill>
                <a:cs typeface="Arial" charset="0"/>
              </a:rPr>
              <a:t>Relations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 in </a:t>
            </a:r>
            <a:r>
              <a:rPr lang="pt-BR" dirty="0" err="1">
                <a:solidFill>
                  <a:schemeClr val="tx1"/>
                </a:solidFill>
                <a:cs typeface="Arial" charset="0"/>
              </a:rPr>
              <a:t>Nursing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, no qual descreveu as habilidades, as atividades e o papel das enfermeiras psiquiátricas, comparando-as a professoras, lideres, substitutas dos pais e mesmo conselheiras.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pt-BR" dirty="0">
                <a:solidFill>
                  <a:schemeClr val="tx1"/>
                </a:solidFill>
                <a:cs typeface="Arial" charset="0"/>
              </a:rPr>
              <a:t>Em seguida publicou novos trabalhos onde definiu ações de enfermagem psiquiátrica como uma especialização com papeis definidos que evoluiu do </a:t>
            </a:r>
            <a:r>
              <a:rPr lang="pt-BR" b="1" dirty="0">
                <a:solidFill>
                  <a:schemeClr val="tx1"/>
                </a:solidFill>
                <a:cs typeface="Arial" charset="0"/>
              </a:rPr>
              <a:t>cuidado físico </a:t>
            </a:r>
            <a:r>
              <a:rPr lang="pt-BR" dirty="0">
                <a:solidFill>
                  <a:schemeClr val="tx1"/>
                </a:solidFill>
                <a:cs typeface="Arial" charset="0"/>
              </a:rPr>
              <a:t>para um papel de competência clinica, baseado em </a:t>
            </a:r>
            <a:r>
              <a:rPr lang="pt-BR" b="1" dirty="0">
                <a:solidFill>
                  <a:schemeClr val="tx1"/>
                </a:solidFill>
                <a:cs typeface="Arial" charset="0"/>
              </a:rPr>
              <a:t>técnicas interpessoais e no uso do processo de enfermagem.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pt-BR" b="1" dirty="0">
              <a:solidFill>
                <a:schemeClr val="tx1"/>
              </a:solidFill>
              <a:cs typeface="Arial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>
                <a:solidFill>
                  <a:schemeClr val="tx1"/>
                </a:solidFill>
              </a:rPr>
              <a:t>Ainda na década de 50 houve a descoberta e uso dos </a:t>
            </a:r>
            <a:r>
              <a:rPr lang="pt-BR" dirty="0" err="1">
                <a:solidFill>
                  <a:schemeClr val="tx1"/>
                </a:solidFill>
              </a:rPr>
              <a:t>antipsicoticos</a:t>
            </a:r>
            <a:r>
              <a:rPr lang="pt-BR" dirty="0">
                <a:solidFill>
                  <a:schemeClr val="tx1"/>
                </a:solidFill>
              </a:rPr>
              <a:t> e menos restrições ambientais foram necessárias, tais como trancas e camisas-de-força, entretanto os papeis dos profissionais foram expandidos, inclusive das enfermeiras.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313" y="285750"/>
            <a:ext cx="8534151" cy="6357938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  <a:cs typeface="Arial" charset="0"/>
              </a:rPr>
              <a:t>Anos 60 - nos EUA, o foco da Enfermagem psiquiátrica na saúde mental, tanto que a disciplina passa a denominar-se enfermagem psiquiátrica e saúde mental.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pt-BR" sz="3200" dirty="0">
              <a:solidFill>
                <a:schemeClr val="tx1"/>
              </a:solidFill>
              <a:cs typeface="Arial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  <a:cs typeface="Arial" charset="0"/>
              </a:rPr>
              <a:t>Anos 70- a especialidade avançou ainda mais e a disciplina passou a chamar-se enfermagem psicossocial, cujo conteúdo era oferecido no curso de enfermagem geral com uma abordagem mais holística e fora dos hospitais psiquiátricos.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pt-BR" sz="3200" dirty="0">
              <a:solidFill>
                <a:schemeClr val="tx1"/>
              </a:solidFill>
              <a:cs typeface="Arial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>
                <a:solidFill>
                  <a:schemeClr val="tx1"/>
                </a:solidFill>
                <a:cs typeface="Arial" charset="0"/>
              </a:rPr>
              <a:t>Anos 90- as enfermeiras iniciaram o desafio de expandir  as bases das neurociências na pratica biopsicossocial holística da enfermagem psiquiátrica. Maior compreensão sobre o cérebro, o comportamento, a emoção e a cognição ofereceram novas oportunidades para a enfermagem psiquiátrica.</a:t>
            </a:r>
            <a:endParaRPr lang="pt-BR" sz="3200" dirty="0">
              <a:solidFill>
                <a:schemeClr val="tx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472518" cy="5897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Exigências na prática atual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928688"/>
            <a:ext cx="7572375" cy="5526087"/>
          </a:xfrm>
        </p:spPr>
        <p:txBody>
          <a:bodyPr>
            <a:normAutofit fontScale="85000" lnSpcReduction="20000"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/>
              <a:t>Descentralização do cuidado </a:t>
            </a:r>
            <a:r>
              <a:rPr lang="pt-BR" sz="3200" dirty="0" err="1"/>
              <a:t>hopspitalar</a:t>
            </a:r>
            <a:r>
              <a:rPr lang="pt-BR" sz="3200" dirty="0"/>
              <a:t>- exclusivamente nos cuidados  a beira do leito e nas necessidades imediatas do paciente. 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pt-BR" sz="32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/>
              <a:t>Devem ampliar o contexto do cuidado, a responsabilidade e a compreensão que tem do cuidado que ofertam.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pt-BR" sz="32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/>
              <a:t>A prática da enfermagem psiquiátrica atual exige uma maior sensibilidade para o ambiente social e para as necessidades de defesa para os pacientes e suas famílias.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pt-BR" sz="32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/>
              <a:t>Atentar para os dilemas legais e éticos que muitas vezes envolvem os pacientes e familiares, que sofrem preconceitos de qualquer natureza.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Diversidade do cuidado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altLang="pt-BR"/>
              <a:t>Internação prolongada;</a:t>
            </a:r>
          </a:p>
          <a:p>
            <a:pPr algn="just" eaLnBrk="1" hangingPunct="1"/>
            <a:r>
              <a:rPr lang="pt-BR" altLang="pt-BR"/>
              <a:t>Internação parcial;</a:t>
            </a:r>
          </a:p>
          <a:p>
            <a:pPr algn="just" eaLnBrk="1" hangingPunct="1"/>
            <a:r>
              <a:rPr lang="pt-BR" altLang="pt-BR"/>
              <a:t>Cuidados residenciais;</a:t>
            </a:r>
          </a:p>
          <a:p>
            <a:pPr algn="just" eaLnBrk="1" hangingPunct="1"/>
            <a:r>
              <a:rPr lang="pt-BR" altLang="pt-BR"/>
              <a:t> Domiciliares; e</a:t>
            </a:r>
          </a:p>
          <a:p>
            <a:pPr algn="just" eaLnBrk="1" hangingPunct="1"/>
            <a:r>
              <a:rPr lang="pt-BR" altLang="pt-BR"/>
              <a:t>Ambulatoriais. </a:t>
            </a:r>
          </a:p>
          <a:p>
            <a:pPr eaLnBrk="1" hangingPunct="1"/>
            <a:endParaRPr lang="pt-BR" altLang="pt-BR"/>
          </a:p>
        </p:txBody>
      </p:sp>
      <p:sp>
        <p:nvSpPr>
          <p:cNvPr id="10244" name="AutoShape 2" descr="data:image/jpeg;base64,/9j/4AAQSkZJRgABAQAAAQABAAD/2wCEAAkGBhISEBQUEhQQEBAQEBQQEBAQDw8PEBAQFBAVFBQQEhQXHCYeFxkjGRQUHy8gIycpLCwsFR4xNTAqNSYrLCkBCQoKDgwOGg8PGiwfHyQpKSkqKSksKSwpKSksLCwpKSkpLCkpKSkpLCwsKSwsKSksLCwpLCkpLCksLCwsKSwsLP/AABEIAIIBggMBIgACEQEDEQH/xAAcAAABBQEBAQAAAAAAAAAAAAAAAQIDBAUGBwj/xAA/EAACAQIEAwcBBQQIBwAAAAAAAQIDEQQFEiExQVEGIjJhcYGREwdCUrHBI6Gy0RQ0YnKCouHwJDM1ZHN1s//EABoBAAIDAQEAAAAAAAAAAAAAAAAEAQIDBQb/xAArEQACAgEEAgEDAgcAAAAAAAAAAQIRAwQSITEiQTITYYEjUQUzQnGRsdH/2gAMAwEAAhEDEQA/APbAAAAAAAAAAGAHFYCH/H1YtptTnJRXBRcm7+rb4+3U6eUdjBjk6pZm6ilKX1qdSTUn4ZO2y8rJfBczilFpucpqPKMZaV8oWlxbG4+VIsVrLmtvMzMTURxOYfRi26OJq0ZX3aq64N+af8ybKsdiHJXrUq8OtmpWFJzTHI4muzoG7kbaBtmHnblKyVT6cfvW4v0MTaKL2LzehT/5lSKfJLd/CJsvzqjJq31LcLunJI4J53hqEu7HXLnOVm/VN7/uOo7P9qVOzt3b2bUlJJ9HzXujRRrmirp8Jnb4nLo1aL02bce6/O2xyOBjUq6LRarQk6NWPDVG7SkvR29jtclxiqJ2tt05ozJ5c41pvZa9dr3Wq8Ha3new00mrQorT2s6fAQapwT4qKT9UWSrltHRRpx/DTinz30otDUXwhGSpsAACxUAAAAW4CBcAOC+0zOJaY4eF19RXqNbdxPh7nlOJyx3sluer9qMJGpWnfx6Uo+XM53AZY3O0lumJyy+TOnDBUE37Mrs/2Oco6pr0RZzPss496muHI7mjQUYpdEWsLh4y2aFbnKd2MeKjVCdg82nUoaKt/qU9rvjKPJnUlHAZfCDvFWuXjqQbrk4+StzoAAC5QAAAAAACQAAAAAAAAAAFABAAAAAAAAAAAAAEAAFARSFuVAAAAAAAAApYygvqU5/eV4+zRg9ocunWTjBxV399vTb23Z09alf2d16mZU3bF8sb7GsEv2PJO03ZpxoqLdWWJU3qd9NDTZ6fpQi9MUttnv5sr9m8snCULa1xVTvbN3dmlz5I9Kx2BjJ7q4zBYKnF8F+QvJuXiPQSj5AsO/opvjbdnKZ9gpS4dPjzPQMVSX036GFXpJwu+RlOO1k45WrPOsT2cVRxv3dKS7sUr2vu7cXuzosDlFLxTj9StZL6klZxiuEYpcEaMKcWy3TpJFXlk1Vmv04p3Rq9moaXbgL2gpN1YTUtMaCdWpvK7gnyS477WLOVUbWZj9pM4U5VKELvRL9o7WXd2cV13ab9DWTUcVMXt/VuJp9ke0brx0z8SbSfXkdOcn2UyVQSld3UtSs1Zu3H/Q6tDWnbcORHOoqb2igADAuAAAAAAR16qimwbrkEr4OazbBr6+votylSpJXmWMyxDb9StSxCcbdDlyacmztQvakyHF5lZX/cauS4qM43ez6mPNU5uzs2dBlWXxcV0TLY1uYZqjG2bmGWxKNhCyHHSSo4zduwAALEAAAAAAAAAAAAAAGX2kz6GEoSqz+6u6ucpckiG6AmzfO6WGp66slFcurfRI82zr7XpttUIqEfxS3b80uRwvaPtVWxdRyqS2v3YrwxXkjFVfkzCUnLoahjS77O0j2+xU5X+vNO/BNJfB1/Z/7Rajsq1prnJK0vXoeOKVuBq5Xi53snv0MZKUeUxlRhLho+kMJjI1IqUeDJjzHs/wBrp0NMZR1xe0t7NeaPS6NXVFPhdXGoS3IQyQ2P7DwADQzEARigBDGomDqJcyrRe4tdWRFE2XIzuSFDCT3L1yAFAAAgDLxULTfRq5qFTMaN43XFb+xnkVo1xSqRz+Nq2MWpj39RJXe/LoXM0m+C4szsDBa92tT6uzfojlzb3UdeFKJu4vO4N/TipXcbp6ZafTVayfkZE81jCyknLU77W7vrvzH4/E04rvTinbk7v4RzVbMKaezlLflGyXyXk5P0aYsNrhF+E2pOXKUm9P4U3sjSoVU+ZhxzaDitMKk5Pho0NK3OTvZGrllLVJcrK7/1MWmnyWlx2dhla2XkeawzC2bYmP8A3NT+JpL0auvY9Iy6ahFyk0oq8m3slFK7fwePdmpf0vHVa/hjN1Zbc05ymm78XutxnIrxnPj/ADD2fK6CSUlsm3t0NaJiZFXUouz4pfKvGX70jaiN4HcEJ5eJUxwAMlI3Mm6HNjHWRG5DXE02me4SvjGlsrmTicXKS34dDRnAp1sHfgL6jDKa8f8AAxp8sYvyMPHS2OfxddpNK92dVXy+d+F0Ow/ZaM3eaYgsM3w0dN5oRW5M57IcndSScZSutz0bA4XRBLot35lPC5dDDpaFZN2ZpRkP4sOxc9iGfU/VdLocAXA1FgAAAAAAJAAAAAAAAAGeVfbPWqP6MVf6W7fnLkeqmJ2ryOGJoOM1w3T6MyyXXBpircrPm2rJIg4nZZ59nlWDbpyUkuT4mJDsxiH9xmKnEdeOV9GbGN1x3LOXxqSmowTcvI0aPZCu2k01fmdt2Y7PKjUj3bva7aKSypLjk1hhbfPBPkXZ2U3ThJNybUpN8kmm7nq8VZW6FLD4JKakkl3bcC8M4lxyc/NK5AAAamIgCMAApYYfiVsSxpWFlTuRYFWjC25LSxA+VJ2tw8ypDLZL77IJ9GipCplRRadrj4SalYkgsiSjcVA2QBz2ZYKzexzFbJ4SqXnFS6XV7enQ9Dr0FNWfzzRzmJw6UrbeT8jn58VO0dHBmdUcZnOSRVnGCa6qUov3VzDjk+qVtNl1k3I9ExVBNbmRUwiTMJTkjr49VLbRVwmHUYaYr1dld/HI2cswbW/UrYCjd2H43Po6vp0d7bSqLguTUer8zO/65Ck3KTpFT7TcxqwwKp0L68TVVCTjypaHKpvyvZRv0bOSyDLvo013lql4rNLnfSjtc8owlQofUi5xdVx2lplFyirNb+TNHLvs9w8bSlKrJNX0Oe3pdDWyWSKroUU447vsOxEnKPB/s3KN2rKWpp7bs7BEGHw0YJKKUYrgkrInQ3ihsjQlklvlYNkNSRLNlachqKFpsa6m4+E9irOexLQ8KNWuDG+aLGkTQOiORSzUbGkiSMQQ5FWSiPEwvESBMyNrcE/QNc2OhMeVqc/zJ4SBolSHAAFS4AAAAAAAAAAAACTjdWfBigAHIdoMtdNtw31cE3sjNw8bRWtLVzOuzfLZVbaWo2XM5XMMLUp7TW/XkxDNBp8I62nnGSVvkWME+Rew9FLfmZdObiR1s230riKdcsYkm+jvMFX1RRaORyzM5R24rmbWHzbU7W26nV027JC6ONqEscqbNQBIu4poZCNgIxSQK+phdj9IWKgNhcegihbAA1rvewfeCps7jae7vyACXUOYgKG9wApZ1inToTkr6mlCFt3rm1GP73f2OVynE/VwVCp+KkrNO90m4p/CT9zW7bZi6NKnNeGNZTqPbalGE3J/kvWSPOvs37Q6sJ9GVk6bloXJQcm7LyVxfWKsSf3GtLzJo6fHYiSjtv68vcwa+bO/h/zGviZ3i0YlbBtnHU2daKVEc8yqSTV9MXs1Ha66N8WPwVk7jqmFUImZPEylLTBN9ei9WRtlkltXJe4wjb4Rd7VY2eJhSw9F2n9anKDXKSkt35Wb+T2PDwtFLokvU807D5LqxOt7qlaTn+KbT0wXkt5eyPS9R3cWB4Y7ZdnDzZY5JXHoUVCCNl12YNjKkitORJUkVK0xmKF5Mik7uy6l+ETIp125PTu+HoadGm7bs1mqMYOy1EeiBTHwkYNDCZLYVMEMTKliWwjQqYNFSxn1p2lb3J6VQrY3DTctS3sV6dWXoMbVJcC9uL5NqMhTPo4u3Enjir8Bab2djULkrLIEUapWxOYWeyuZyyRSssotui8BTpYptcC1Cdy0Zp9A4tDgAC5UAAAADPzfK41Y/wBpeH+RoBYrKKaotGTi7Ry+F7NSnL9p3YLknu/foUM27NQpVU4eGS4Pk10O3scj2nrtYmEb7Spuy993+RXHpYZGomk9Zkh5FHXyiamAhbi7Gc7U1d+Jk8ar5nZ2JR2x4RxHNylulyzqcLWTVkyyc3hKluBuYXE6l5iGTHXI7jyWTMUa5AY0b2IFhbCX3svd9CKJHRQWFGRlcKAJzSV3wEg29+HRfzKmJq3aXmXlsSAijv6jxIisAOP+0+nKWX1tKu1T1WXHTCUZSt7J/B4f2Xxbp1FZ2uey/ahnssKsLNJzjKvOFWne31KLotSj67przR5dPIVCspU3qozSnTl1TV7L5/3YpqoP6G70MaOX6u07GOPuizgqeuXoYeGT2XsbeI7lDa6c2oNpXemzbXwre5xdPh+tkUF7OtqJrDjc2VM0qRk7Xbjwutk/Tr7FKNXQtMY+JqKguM5N91et/cinXir8enn88jpOwGRupU/pFRNU6DapJrxVrbz9Ip/MvI9dDTYtLC4r/rPLz1GTUSpv8ejsez2V/Qoxi7a/FUa4Oo+NvJcF6GhUqbAgm+XU57bbtjKVEdOv0fD49LhiKs2u6k7cm7X9GR0o7D0ipJSeZJPTJOEuklb46kOLxK0t3NGVNSVppSXRq5XllENLUdne6UndezL45yT8uimTHGS8eGJl0Eo+b3Zcb6EdOjpVnsP0mzdswSpUNaH02JqBMqWLkWRy2YtOQ6SuZlxyY4Z0HkMuhCOWGi+RIKQWozq+Af3fhlaMnF24G0VMwitDfNJsxyR9msJ+ilVx29l7kcJ6tzGniNKu77v9TWo7wQhGW/ljeyiWlj46rX3NKjiY8L7nPLLoxlru79Ll2NOM5xkpW0vh19RmEqKzgmjdAihWXAluNJpiTVAAABAAAEgDOMzHEKeMqN8KMFBer3Z1+Iq6Yt9E38HAODVOpN+KrJy9uS+LDWmhcrF889sSLE19VWPR7o1ZLZHPUamqtDyR0EndnUyRqkcuDttl6hHYno1nEp0Ku6RYlLh6ickNJmwqwFdMBTahq2Xq09KbEoeFPm92VMxrpwummmtSad00+DRNSleCfkZVwbkzldP4CptHoRSq6V7X827lOMrqUn6LyuFEi0Y9+/Tc0eXmzIoya3X57Glh6+t8LW8+YMCxFCsEIyAPMPtlqJywsH1qz/givzZz2U4XVQqO9lRWtb8Lvgvh/LNT7XLvHUFe6VC6XT9rK799vgzsspv6VaH46Elb+1Hf9WdWMFLTbX7TFHJxzKSfTRNgIXsy7m1ZtRpwV7d6Ur+XBL3/AHmX2cm5JcXpWqVui5e/D3OlwmCd3KaUVzvxb4s4f8J09TeWXrhHW/i2fxWJe+WUMp7Pucoxt3pyUd/lv0/kel0cNGlTjTgrRirL9X6t7mT2Zw6k3V5K8Ier3lL8l8m293c6Wpybpbf2OZghSsZbkE6QSlsMc27egoMEELp26cSZjZW1+qvv62HOIALcW4xiJ2ACeFRcHwFnS6fH8iq5bFvD1NS80Sm0Q1ZXkhLE1WFvQjkbJi7VElKRMpFSDJ6bKsumStjxjWw6JmzSIo3VuOI5cSESyVFLOdqM/QtJkeKp64OPVWInG4tFoOmmc3h6d7Xs42NCMNjJr4adGceLhez8jV17HMjFxVM6UpbuUUK0ZOXDYlpYV6Xp8XFXJJYhLkNwuMeuy4Fod0S26CUKjcd7NLexoUsc0kt5S6WLVFRXLiPlJJ3shqGHbzYpPMpcNCUqs3xVvcmuximGo3URdtEmoZKsRuRXrT2LKJRsrZpiXKOlfe4+hgZolpsuljWxU+RkY5XOjp40IaiVmFhoWqwOiitrmbSorWjWS7o3klYpjQQlYu0HdrzKDZdwPFCsuhiJpWELNgFLGjmMbjFh6VRylGNGEdWltpxblZxgkndNvw9XsW8i7T0cUnGhLUoU4y1LUm77NNNXTi9mv7SZm4igp+NKVpKSUkmlKLvF7800Z9OnHCVf6Vro0qEI/TqxaUZ6ZS1ao2W/e9352MbsZo7bES3svupR9+LIpzWhR87v1IcvrxqRUoyU41G5RlF3i48Lp+zJHEHwSK+HoTYKtZ87NciFD6EHqVuu/oQBrQkrbbhKQ2K9guQB5J9pc75jFfhoQ/inJ/oU8HPRTqSf3aM2+X3d18tD+31a+aVF+GFKP+TU/wAxkI/8PWvt+wmr9HJf6o7ONfpJfYQyPz/I7shBwoJ8JVNLe3CP3V8b+5pwqVK9SNOLvKb0rotT4+yV/Y57LsbUcFG9oKO1la6sopfuPQewGS6VKvNbvuUvReKf6ezKbY6fFx6/2TKUs+Vt+zqsNhY0qcYR8MFZdX1b9Xd+47UOYWOTdjyG3IUrsdiMRGPiaXRc/ggjjVyUn5tWQANxC7/sl+v6jI1tPoDd92MmgAsxrJtiVIkFN7hOtb8wAHMmwVXdkElz/wB2Fwi4gBqvdFacbD4MZXlt6Nr9S8Oyk1xYyxJGRV+qPVQ1oyTL0ZkkWZzr2LeGrpoykuDSL5JmQydx9SWxHFFEXZJBA2FxjJshFXM8Nrg0uPJlSlGys+KW5exGIUXa+/TmZ1Wpa78xTO1dobwptFPHVd7IZPFRpxTe3mNxEG3sOhhdStJXX5CMpyi7iPbVVMvYPMFK1mX41TAjgtPhTST26GwqLjFNv2HNNnlNeaoRzY0nwXoSHFelXViXUOirCUiNxuDuOprcuU7OezWvoqpP7y2ZTrts1+0OD1K8V3o7oxqVXVBN7Pg15nQwtbUI5lyVY1LSNVSskVsHQvK/Qs1TaTsXiqGt7l/AFKki/l8d7eZhPo3h2XnWYg+UVcBXg2OeqnP9pop/0X/2FBezjUTXugAUXY8jsOylNLC0kkklR2SSSV5Sb/eWhQNGQDLWEACALrGgBAHi3bT/AKrX/wAH/wAaZYf9Wr/+J/xIQDt4vhH+xz8vyZn5Vy/w/mez5UrYejbb9lDh/dQAK6zpGun7ZZAQDnIbKWOXfj/df5kbACQEYgoEANp8WQ1vF8CgSBJQ4e5Pg/vCAAFlEdbh7r8mAFo9lZ/EqSHUuIAMCw+uiTLeIAZy+JePyLdbkEAAxRuwqBQ4ABD7J9GJU/rEwxnh9wA5svZ0oeggtl6EkQAyReXRaxK/ZfA2ry9AAbn8fwhSPyIlyLkeAANYfiYZvkPY6AAbGBBX8fscjDx1P77FAc0/sUzl3C8BtTgAG4uJQZqZf4l6gBnk6NIdl2fF+oAAqb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  <p:sp>
        <p:nvSpPr>
          <p:cNvPr id="10245" name="AutoShape 4" descr="data:image/jpeg;base64,/9j/4AAQSkZJRgABAQAAAQABAAD/2wCEAAkGBhISEBQUEhQQEBAQEBQQEBAQDw8PEBAQFBAVFBQQEhQXHCYeFxkjGRQUHy8gIycpLCwsFR4xNTAqNSYrLCkBCQoKDgwOGg8PGiwfHyQpKSkqKSksKSwpKSksLCwpKSkpLCkpKSkpLCwsKSwsKSksLCwpLCkpLCksLCwsKSwsLP/AABEIAIIBggMBIgACEQEDEQH/xAAcAAABBQEBAQAAAAAAAAAAAAAAAQIDBAUGBwj/xAA/EAACAQIEAwcBBQQIBwAAAAAAAQIDEQQFEiExQVEGIjJhcYGREwdCUrHBI6Gy0RQ0YnKCouHwJDM1ZHN1s//EABoBAAIDAQEAAAAAAAAAAAAAAAAEAQIDBQb/xAArEQACAgEEAgEDAgcAAAAAAAAAAQIRAwQSITEiQTITYYEjUQUzQnGRsdH/2gAMAwEAAhEDEQA/APbAAAAAAAAAAGAHFYCH/H1YtptTnJRXBRcm7+rb4+3U6eUdjBjk6pZm6ilKX1qdSTUn4ZO2y8rJfBczilFpucpqPKMZaV8oWlxbG4+VIsVrLmtvMzMTURxOYfRi26OJq0ZX3aq64N+af8ybKsdiHJXrUq8OtmpWFJzTHI4muzoG7kbaBtmHnblKyVT6cfvW4v0MTaKL2LzehT/5lSKfJLd/CJsvzqjJq31LcLunJI4J53hqEu7HXLnOVm/VN7/uOo7P9qVOzt3b2bUlJJ9HzXujRRrmirp8Jnb4nLo1aL02bce6/O2xyOBjUq6LRarQk6NWPDVG7SkvR29jtclxiqJ2tt05ozJ5c41pvZa9dr3Wq8Ha3new00mrQorT2s6fAQapwT4qKT9UWSrltHRRpx/DTinz30otDUXwhGSpsAACxUAAAAW4CBcAOC+0zOJaY4eF19RXqNbdxPh7nlOJyx3sluer9qMJGpWnfx6Uo+XM53AZY3O0lumJyy+TOnDBUE37Mrs/2Oco6pr0RZzPss496muHI7mjQUYpdEWsLh4y2aFbnKd2MeKjVCdg82nUoaKt/qU9rvjKPJnUlHAZfCDvFWuXjqQbrk4+StzoAAC5QAAAAAACQAAAAAAAAAAFABAAAAAAAAAAAAAEAAFARSFuVAAAAAAAAApYygvqU5/eV4+zRg9ocunWTjBxV399vTb23Z09alf2d16mZU3bF8sb7GsEv2PJO03ZpxoqLdWWJU3qd9NDTZ6fpQi9MUttnv5sr9m8snCULa1xVTvbN3dmlz5I9Kx2BjJ7q4zBYKnF8F+QvJuXiPQSj5AsO/opvjbdnKZ9gpS4dPjzPQMVSX036GFXpJwu+RlOO1k45WrPOsT2cVRxv3dKS7sUr2vu7cXuzosDlFLxTj9StZL6klZxiuEYpcEaMKcWy3TpJFXlk1Vmv04p3Rq9moaXbgL2gpN1YTUtMaCdWpvK7gnyS477WLOVUbWZj9pM4U5VKELvRL9o7WXd2cV13ab9DWTUcVMXt/VuJp9ke0brx0z8SbSfXkdOcn2UyVQSld3UtSs1Zu3H/Q6tDWnbcORHOoqb2igADAuAAAAAAR16qimwbrkEr4OazbBr6+votylSpJXmWMyxDb9StSxCcbdDlyacmztQvakyHF5lZX/cauS4qM43ez6mPNU5uzs2dBlWXxcV0TLY1uYZqjG2bmGWxKNhCyHHSSo4zduwAALEAAAAAAAAAAAAAAGX2kz6GEoSqz+6u6ucpckiG6AmzfO6WGp66slFcurfRI82zr7XpttUIqEfxS3b80uRwvaPtVWxdRyqS2v3YrwxXkjFVfkzCUnLoahjS77O0j2+xU5X+vNO/BNJfB1/Z/7Rajsq1prnJK0vXoeOKVuBq5Xi53snv0MZKUeUxlRhLho+kMJjI1IqUeDJjzHs/wBrp0NMZR1xe0t7NeaPS6NXVFPhdXGoS3IQyQ2P7DwADQzEARigBDGomDqJcyrRe4tdWRFE2XIzuSFDCT3L1yAFAAAgDLxULTfRq5qFTMaN43XFb+xnkVo1xSqRz+Nq2MWpj39RJXe/LoXM0m+C4szsDBa92tT6uzfojlzb3UdeFKJu4vO4N/TipXcbp6ZafTVayfkZE81jCyknLU77W7vrvzH4/E04rvTinbk7v4RzVbMKaezlLflGyXyXk5P0aYsNrhF+E2pOXKUm9P4U3sjSoVU+ZhxzaDitMKk5Pho0NK3OTvZGrllLVJcrK7/1MWmnyWlx2dhla2XkeawzC2bYmP8A3NT+JpL0auvY9Iy6ahFyk0oq8m3slFK7fwePdmpf0vHVa/hjN1Zbc05ymm78XutxnIrxnPj/ADD2fK6CSUlsm3t0NaJiZFXUouz4pfKvGX70jaiN4HcEJ5eJUxwAMlI3Mm6HNjHWRG5DXE02me4SvjGlsrmTicXKS34dDRnAp1sHfgL6jDKa8f8AAxp8sYvyMPHS2OfxddpNK92dVXy+d+F0Ow/ZaM3eaYgsM3w0dN5oRW5M57IcndSScZSutz0bA4XRBLot35lPC5dDDpaFZN2ZpRkP4sOxc9iGfU/VdLocAXA1FgAAAAAAJAAAAAAAAAGeVfbPWqP6MVf6W7fnLkeqmJ2ryOGJoOM1w3T6MyyXXBpircrPm2rJIg4nZZ59nlWDbpyUkuT4mJDsxiH9xmKnEdeOV9GbGN1x3LOXxqSmowTcvI0aPZCu2k01fmdt2Y7PKjUj3bva7aKSypLjk1hhbfPBPkXZ2U3ThJNybUpN8kmm7nq8VZW6FLD4JKakkl3bcC8M4lxyc/NK5AAAamIgCMAApYYfiVsSxpWFlTuRYFWjC25LSxA+VJ2tw8ypDLZL77IJ9GipCplRRadrj4SalYkgsiSjcVA2QBz2ZYKzexzFbJ4SqXnFS6XV7enQ9Dr0FNWfzzRzmJw6UrbeT8jn58VO0dHBmdUcZnOSRVnGCa6qUov3VzDjk+qVtNl1k3I9ExVBNbmRUwiTMJTkjr49VLbRVwmHUYaYr1dld/HI2cswbW/UrYCjd2H43Po6vp0d7bSqLguTUer8zO/65Ck3KTpFT7TcxqwwKp0L68TVVCTjypaHKpvyvZRv0bOSyDLvo013lql4rNLnfSjtc8owlQofUi5xdVx2lplFyirNb+TNHLvs9w8bSlKrJNX0Oe3pdDWyWSKroUU447vsOxEnKPB/s3KN2rKWpp7bs7BEGHw0YJKKUYrgkrInQ3ihsjQlklvlYNkNSRLNlachqKFpsa6m4+E9irOexLQ8KNWuDG+aLGkTQOiORSzUbGkiSMQQ5FWSiPEwvESBMyNrcE/QNc2OhMeVqc/zJ4SBolSHAAFS4AAAAAAAAAAAACTjdWfBigAHIdoMtdNtw31cE3sjNw8bRWtLVzOuzfLZVbaWo2XM5XMMLUp7TW/XkxDNBp8I62nnGSVvkWME+Rew9FLfmZdObiR1s230riKdcsYkm+jvMFX1RRaORyzM5R24rmbWHzbU7W26nV027JC6ONqEscqbNQBIu4poZCNgIxSQK+phdj9IWKgNhcegihbAA1rvewfeCps7jae7vyACXUOYgKG9wApZ1inToTkr6mlCFt3rm1GP73f2OVynE/VwVCp+KkrNO90m4p/CT9zW7bZi6NKnNeGNZTqPbalGE3J/kvWSPOvs37Q6sJ9GVk6bloXJQcm7LyVxfWKsSf3GtLzJo6fHYiSjtv68vcwa+bO/h/zGviZ3i0YlbBtnHU2daKVEc8yqSTV9MXs1Ha66N8WPwVk7jqmFUImZPEylLTBN9ei9WRtlkltXJe4wjb4Rd7VY2eJhSw9F2n9anKDXKSkt35Wb+T2PDwtFLokvU807D5LqxOt7qlaTn+KbT0wXkt5eyPS9R3cWB4Y7ZdnDzZY5JXHoUVCCNl12YNjKkitORJUkVK0xmKF5Mik7uy6l+ETIp125PTu+HoadGm7bs1mqMYOy1EeiBTHwkYNDCZLYVMEMTKliWwjQqYNFSxn1p2lb3J6VQrY3DTctS3sV6dWXoMbVJcC9uL5NqMhTPo4u3Enjir8Bab2djULkrLIEUapWxOYWeyuZyyRSssotui8BTpYptcC1Cdy0Zp9A4tDgAC5UAAAADPzfK41Y/wBpeH+RoBYrKKaotGTi7Ry+F7NSnL9p3YLknu/foUM27NQpVU4eGS4Pk10O3scj2nrtYmEb7Spuy993+RXHpYZGomk9Zkh5FHXyiamAhbi7Gc7U1d+Jk8ar5nZ2JR2x4RxHNylulyzqcLWTVkyyc3hKluBuYXE6l5iGTHXI7jyWTMUa5AY0b2IFhbCX3svd9CKJHRQWFGRlcKAJzSV3wEg29+HRfzKmJq3aXmXlsSAijv6jxIisAOP+0+nKWX1tKu1T1WXHTCUZSt7J/B4f2Xxbp1FZ2uey/ahnssKsLNJzjKvOFWne31KLotSj67przR5dPIVCspU3qozSnTl1TV7L5/3YpqoP6G70MaOX6u07GOPuizgqeuXoYeGT2XsbeI7lDa6c2oNpXemzbXwre5xdPh+tkUF7OtqJrDjc2VM0qRk7Xbjwutk/Tr7FKNXQtMY+JqKguM5N91et/cinXir8enn88jpOwGRupU/pFRNU6DapJrxVrbz9Ip/MvI9dDTYtLC4r/rPLz1GTUSpv8ejsez2V/Qoxi7a/FUa4Oo+NvJcF6GhUqbAgm+XU57bbtjKVEdOv0fD49LhiKs2u6k7cm7X9GR0o7D0ipJSeZJPTJOEuklb46kOLxK0t3NGVNSVppSXRq5XllENLUdne6UndezL45yT8uimTHGS8eGJl0Eo+b3Zcb6EdOjpVnsP0mzdswSpUNaH02JqBMqWLkWRy2YtOQ6SuZlxyY4Z0HkMuhCOWGi+RIKQWozq+Af3fhlaMnF24G0VMwitDfNJsxyR9msJ+ilVx29l7kcJ6tzGniNKu77v9TWo7wQhGW/ljeyiWlj46rX3NKjiY8L7nPLLoxlru79Ll2NOM5xkpW0vh19RmEqKzgmjdAihWXAluNJpiTVAAABAAAEgDOMzHEKeMqN8KMFBer3Z1+Iq6Yt9E38HAODVOpN+KrJy9uS+LDWmhcrF889sSLE19VWPR7o1ZLZHPUamqtDyR0EndnUyRqkcuDttl6hHYno1nEp0Ku6RYlLh6ickNJmwqwFdMBTahq2Xq09KbEoeFPm92VMxrpwummmtSad00+DRNSleCfkZVwbkzldP4CptHoRSq6V7X827lOMrqUn6LyuFEi0Y9+/Tc0eXmzIoya3X57Glh6+t8LW8+YMCxFCsEIyAPMPtlqJywsH1qz/givzZz2U4XVQqO9lRWtb8Lvgvh/LNT7XLvHUFe6VC6XT9rK799vgzsspv6VaH46Elb+1Hf9WdWMFLTbX7TFHJxzKSfTRNgIXsy7m1ZtRpwV7d6Ur+XBL3/AHmX2cm5JcXpWqVui5e/D3OlwmCd3KaUVzvxb4s4f8J09TeWXrhHW/i2fxWJe+WUMp7Pucoxt3pyUd/lv0/kel0cNGlTjTgrRirL9X6t7mT2Zw6k3V5K8Ier3lL8l8m293c6Wpybpbf2OZghSsZbkE6QSlsMc27egoMEELp26cSZjZW1+qvv62HOIALcW4xiJ2ACeFRcHwFnS6fH8iq5bFvD1NS80Sm0Q1ZXkhLE1WFvQjkbJi7VElKRMpFSDJ6bKsumStjxjWw6JmzSIo3VuOI5cSESyVFLOdqM/QtJkeKp64OPVWInG4tFoOmmc3h6d7Xs42NCMNjJr4adGceLhez8jV17HMjFxVM6UpbuUUK0ZOXDYlpYV6Xp8XFXJJYhLkNwuMeuy4Fod0S26CUKjcd7NLexoUsc0kt5S6WLVFRXLiPlJJ3shqGHbzYpPMpcNCUqs3xVvcmuximGo3URdtEmoZKsRuRXrT2LKJRsrZpiXKOlfe4+hgZolpsuljWxU+RkY5XOjp40IaiVmFhoWqwOiitrmbSorWjWS7o3klYpjQQlYu0HdrzKDZdwPFCsuhiJpWELNgFLGjmMbjFh6VRylGNGEdWltpxblZxgkndNvw9XsW8i7T0cUnGhLUoU4y1LUm77NNNXTi9mv7SZm4igp+NKVpKSUkmlKLvF7800Z9OnHCVf6Vro0qEI/TqxaUZ6ZS1ao2W/e9352MbsZo7bES3svupR9+LIpzWhR87v1IcvrxqRUoyU41G5RlF3i48Lp+zJHEHwSK+HoTYKtZ87NciFD6EHqVuu/oQBrQkrbbhKQ2K9guQB5J9pc75jFfhoQ/inJ/oU8HPRTqSf3aM2+X3d18tD+31a+aVF+GFKP+TU/wAxkI/8PWvt+wmr9HJf6o7ONfpJfYQyPz/I7shBwoJ8JVNLe3CP3V8b+5pwqVK9SNOLvKb0rotT4+yV/Y57LsbUcFG9oKO1la6sopfuPQewGS6VKvNbvuUvReKf6ezKbY6fFx6/2TKUs+Vt+zqsNhY0qcYR8MFZdX1b9Xd+47UOYWOTdjyG3IUrsdiMRGPiaXRc/ggjjVyUn5tWQANxC7/sl+v6jI1tPoDd92MmgAsxrJtiVIkFN7hOtb8wAHMmwVXdkElz/wB2Fwi4gBqvdFacbD4MZXlt6Nr9S8Oyk1xYyxJGRV+qPVQ1oyTL0ZkkWZzr2LeGrpoykuDSL5JmQydx9SWxHFFEXZJBA2FxjJshFXM8Nrg0uPJlSlGys+KW5exGIUXa+/TmZ1Wpa78xTO1dobwptFPHVd7IZPFRpxTe3mNxEG3sOhhdStJXX5CMpyi7iPbVVMvYPMFK1mX41TAjgtPhTST26GwqLjFNv2HNNnlNeaoRzY0nwXoSHFelXViXUOirCUiNxuDuOprcuU7OezWvoqpP7y2ZTrts1+0OD1K8V3o7oxqVXVBN7Pg15nQwtbUI5lyVY1LSNVSskVsHQvK/Qs1TaTsXiqGt7l/AFKki/l8d7eZhPo3h2XnWYg+UVcBXg2OeqnP9pop/0X/2FBezjUTXugAUXY8jsOylNLC0kkklR2SSSV5Sb/eWhQNGQDLWEACALrGgBAHi3bT/AKrX/wAH/wAaZYf9Wr/+J/xIQDt4vhH+xz8vyZn5Vy/w/mez5UrYejbb9lDh/dQAK6zpGun7ZZAQDnIbKWOXfj/df5kbACQEYgoEANp8WQ1vF8CgSBJQ4e5Pg/vCAAFlEdbh7r8mAFo9lZ/EqSHUuIAMCw+uiTLeIAZy+JePyLdbkEAAxRuwqBQ4ABD7J9GJU/rEwxnh9wA5svZ0oeggtl6EkQAyReXRaxK/ZfA2ry9AAbn8fwhSPyIlyLkeAANYfiYZvkPY6AAbGBBX8fscjDx1P77FAc0/sUzl3C8BtTgAG4uJQZqZf4l6gBnk6NIdl2fF+oAAqb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Habilidades 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28750"/>
            <a:ext cx="7472363" cy="5026025"/>
          </a:xfrm>
        </p:spPr>
        <p:txBody>
          <a:bodyPr/>
          <a:lstStyle/>
          <a:p>
            <a:pPr algn="just" eaLnBrk="1" hangingPunct="1"/>
            <a:r>
              <a:rPr lang="pt-BR" altLang="pt-BR" sz="3200"/>
              <a:t>Agentes de mudança;</a:t>
            </a:r>
          </a:p>
          <a:p>
            <a:pPr algn="just" eaLnBrk="1" hangingPunct="1"/>
            <a:r>
              <a:rPr lang="pt-BR" altLang="pt-BR" sz="3200"/>
              <a:t>Assumir riscos na liderança;</a:t>
            </a:r>
          </a:p>
          <a:p>
            <a:pPr algn="just" eaLnBrk="1" hangingPunct="1"/>
            <a:r>
              <a:rPr lang="pt-BR" altLang="pt-BR" sz="3200"/>
              <a:t>Desenvolver auto-estima pessoal e profissional;</a:t>
            </a:r>
          </a:p>
          <a:p>
            <a:pPr algn="just" eaLnBrk="1" hangingPunct="1"/>
            <a:r>
              <a:rPr lang="pt-BR" altLang="pt-BR" sz="3200"/>
              <a:t>Conhecimento sobre a política de saúde mental;</a:t>
            </a:r>
          </a:p>
          <a:p>
            <a:pPr algn="just" eaLnBrk="1" hangingPunct="1"/>
            <a:r>
              <a:rPr lang="pt-BR" altLang="pt-BR" sz="3200"/>
              <a:t>Conscientizar-se acerca da realidade sociocultural de seu ambiente de trabalho</a:t>
            </a:r>
          </a:p>
          <a:p>
            <a:pPr eaLnBrk="1" hangingPunct="1"/>
            <a:endParaRPr lang="pt-BR" alt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Cuidado competente</a:t>
            </a:r>
          </a:p>
        </p:txBody>
      </p:sp>
      <p:sp>
        <p:nvSpPr>
          <p:cNvPr id="122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altLang="pt-BR" sz="3600" dirty="0"/>
              <a:t>Gerenciamento;</a:t>
            </a:r>
          </a:p>
          <a:p>
            <a:pPr algn="just" eaLnBrk="1" hangingPunct="1"/>
            <a:r>
              <a:rPr lang="pt-BR" altLang="pt-BR" sz="3600" dirty="0"/>
              <a:t>Cuidados diretos;  </a:t>
            </a:r>
          </a:p>
          <a:p>
            <a:pPr algn="just" eaLnBrk="1" hangingPunct="1"/>
            <a:r>
              <a:rPr lang="pt-BR" altLang="pt-BR" sz="3600" dirty="0"/>
              <a:t>Comunicação;</a:t>
            </a:r>
          </a:p>
          <a:p>
            <a:pPr eaLnBrk="1" hangingPunct="1"/>
            <a:endParaRPr lang="pt-BR" alt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ersonalizada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</TotalTime>
  <Words>1573</Words>
  <Application>Microsoft Office PowerPoint</Application>
  <PresentationFormat>Apresentação na tela (4:3)</PresentationFormat>
  <Paragraphs>139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3" baseType="lpstr">
      <vt:lpstr>Calibri</vt:lpstr>
      <vt:lpstr>Candara</vt:lpstr>
      <vt:lpstr>Times New Roman</vt:lpstr>
      <vt:lpstr>Trebuchet MS</vt:lpstr>
      <vt:lpstr>Verdana</vt:lpstr>
      <vt:lpstr>Wingdings 2</vt:lpstr>
      <vt:lpstr>Retrospectiva</vt:lpstr>
      <vt:lpstr>Apresentação do PowerPoint</vt:lpstr>
      <vt:lpstr>Surgimento da enfermagem psiquiátrica</vt:lpstr>
      <vt:lpstr>Surgimento da enfermagem psiquiátrica</vt:lpstr>
      <vt:lpstr>Grandes marcos na história  da enfermagem psiquiátrica</vt:lpstr>
      <vt:lpstr>Apresentação do PowerPoint</vt:lpstr>
      <vt:lpstr>Exigências na prática atual</vt:lpstr>
      <vt:lpstr>Diversidade do cuidado</vt:lpstr>
      <vt:lpstr>Habilidades </vt:lpstr>
      <vt:lpstr>Cuidado competente</vt:lpstr>
      <vt:lpstr>Gerenciamento</vt:lpstr>
      <vt:lpstr>Comunicação</vt:lpstr>
      <vt:lpstr>Cuidado Direto</vt:lpstr>
      <vt:lpstr>Apresentação do PowerPoint</vt:lpstr>
      <vt:lpstr>Apresentação do PowerPoint</vt:lpstr>
      <vt:lpstr>Construção do ambiente  terapêutico</vt:lpstr>
      <vt:lpstr>Apresentação do PowerPoint</vt:lpstr>
      <vt:lpstr>Comunicação terapêutica / Relações interpessoais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Referencias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layftc@yahoo.com.br</dc:creator>
  <cp:lastModifiedBy>layftc@yahoo.com.br</cp:lastModifiedBy>
  <cp:revision>2</cp:revision>
  <dcterms:created xsi:type="dcterms:W3CDTF">2022-04-04T01:31:56Z</dcterms:created>
  <dcterms:modified xsi:type="dcterms:W3CDTF">2022-11-07T18:17:51Z</dcterms:modified>
</cp:coreProperties>
</file>