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82" r:id="rId4"/>
    <p:sldId id="283" r:id="rId5"/>
    <p:sldId id="284" r:id="rId6"/>
    <p:sldId id="285" r:id="rId7"/>
    <p:sldId id="286" r:id="rId8"/>
    <p:sldId id="257" r:id="rId9"/>
    <p:sldId id="287" r:id="rId10"/>
    <p:sldId id="288" r:id="rId11"/>
    <p:sldId id="258" r:id="rId12"/>
    <p:sldId id="259" r:id="rId13"/>
    <p:sldId id="260" r:id="rId14"/>
    <p:sldId id="261" r:id="rId15"/>
    <p:sldId id="262" r:id="rId16"/>
    <p:sldId id="263" r:id="rId17"/>
    <p:sldId id="264" r:id="rId18"/>
    <p:sldId id="265" r:id="rId19"/>
    <p:sldId id="266" r:id="rId20"/>
    <p:sldId id="279" r:id="rId21"/>
    <p:sldId id="267" r:id="rId22"/>
    <p:sldId id="280" r:id="rId23"/>
    <p:sldId id="268" r:id="rId24"/>
    <p:sldId id="269" r:id="rId25"/>
    <p:sldId id="270" r:id="rId26"/>
    <p:sldId id="281" r:id="rId27"/>
    <p:sldId id="271" r:id="rId28"/>
    <p:sldId id="292" r:id="rId29"/>
    <p:sldId id="272" r:id="rId30"/>
    <p:sldId id="293" r:id="rId31"/>
    <p:sldId id="273" r:id="rId32"/>
    <p:sldId id="274" r:id="rId33"/>
    <p:sldId id="275" r:id="rId34"/>
    <p:sldId id="294" r:id="rId35"/>
    <p:sldId id="276" r:id="rId36"/>
    <p:sldId id="295" r:id="rId37"/>
    <p:sldId id="277" r:id="rId38"/>
    <p:sldId id="289" r:id="rId39"/>
    <p:sldId id="290" r:id="rId40"/>
    <p:sldId id="291" r:id="rId41"/>
    <p:sldId id="296" r:id="rId42"/>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1">
        <a:schemeClr val="bg1"/>
      </p:bgRef>
    </p:bg>
    <p:spTree>
      <p:nvGrpSpPr>
        <p:cNvPr id="1" name=""/>
        <p:cNvGrpSpPr/>
        <p:nvPr/>
      </p:nvGrpSpPr>
      <p:grpSpPr>
        <a:xfrm>
          <a:off x="0" y="0"/>
          <a:ext cx="0" cy="0"/>
          <a:chOff x="0" y="0"/>
          <a:chExt cx="0" cy="0"/>
        </a:xfrm>
      </p:grpSpPr>
      <p:sp>
        <p:nvSpPr>
          <p:cNvPr id="8" name="Título 7"/>
          <p:cNvSpPr>
            <a:spLocks noGrp="1"/>
          </p:cNvSpPr>
          <p:nvPr>
            <p:ph type="ctrTitle"/>
          </p:nvPr>
        </p:nvSpPr>
        <p:spPr>
          <a:xfrm>
            <a:off x="2286000" y="3124200"/>
            <a:ext cx="6172200" cy="1894362"/>
          </a:xfrm>
        </p:spPr>
        <p:txBody>
          <a:bodyPr/>
          <a:lstStyle>
            <a:lvl1pPr>
              <a:defRPr b="1"/>
            </a:lvl1pPr>
          </a:lstStyle>
          <a:p>
            <a:r>
              <a:rPr kumimoji="0" lang="pt-BR"/>
              <a:t>Clique para editar o título mestre</a:t>
            </a:r>
            <a:endParaRPr kumimoji="0" lang="en-US"/>
          </a:p>
        </p:txBody>
      </p:sp>
      <p:sp>
        <p:nvSpPr>
          <p:cNvPr id="9" name="Subtítulo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a:t>Clique para editar o estilo do subtítulo mestre</a:t>
            </a:r>
            <a:endParaRPr kumimoji="0" lang="en-US"/>
          </a:p>
        </p:txBody>
      </p:sp>
      <p:sp>
        <p:nvSpPr>
          <p:cNvPr id="28" name="Espaço Reservado para Data 27"/>
          <p:cNvSpPr>
            <a:spLocks noGrp="1"/>
          </p:cNvSpPr>
          <p:nvPr>
            <p:ph type="dt" sz="half" idx="10"/>
          </p:nvPr>
        </p:nvSpPr>
        <p:spPr bwMode="auto">
          <a:xfrm rot="5400000">
            <a:off x="7764621" y="1174097"/>
            <a:ext cx="2286000" cy="381000"/>
          </a:xfrm>
        </p:spPr>
        <p:txBody>
          <a:bodyPr/>
          <a:lstStyle/>
          <a:p>
            <a:fld id="{33012C80-801A-4316-B24A-4875C5819B03}" type="datetimeFigureOut">
              <a:rPr lang="pt-BR" smtClean="0"/>
              <a:t>14/03/2022</a:t>
            </a:fld>
            <a:endParaRPr lang="pt-BR"/>
          </a:p>
        </p:txBody>
      </p:sp>
      <p:sp>
        <p:nvSpPr>
          <p:cNvPr id="17" name="Espaço Reservado para Rodapé 16"/>
          <p:cNvSpPr>
            <a:spLocks noGrp="1"/>
          </p:cNvSpPr>
          <p:nvPr>
            <p:ph type="ftr" sz="quarter" idx="11"/>
          </p:nvPr>
        </p:nvSpPr>
        <p:spPr bwMode="auto">
          <a:xfrm rot="5400000">
            <a:off x="7077269" y="4181669"/>
            <a:ext cx="3657600" cy="384048"/>
          </a:xfrm>
        </p:spPr>
        <p:txBody>
          <a:bodyPr/>
          <a:lstStyle/>
          <a:p>
            <a:endParaRPr lang="pt-BR"/>
          </a:p>
        </p:txBody>
      </p:sp>
      <p:sp>
        <p:nvSpPr>
          <p:cNvPr id="10" name="Retângulo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ângulo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tângulo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ângulo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ector reto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ector reto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ector reto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ector reto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ector reto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ector reto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tângulo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ço Reservado para Número de Slide 28"/>
          <p:cNvSpPr>
            <a:spLocks noGrp="1"/>
          </p:cNvSpPr>
          <p:nvPr>
            <p:ph type="sldNum" sz="quarter" idx="12"/>
          </p:nvPr>
        </p:nvSpPr>
        <p:spPr bwMode="auto">
          <a:xfrm>
            <a:off x="1325544" y="4928702"/>
            <a:ext cx="609600" cy="517524"/>
          </a:xfrm>
        </p:spPr>
        <p:txBody>
          <a:bodyPr/>
          <a:lstStyle/>
          <a:p>
            <a:fld id="{E9ACD2DB-2DDC-440A-A251-FCAF5E8F3D1E}" type="slidenum">
              <a:rPr lang="pt-BR" smtClean="0"/>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33012C80-801A-4316-B24A-4875C5819B03}" type="datetimeFigureOut">
              <a:rPr lang="pt-BR" smtClean="0"/>
              <a:t>14/03/2022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9ACD2DB-2DDC-440A-A251-FCAF5E8F3D1E}"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9"/>
            <a:ext cx="1676400" cy="5851525"/>
          </a:xfrm>
        </p:spPr>
        <p:txBody>
          <a:bodyPr vert="eaVert"/>
          <a:lstStyle/>
          <a:p>
            <a:r>
              <a:rPr kumimoji="0" lang="pt-BR"/>
              <a:t>Clique para editar 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33012C80-801A-4316-B24A-4875C5819B03}" type="datetimeFigureOut">
              <a:rPr lang="pt-BR" smtClean="0"/>
              <a:t>14/03/2022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9ACD2DB-2DDC-440A-A251-FCAF5E8F3D1E}"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título mestre</a:t>
            </a:r>
            <a:endParaRPr kumimoji="0" lang="en-US"/>
          </a:p>
        </p:txBody>
      </p:sp>
      <p:sp>
        <p:nvSpPr>
          <p:cNvPr id="8" name="Espaço Reservado para Conteúdo 7"/>
          <p:cNvSpPr>
            <a:spLocks noGrp="1"/>
          </p:cNvSpPr>
          <p:nvPr>
            <p:ph sz="quarter" idx="1"/>
          </p:nvPr>
        </p:nvSpPr>
        <p:spPr>
          <a:xfrm>
            <a:off x="457200" y="1600200"/>
            <a:ext cx="7467600" cy="4873752"/>
          </a:xfrm>
        </p:spPr>
        <p:txBody>
          <a:body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7" name="Espaço Reservado para Data 6"/>
          <p:cNvSpPr>
            <a:spLocks noGrp="1"/>
          </p:cNvSpPr>
          <p:nvPr>
            <p:ph type="dt" sz="half" idx="14"/>
          </p:nvPr>
        </p:nvSpPr>
        <p:spPr/>
        <p:txBody>
          <a:bodyPr rtlCol="0"/>
          <a:lstStyle/>
          <a:p>
            <a:fld id="{33012C80-801A-4316-B24A-4875C5819B03}" type="datetimeFigureOut">
              <a:rPr lang="pt-BR" smtClean="0"/>
              <a:t>14/03/2022</a:t>
            </a:fld>
            <a:endParaRPr lang="pt-BR"/>
          </a:p>
        </p:txBody>
      </p:sp>
      <p:sp>
        <p:nvSpPr>
          <p:cNvPr id="9" name="Espaço Reservado para Número de Slide 8"/>
          <p:cNvSpPr>
            <a:spLocks noGrp="1"/>
          </p:cNvSpPr>
          <p:nvPr>
            <p:ph type="sldNum" sz="quarter" idx="15"/>
          </p:nvPr>
        </p:nvSpPr>
        <p:spPr/>
        <p:txBody>
          <a:bodyPr rtlCol="0"/>
          <a:lstStyle/>
          <a:p>
            <a:fld id="{E9ACD2DB-2DDC-440A-A251-FCAF5E8F3D1E}" type="slidenum">
              <a:rPr lang="pt-BR" smtClean="0"/>
              <a:t>‹nº›</a:t>
            </a:fld>
            <a:endParaRPr lang="pt-BR"/>
          </a:p>
        </p:txBody>
      </p:sp>
      <p:sp>
        <p:nvSpPr>
          <p:cNvPr id="10" name="Espaço Reservado para Rodapé 9"/>
          <p:cNvSpPr>
            <a:spLocks noGrp="1"/>
          </p:cNvSpPr>
          <p:nvPr>
            <p:ph type="ftr" sz="quarter" idx="16"/>
          </p:nvPr>
        </p:nvSpPr>
        <p:spPr/>
        <p:txBody>
          <a:bodyPr rtlCol="0"/>
          <a:lstStyle/>
          <a:p>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2286000" y="2895600"/>
            <a:ext cx="6172200" cy="2053590"/>
          </a:xfrm>
        </p:spPr>
        <p:txBody>
          <a:bodyPr/>
          <a:lstStyle>
            <a:lvl1pPr algn="l">
              <a:buNone/>
              <a:defRPr sz="3000" b="1" cap="small" baseline="0"/>
            </a:lvl1pPr>
          </a:lstStyle>
          <a:p>
            <a:r>
              <a:rPr kumimoji="0" lang="pt-BR"/>
              <a:t>Clique para editar o título mestre</a:t>
            </a:r>
            <a:endParaRPr kumimoji="0" lang="en-US"/>
          </a:p>
        </p:txBody>
      </p:sp>
      <p:sp>
        <p:nvSpPr>
          <p:cNvPr id="3" name="Espaço Reservado para Texto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a:t>Clique para editar o texto mestre</a:t>
            </a:r>
          </a:p>
        </p:txBody>
      </p:sp>
      <p:sp>
        <p:nvSpPr>
          <p:cNvPr id="4" name="Espaço Reservado para Data 3"/>
          <p:cNvSpPr>
            <a:spLocks noGrp="1"/>
          </p:cNvSpPr>
          <p:nvPr>
            <p:ph type="dt" sz="half" idx="10"/>
          </p:nvPr>
        </p:nvSpPr>
        <p:spPr bwMode="auto">
          <a:xfrm rot="5400000">
            <a:off x="7763256" y="1170432"/>
            <a:ext cx="2286000" cy="381000"/>
          </a:xfrm>
        </p:spPr>
        <p:txBody>
          <a:bodyPr/>
          <a:lstStyle/>
          <a:p>
            <a:fld id="{33012C80-801A-4316-B24A-4875C5819B03}" type="datetimeFigureOut">
              <a:rPr lang="pt-BR" smtClean="0"/>
              <a:t>14/03/2022</a:t>
            </a:fld>
            <a:endParaRPr lang="pt-BR"/>
          </a:p>
        </p:txBody>
      </p:sp>
      <p:sp>
        <p:nvSpPr>
          <p:cNvPr id="5" name="Espaço Reservado para Rodapé 4"/>
          <p:cNvSpPr>
            <a:spLocks noGrp="1"/>
          </p:cNvSpPr>
          <p:nvPr>
            <p:ph type="ftr" sz="quarter" idx="11"/>
          </p:nvPr>
        </p:nvSpPr>
        <p:spPr bwMode="auto">
          <a:xfrm rot="5400000">
            <a:off x="7077456" y="4178808"/>
            <a:ext cx="3657600" cy="384048"/>
          </a:xfrm>
        </p:spPr>
        <p:txBody>
          <a:bodyPr/>
          <a:lstStyle/>
          <a:p>
            <a:endParaRPr lang="pt-BR"/>
          </a:p>
        </p:txBody>
      </p:sp>
      <p:sp>
        <p:nvSpPr>
          <p:cNvPr id="9" name="Retângulo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ângulo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ângulo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ângulo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ector reto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ector reto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ector reto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ector reto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ector reto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tângulo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ector reto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ço Reservado para Número de Slide 5"/>
          <p:cNvSpPr>
            <a:spLocks noGrp="1"/>
          </p:cNvSpPr>
          <p:nvPr>
            <p:ph type="sldNum" sz="quarter" idx="12"/>
          </p:nvPr>
        </p:nvSpPr>
        <p:spPr bwMode="auto">
          <a:xfrm>
            <a:off x="1340616" y="4928702"/>
            <a:ext cx="609600" cy="517524"/>
          </a:xfrm>
        </p:spPr>
        <p:txBody>
          <a:bodyPr/>
          <a:lstStyle/>
          <a:p>
            <a:fld id="{E9ACD2DB-2DDC-440A-A251-FCAF5E8F3D1E}" type="slidenum">
              <a:rPr lang="pt-BR" smtClean="0"/>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título mestre</a:t>
            </a:r>
            <a:endParaRPr kumimoji="0" lang="en-US"/>
          </a:p>
        </p:txBody>
      </p:sp>
      <p:sp>
        <p:nvSpPr>
          <p:cNvPr id="5" name="Espaço Reservado para Data 4"/>
          <p:cNvSpPr>
            <a:spLocks noGrp="1"/>
          </p:cNvSpPr>
          <p:nvPr>
            <p:ph type="dt" sz="half" idx="10"/>
          </p:nvPr>
        </p:nvSpPr>
        <p:spPr/>
        <p:txBody>
          <a:bodyPr/>
          <a:lstStyle/>
          <a:p>
            <a:fld id="{33012C80-801A-4316-B24A-4875C5819B03}" type="datetimeFigureOut">
              <a:rPr lang="pt-BR" smtClean="0"/>
              <a:t>14/03/2022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9ACD2DB-2DDC-440A-A251-FCAF5E8F3D1E}" type="slidenum">
              <a:rPr lang="pt-BR" smtClean="0"/>
              <a:t>‹nº›</a:t>
            </a:fld>
            <a:endParaRPr lang="pt-BR"/>
          </a:p>
        </p:txBody>
      </p:sp>
      <p:sp>
        <p:nvSpPr>
          <p:cNvPr id="9" name="Espaço Reservado para Conteúdo 8"/>
          <p:cNvSpPr>
            <a:spLocks noGrp="1"/>
          </p:cNvSpPr>
          <p:nvPr>
            <p:ph sz="quarter" idx="1"/>
          </p:nvPr>
        </p:nvSpPr>
        <p:spPr>
          <a:xfrm>
            <a:off x="457200" y="1600200"/>
            <a:ext cx="3657600" cy="4572000"/>
          </a:xfrm>
        </p:spPr>
        <p:txBody>
          <a:body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1" name="Espaço Reservado para Conteúdo 10"/>
          <p:cNvSpPr>
            <a:spLocks noGrp="1"/>
          </p:cNvSpPr>
          <p:nvPr>
            <p:ph sz="quarter" idx="2"/>
          </p:nvPr>
        </p:nvSpPr>
        <p:spPr>
          <a:xfrm>
            <a:off x="4270248" y="1600200"/>
            <a:ext cx="3657600" cy="4572000"/>
          </a:xfrm>
        </p:spPr>
        <p:txBody>
          <a:body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7543800" cy="1143000"/>
          </a:xfrm>
        </p:spPr>
        <p:txBody>
          <a:bodyPr anchor="b"/>
          <a:lstStyle>
            <a:lvl1pPr>
              <a:defRPr/>
            </a:lvl1pPr>
          </a:lstStyle>
          <a:p>
            <a:r>
              <a:rPr kumimoji="0" lang="pt-BR"/>
              <a:t>Clique para editar o título mestre</a:t>
            </a:r>
            <a:endParaRPr kumimoji="0" lang="en-US"/>
          </a:p>
        </p:txBody>
      </p:sp>
      <p:sp>
        <p:nvSpPr>
          <p:cNvPr id="7" name="Espaço Reservado para Data 6"/>
          <p:cNvSpPr>
            <a:spLocks noGrp="1"/>
          </p:cNvSpPr>
          <p:nvPr>
            <p:ph type="dt" sz="half" idx="10"/>
          </p:nvPr>
        </p:nvSpPr>
        <p:spPr/>
        <p:txBody>
          <a:bodyPr/>
          <a:lstStyle/>
          <a:p>
            <a:fld id="{33012C80-801A-4316-B24A-4875C5819B03}" type="datetimeFigureOut">
              <a:rPr lang="pt-BR" smtClean="0"/>
              <a:t>14/03/2022</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E9ACD2DB-2DDC-440A-A251-FCAF5E8F3D1E}" type="slidenum">
              <a:rPr lang="pt-BR" smtClean="0"/>
              <a:t>‹nº›</a:t>
            </a:fld>
            <a:endParaRPr lang="pt-BR"/>
          </a:p>
        </p:txBody>
      </p:sp>
      <p:sp>
        <p:nvSpPr>
          <p:cNvPr id="11" name="Espaço Reservado para Conteúdo 10"/>
          <p:cNvSpPr>
            <a:spLocks noGrp="1"/>
          </p:cNvSpPr>
          <p:nvPr>
            <p:ph sz="quarter" idx="2"/>
          </p:nvPr>
        </p:nvSpPr>
        <p:spPr>
          <a:xfrm>
            <a:off x="457200" y="2362200"/>
            <a:ext cx="3657600" cy="3886200"/>
          </a:xfrm>
        </p:spPr>
        <p:txBody>
          <a:body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3" name="Espaço Reservado para Conteúdo 12"/>
          <p:cNvSpPr>
            <a:spLocks noGrp="1"/>
          </p:cNvSpPr>
          <p:nvPr>
            <p:ph sz="quarter" idx="4"/>
          </p:nvPr>
        </p:nvSpPr>
        <p:spPr>
          <a:xfrm>
            <a:off x="4371975" y="2362200"/>
            <a:ext cx="3657600" cy="3886200"/>
          </a:xfrm>
        </p:spPr>
        <p:txBody>
          <a:body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2" name="Espaço Reservado para Texto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t-BR"/>
              <a:t>Clique para editar o texto mestre</a:t>
            </a:r>
          </a:p>
        </p:txBody>
      </p:sp>
      <p:sp>
        <p:nvSpPr>
          <p:cNvPr id="14" name="Espaço Reservado para Texto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t-BR"/>
              <a:t>Clique para editar o texto mestre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título mestre</a:t>
            </a:r>
            <a:endParaRPr kumimoji="0" lang="en-US"/>
          </a:p>
        </p:txBody>
      </p:sp>
      <p:sp>
        <p:nvSpPr>
          <p:cNvPr id="6" name="Espaço Reservado para Data 5"/>
          <p:cNvSpPr>
            <a:spLocks noGrp="1"/>
          </p:cNvSpPr>
          <p:nvPr>
            <p:ph type="dt" sz="half" idx="10"/>
          </p:nvPr>
        </p:nvSpPr>
        <p:spPr/>
        <p:txBody>
          <a:bodyPr rtlCol="0"/>
          <a:lstStyle/>
          <a:p>
            <a:fld id="{33012C80-801A-4316-B24A-4875C5819B03}" type="datetimeFigureOut">
              <a:rPr lang="pt-BR" smtClean="0"/>
              <a:t>14/03/2022</a:t>
            </a:fld>
            <a:endParaRPr lang="pt-BR"/>
          </a:p>
        </p:txBody>
      </p:sp>
      <p:sp>
        <p:nvSpPr>
          <p:cNvPr id="7" name="Espaço Reservado para Número de Slide 6"/>
          <p:cNvSpPr>
            <a:spLocks noGrp="1"/>
          </p:cNvSpPr>
          <p:nvPr>
            <p:ph type="sldNum" sz="quarter" idx="11"/>
          </p:nvPr>
        </p:nvSpPr>
        <p:spPr/>
        <p:txBody>
          <a:bodyPr rtlCol="0"/>
          <a:lstStyle/>
          <a:p>
            <a:fld id="{E9ACD2DB-2DDC-440A-A251-FCAF5E8F3D1E}" type="slidenum">
              <a:rPr lang="pt-BR" smtClean="0"/>
              <a:t>‹nº›</a:t>
            </a:fld>
            <a:endParaRPr lang="pt-BR"/>
          </a:p>
        </p:txBody>
      </p:sp>
      <p:sp>
        <p:nvSpPr>
          <p:cNvPr id="8" name="Espaço Reservado para Rodapé 7"/>
          <p:cNvSpPr>
            <a:spLocks noGrp="1"/>
          </p:cNvSpPr>
          <p:nvPr>
            <p:ph type="ftr" sz="quarter" idx="12"/>
          </p:nvPr>
        </p:nvSpPr>
        <p:spPr/>
        <p:txBody>
          <a:bodyPr rtlCol="0"/>
          <a:lstStyle/>
          <a:p>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33012C80-801A-4316-B24A-4875C5819B03}" type="datetimeFigureOut">
              <a:rPr lang="pt-BR" smtClean="0"/>
              <a:t>14/03/2022</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E9ACD2DB-2DDC-440A-A251-FCAF5E8F3D1E}"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1">
        <a:schemeClr val="bg1"/>
      </p:bgRef>
    </p:bg>
    <p:spTree>
      <p:nvGrpSpPr>
        <p:cNvPr id="1" name=""/>
        <p:cNvGrpSpPr/>
        <p:nvPr/>
      </p:nvGrpSpPr>
      <p:grpSpPr>
        <a:xfrm>
          <a:off x="0" y="0"/>
          <a:ext cx="0" cy="0"/>
          <a:chOff x="0" y="0"/>
          <a:chExt cx="0" cy="0"/>
        </a:xfrm>
      </p:grpSpPr>
      <p:sp>
        <p:nvSpPr>
          <p:cNvPr id="10" name="Conector reto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ítulo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pt-BR"/>
              <a:t>Clique para editar o título mestre</a:t>
            </a:r>
            <a:endParaRPr kumimoji="0" lang="en-US"/>
          </a:p>
        </p:txBody>
      </p:sp>
      <p:sp>
        <p:nvSpPr>
          <p:cNvPr id="3" name="Espaço Reservado para Texto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pt-BR"/>
              <a:t>Clique para editar o texto mestre</a:t>
            </a:r>
          </a:p>
        </p:txBody>
      </p:sp>
      <p:sp>
        <p:nvSpPr>
          <p:cNvPr id="8" name="Conector reto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ector reto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ector reto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tângulo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ector reto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ço Reservado para Conteúdo 17"/>
          <p:cNvSpPr>
            <a:spLocks noGrp="1"/>
          </p:cNvSpPr>
          <p:nvPr>
            <p:ph sz="quarter" idx="1"/>
          </p:nvPr>
        </p:nvSpPr>
        <p:spPr>
          <a:xfrm>
            <a:off x="304800" y="274320"/>
            <a:ext cx="5638800" cy="6327648"/>
          </a:xfrm>
        </p:spPr>
        <p:txBody>
          <a:body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21" name="Espaço Reservado para Data 20"/>
          <p:cNvSpPr>
            <a:spLocks noGrp="1"/>
          </p:cNvSpPr>
          <p:nvPr>
            <p:ph type="dt" sz="half" idx="14"/>
          </p:nvPr>
        </p:nvSpPr>
        <p:spPr/>
        <p:txBody>
          <a:bodyPr rtlCol="0"/>
          <a:lstStyle/>
          <a:p>
            <a:fld id="{33012C80-801A-4316-B24A-4875C5819B03}" type="datetimeFigureOut">
              <a:rPr lang="pt-BR" smtClean="0"/>
              <a:t>14/03/2022</a:t>
            </a:fld>
            <a:endParaRPr lang="pt-BR"/>
          </a:p>
        </p:txBody>
      </p:sp>
      <p:sp>
        <p:nvSpPr>
          <p:cNvPr id="22" name="Espaço Reservado para Número de Slide 21"/>
          <p:cNvSpPr>
            <a:spLocks noGrp="1"/>
          </p:cNvSpPr>
          <p:nvPr>
            <p:ph type="sldNum" sz="quarter" idx="15"/>
          </p:nvPr>
        </p:nvSpPr>
        <p:spPr/>
        <p:txBody>
          <a:bodyPr rtlCol="0"/>
          <a:lstStyle/>
          <a:p>
            <a:fld id="{E9ACD2DB-2DDC-440A-A251-FCAF5E8F3D1E}" type="slidenum">
              <a:rPr lang="pt-BR" smtClean="0"/>
              <a:t>‹nº›</a:t>
            </a:fld>
            <a:endParaRPr lang="pt-BR"/>
          </a:p>
        </p:txBody>
      </p:sp>
      <p:sp>
        <p:nvSpPr>
          <p:cNvPr id="23" name="Espaço Reservado para Rodapé 22"/>
          <p:cNvSpPr>
            <a:spLocks noGrp="1"/>
          </p:cNvSpPr>
          <p:nvPr>
            <p:ph type="ftr" sz="quarter" idx="16"/>
          </p:nvPr>
        </p:nvSpPr>
        <p:spPr/>
        <p:txBody>
          <a:bodyPr rtlCol="0"/>
          <a:lstStyle/>
          <a:p>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9" name="Conector reto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ítulo 1"/>
          <p:cNvSpPr>
            <a:spLocks noGrp="1"/>
          </p:cNvSpPr>
          <p:nvPr>
            <p:ph type="title"/>
          </p:nvPr>
        </p:nvSpPr>
        <p:spPr>
          <a:xfrm rot="5400000">
            <a:off x="3350133" y="3200400"/>
            <a:ext cx="6309360" cy="457200"/>
          </a:xfrm>
        </p:spPr>
        <p:txBody>
          <a:bodyPr anchor="b"/>
          <a:lstStyle>
            <a:lvl1pPr algn="l">
              <a:buNone/>
              <a:defRPr sz="2000" b="1"/>
            </a:lvl1pPr>
          </a:lstStyle>
          <a:p>
            <a:r>
              <a:rPr kumimoji="0" lang="pt-BR"/>
              <a:t>Clique para editar o título mestre</a:t>
            </a:r>
            <a:endParaRPr kumimoji="0" lang="en-US"/>
          </a:p>
        </p:txBody>
      </p:sp>
      <p:sp>
        <p:nvSpPr>
          <p:cNvPr id="3" name="Espaço Reservado para Imagem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pt-BR"/>
              <a:t>Clique no ícone para adicionar uma imagem</a:t>
            </a:r>
            <a:endParaRPr kumimoji="0" lang="en-US" dirty="0"/>
          </a:p>
        </p:txBody>
      </p:sp>
      <p:sp>
        <p:nvSpPr>
          <p:cNvPr id="4" name="Espaço Reservado para Texto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pt-BR"/>
              <a:t>Clique para editar o texto mestre</a:t>
            </a:r>
          </a:p>
        </p:txBody>
      </p:sp>
      <p:sp>
        <p:nvSpPr>
          <p:cNvPr id="10" name="Conector reto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tângulo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ector reto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ector reto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ector reto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ço Reservado para Data 16"/>
          <p:cNvSpPr>
            <a:spLocks noGrp="1"/>
          </p:cNvSpPr>
          <p:nvPr>
            <p:ph type="dt" sz="half" idx="10"/>
          </p:nvPr>
        </p:nvSpPr>
        <p:spPr/>
        <p:txBody>
          <a:bodyPr rtlCol="0"/>
          <a:lstStyle/>
          <a:p>
            <a:fld id="{33012C80-801A-4316-B24A-4875C5819B03}" type="datetimeFigureOut">
              <a:rPr lang="pt-BR" smtClean="0"/>
              <a:t>14/03/2022</a:t>
            </a:fld>
            <a:endParaRPr lang="pt-BR"/>
          </a:p>
        </p:txBody>
      </p:sp>
      <p:sp>
        <p:nvSpPr>
          <p:cNvPr id="18" name="Espaço Reservado para Número de Slide 17"/>
          <p:cNvSpPr>
            <a:spLocks noGrp="1"/>
          </p:cNvSpPr>
          <p:nvPr>
            <p:ph type="sldNum" sz="quarter" idx="11"/>
          </p:nvPr>
        </p:nvSpPr>
        <p:spPr/>
        <p:txBody>
          <a:bodyPr rtlCol="0"/>
          <a:lstStyle/>
          <a:p>
            <a:fld id="{E9ACD2DB-2DDC-440A-A251-FCAF5E8F3D1E}" type="slidenum">
              <a:rPr lang="pt-BR" smtClean="0"/>
              <a:t>‹nº›</a:t>
            </a:fld>
            <a:endParaRPr lang="pt-BR"/>
          </a:p>
        </p:txBody>
      </p:sp>
      <p:sp>
        <p:nvSpPr>
          <p:cNvPr id="21" name="Espaço Reservado para Rodapé 20"/>
          <p:cNvSpPr>
            <a:spLocks noGrp="1"/>
          </p:cNvSpPr>
          <p:nvPr>
            <p:ph type="ftr" sz="quarter" idx="12"/>
          </p:nvPr>
        </p:nvSpPr>
        <p:spPr/>
        <p:txBody>
          <a:bodyPr rtlCol="0"/>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ector reto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ço Reservado para Título 21"/>
          <p:cNvSpPr>
            <a:spLocks noGrp="1"/>
          </p:cNvSpPr>
          <p:nvPr>
            <p:ph type="title"/>
          </p:nvPr>
        </p:nvSpPr>
        <p:spPr>
          <a:xfrm>
            <a:off x="457200" y="274638"/>
            <a:ext cx="7467600" cy="1143000"/>
          </a:xfrm>
          <a:prstGeom prst="rect">
            <a:avLst/>
          </a:prstGeom>
        </p:spPr>
        <p:txBody>
          <a:bodyPr vert="horz" anchor="b">
            <a:normAutofit/>
          </a:bodyPr>
          <a:lstStyle/>
          <a:p>
            <a:r>
              <a:rPr kumimoji="0" lang="pt-BR"/>
              <a:t>Clique para editar o título mestre</a:t>
            </a:r>
            <a:endParaRPr kumimoji="0" lang="en-US"/>
          </a:p>
        </p:txBody>
      </p:sp>
      <p:sp>
        <p:nvSpPr>
          <p:cNvPr id="13" name="Espaço Reservado para Texto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pt-BR"/>
              <a:t>Clique para editar o texto mestre</a:t>
            </a:r>
          </a:p>
          <a:p>
            <a:pPr lvl="1" eaLnBrk="1" latinLnBrk="0" hangingPunct="1"/>
            <a:r>
              <a:rPr kumimoji="0" lang="pt-BR"/>
              <a:t>Segundo nível</a:t>
            </a:r>
          </a:p>
          <a:p>
            <a:pPr lvl="2" eaLnBrk="1" latinLnBrk="0" hangingPunct="1"/>
            <a:r>
              <a:rPr kumimoji="0" lang="pt-BR"/>
              <a:t>Terceiro nível</a:t>
            </a:r>
          </a:p>
          <a:p>
            <a:pPr lvl="3" eaLnBrk="1" latinLnBrk="0" hangingPunct="1"/>
            <a:r>
              <a:rPr kumimoji="0" lang="pt-BR"/>
              <a:t>Quarto nível</a:t>
            </a:r>
          </a:p>
          <a:p>
            <a:pPr lvl="4" eaLnBrk="1" latinLnBrk="0" hangingPunct="1"/>
            <a:r>
              <a:rPr kumimoji="0" lang="pt-BR"/>
              <a:t>Quinto nível</a:t>
            </a:r>
            <a:endParaRPr kumimoji="0" lang="en-US"/>
          </a:p>
        </p:txBody>
      </p:sp>
      <p:sp>
        <p:nvSpPr>
          <p:cNvPr id="14" name="Espaço Reservado para Data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33012C80-801A-4316-B24A-4875C5819B03}" type="datetimeFigureOut">
              <a:rPr lang="pt-BR" smtClean="0"/>
              <a:t>14/03/2022</a:t>
            </a:fld>
            <a:endParaRPr lang="pt-BR"/>
          </a:p>
        </p:txBody>
      </p:sp>
      <p:sp>
        <p:nvSpPr>
          <p:cNvPr id="3" name="Espaço Reservado para Rodapé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pt-BR"/>
          </a:p>
        </p:txBody>
      </p:sp>
      <p:sp>
        <p:nvSpPr>
          <p:cNvPr id="7" name="Conector reto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ector reto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tângulo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ector reto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ço Reservado para Número de Slid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9ACD2DB-2DDC-440A-A251-FCAF5E8F3D1E}"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835696" y="1412776"/>
            <a:ext cx="7056784" cy="2646606"/>
          </a:xfrm>
        </p:spPr>
        <p:txBody>
          <a:bodyPr>
            <a:normAutofit/>
          </a:bodyPr>
          <a:lstStyle/>
          <a:p>
            <a:pPr algn="ctr"/>
            <a:r>
              <a:rPr lang="pt-BR" sz="3600" dirty="0"/>
              <a:t>assistência primária à saúde da mulher</a:t>
            </a:r>
            <a:br>
              <a:rPr lang="pt-BR" sz="3600" dirty="0"/>
            </a:br>
            <a:endParaRPr lang="pt-BR" sz="3600" dirty="0"/>
          </a:p>
        </p:txBody>
      </p:sp>
      <p:sp>
        <p:nvSpPr>
          <p:cNvPr id="3" name="Subtítulo 2"/>
          <p:cNvSpPr>
            <a:spLocks noGrp="1"/>
          </p:cNvSpPr>
          <p:nvPr>
            <p:ph type="subTitle" idx="1"/>
          </p:nvPr>
        </p:nvSpPr>
        <p:spPr/>
        <p:txBody>
          <a:bodyPr>
            <a:normAutofit/>
          </a:bodyPr>
          <a:lstStyle/>
          <a:p>
            <a:r>
              <a:rPr lang="pt-BR" sz="3200" dirty="0"/>
              <a:t>Prof. Claudine Ramos</a:t>
            </a:r>
          </a:p>
        </p:txBody>
      </p:sp>
    </p:spTree>
    <p:extLst>
      <p:ext uri="{BB962C8B-B14F-4D97-AF65-F5344CB8AC3E}">
        <p14:creationId xmlns:p14="http://schemas.microsoft.com/office/powerpoint/2010/main" val="3885400597"/>
      </p:ext>
    </p:extLst>
  </p:cSld>
  <p:clrMapOvr>
    <a:masterClrMapping/>
  </p:clrMapOvr>
  <mc:AlternateContent xmlns:mc="http://schemas.openxmlformats.org/markup-compatibility/2006" xmlns:p14="http://schemas.microsoft.com/office/powerpoint/2010/main">
    <mc:Choice Requires="p14">
      <p:transition spd="slow" p14:dur="2000" advTm="7473"/>
    </mc:Choice>
    <mc:Fallback xmlns="">
      <p:transition spd="slow" advTm="7473"/>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BACF32D1-6F9C-47F2-B4D4-04D5991EB38D}"/>
              </a:ext>
            </a:extLst>
          </p:cNvPr>
          <p:cNvSpPr>
            <a:spLocks noGrp="1"/>
          </p:cNvSpPr>
          <p:nvPr>
            <p:ph sz="quarter" idx="1"/>
          </p:nvPr>
        </p:nvSpPr>
        <p:spPr/>
        <p:txBody>
          <a:bodyPr/>
          <a:lstStyle/>
          <a:p>
            <a:pPr marL="0" indent="0" algn="just">
              <a:buNone/>
            </a:pPr>
            <a:r>
              <a:rPr lang="pt-BR" dirty="0"/>
              <a:t>Em todos os contatos da mulher com os serviços de saúde, serão dadas informações sobre o exercício da sexualidade; a fisiologia da reprodução; a regulação da fertilidade e os riscos do aborto provocado; prevenção de doenças sexualmente transmitidas, do câncer </a:t>
            </a:r>
            <a:r>
              <a:rPr lang="pt-BR" dirty="0" err="1"/>
              <a:t>cérvico</a:t>
            </a:r>
            <a:r>
              <a:rPr lang="pt-BR" dirty="0"/>
              <a:t>-uterino e de mama, bem como a melhoria dos hábitos higiênicos e dietéticos. Para execução dessa atividade informativa, os serviços podem optar por discussões individuais, em grupo, ou outras formas mais compatíveis com sua estrutura organizacional. </a:t>
            </a:r>
          </a:p>
        </p:txBody>
      </p:sp>
    </p:spTree>
    <p:extLst>
      <p:ext uri="{BB962C8B-B14F-4D97-AF65-F5344CB8AC3E}">
        <p14:creationId xmlns:p14="http://schemas.microsoft.com/office/powerpoint/2010/main" val="3914510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845840"/>
            <a:ext cx="7467600" cy="1143000"/>
          </a:xfrm>
        </p:spPr>
        <p:txBody>
          <a:bodyPr>
            <a:normAutofit fontScale="90000"/>
          </a:bodyPr>
          <a:lstStyle/>
          <a:p>
            <a:pPr algn="ctr"/>
            <a:br>
              <a:rPr lang="pt-BR" dirty="0"/>
            </a:br>
            <a:br>
              <a:rPr lang="pt-BR" dirty="0"/>
            </a:br>
            <a:br>
              <a:rPr lang="pt-BR" dirty="0"/>
            </a:br>
            <a:br>
              <a:rPr lang="pt-BR" dirty="0"/>
            </a:br>
            <a:r>
              <a:rPr lang="pt-BR" dirty="0"/>
              <a:t>Objetivos da seção sobre saúde da mulher</a:t>
            </a:r>
            <a:br>
              <a:rPr lang="pt-BR" dirty="0"/>
            </a:br>
            <a:endParaRPr lang="pt-BR" dirty="0"/>
          </a:p>
        </p:txBody>
      </p:sp>
      <p:sp>
        <p:nvSpPr>
          <p:cNvPr id="3" name="Espaço Reservado para Conteúdo 2"/>
          <p:cNvSpPr>
            <a:spLocks noGrp="1"/>
          </p:cNvSpPr>
          <p:nvPr>
            <p:ph sz="quarter" idx="1"/>
          </p:nvPr>
        </p:nvSpPr>
        <p:spPr>
          <a:xfrm>
            <a:off x="462920" y="2403086"/>
            <a:ext cx="7787208" cy="2610090"/>
          </a:xfrm>
        </p:spPr>
        <p:txBody>
          <a:bodyPr/>
          <a:lstStyle/>
          <a:p>
            <a:pPr marL="0" indent="0" algn="just">
              <a:buNone/>
            </a:pPr>
            <a:r>
              <a:rPr lang="pt-BR" dirty="0"/>
              <a:t>Fornecer aos  profissionais o conhecimento básico e a estrutura conceitual necessários à prestação de uma assistência abrangente a pacientes do sexo feminino de todas as idades. </a:t>
            </a:r>
          </a:p>
        </p:txBody>
      </p:sp>
    </p:spTree>
    <p:extLst>
      <p:ext uri="{BB962C8B-B14F-4D97-AF65-F5344CB8AC3E}">
        <p14:creationId xmlns:p14="http://schemas.microsoft.com/office/powerpoint/2010/main" val="998099293"/>
      </p:ext>
    </p:extLst>
  </p:cSld>
  <p:clrMapOvr>
    <a:masterClrMapping/>
  </p:clrMapOvr>
  <mc:AlternateContent xmlns:mc="http://schemas.openxmlformats.org/markup-compatibility/2006" xmlns:p14="http://schemas.microsoft.com/office/powerpoint/2010/main">
    <mc:Choice Requires="p14">
      <p:transition spd="slow" p14:dur="2000" advTm="16336"/>
    </mc:Choice>
    <mc:Fallback xmlns="">
      <p:transition spd="slow" advTm="16336"/>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59F653-AB0A-4978-BABC-AE6CFB9B9727}"/>
              </a:ext>
            </a:extLst>
          </p:cNvPr>
          <p:cNvSpPr>
            <a:spLocks noGrp="1"/>
          </p:cNvSpPr>
          <p:nvPr>
            <p:ph type="title"/>
          </p:nvPr>
        </p:nvSpPr>
        <p:spPr>
          <a:xfrm>
            <a:off x="457200" y="485800"/>
            <a:ext cx="7467600" cy="1143000"/>
          </a:xfrm>
        </p:spPr>
        <p:txBody>
          <a:bodyPr>
            <a:normAutofit fontScale="90000"/>
          </a:bodyPr>
          <a:lstStyle/>
          <a:p>
            <a:pPr algn="ctr"/>
            <a:r>
              <a:rPr lang="pt-BR" dirty="0"/>
              <a:t>Fatores que influenciam a saúde da mulher</a:t>
            </a:r>
            <a:br>
              <a:rPr lang="pt-BR" dirty="0"/>
            </a:br>
            <a:endParaRPr lang="pt-BR" dirty="0"/>
          </a:p>
        </p:txBody>
      </p:sp>
      <p:sp>
        <p:nvSpPr>
          <p:cNvPr id="3" name="Espaço Reservado para Conteúdo 2">
            <a:extLst>
              <a:ext uri="{FF2B5EF4-FFF2-40B4-BE49-F238E27FC236}">
                <a16:creationId xmlns:a16="http://schemas.microsoft.com/office/drawing/2014/main" id="{B5AC8876-0BCF-43C4-AA41-1AE863DDD89F}"/>
              </a:ext>
            </a:extLst>
          </p:cNvPr>
          <p:cNvSpPr>
            <a:spLocks noGrp="1"/>
          </p:cNvSpPr>
          <p:nvPr>
            <p:ph sz="quarter" idx="1"/>
          </p:nvPr>
        </p:nvSpPr>
        <p:spPr>
          <a:xfrm>
            <a:off x="457200" y="1910711"/>
            <a:ext cx="7787208" cy="3462505"/>
          </a:xfrm>
        </p:spPr>
        <p:txBody>
          <a:bodyPr/>
          <a:lstStyle/>
          <a:p>
            <a:r>
              <a:rPr lang="pt-BR" dirty="0"/>
              <a:t>Influências hormonais</a:t>
            </a:r>
          </a:p>
          <a:p>
            <a:r>
              <a:rPr lang="pt-BR" dirty="0"/>
              <a:t>Fatores sociais</a:t>
            </a:r>
          </a:p>
          <a:p>
            <a:r>
              <a:rPr lang="pt-BR" dirty="0"/>
              <a:t>Morbidade e mortalidade entre mulheres</a:t>
            </a:r>
          </a:p>
          <a:p>
            <a:r>
              <a:rPr lang="pt-BR" dirty="0"/>
              <a:t>A saúde das mulheres ao longo da vida</a:t>
            </a:r>
          </a:p>
          <a:p>
            <a:pPr marL="0" indent="0">
              <a:buNone/>
            </a:pPr>
            <a:endParaRPr lang="pt-BR" dirty="0"/>
          </a:p>
        </p:txBody>
      </p:sp>
    </p:spTree>
    <p:extLst>
      <p:ext uri="{BB962C8B-B14F-4D97-AF65-F5344CB8AC3E}">
        <p14:creationId xmlns:p14="http://schemas.microsoft.com/office/powerpoint/2010/main" val="3582426318"/>
      </p:ext>
    </p:extLst>
  </p:cSld>
  <p:clrMapOvr>
    <a:masterClrMapping/>
  </p:clrMapOvr>
  <mc:AlternateContent xmlns:mc="http://schemas.openxmlformats.org/markup-compatibility/2006" xmlns:p14="http://schemas.microsoft.com/office/powerpoint/2010/main">
    <mc:Choice Requires="p14">
      <p:transition spd="slow" p14:dur="2000" advTm="21441"/>
    </mc:Choice>
    <mc:Fallback xmlns="">
      <p:transition spd="slow" advTm="21441"/>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97D327-5F76-4766-A125-90AE05A52BE1}"/>
              </a:ext>
            </a:extLst>
          </p:cNvPr>
          <p:cNvSpPr>
            <a:spLocks noGrp="1"/>
          </p:cNvSpPr>
          <p:nvPr>
            <p:ph type="title"/>
          </p:nvPr>
        </p:nvSpPr>
        <p:spPr/>
        <p:txBody>
          <a:bodyPr/>
          <a:lstStyle/>
          <a:p>
            <a:pPr algn="ctr"/>
            <a:r>
              <a:rPr lang="pt-BR" dirty="0"/>
              <a:t>Influências hormonais</a:t>
            </a:r>
            <a:br>
              <a:rPr lang="pt-BR" dirty="0"/>
            </a:br>
            <a:endParaRPr lang="pt-BR" dirty="0"/>
          </a:p>
        </p:txBody>
      </p:sp>
      <p:sp>
        <p:nvSpPr>
          <p:cNvPr id="3" name="Espaço Reservado para Conteúdo 2">
            <a:extLst>
              <a:ext uri="{FF2B5EF4-FFF2-40B4-BE49-F238E27FC236}">
                <a16:creationId xmlns:a16="http://schemas.microsoft.com/office/drawing/2014/main" id="{D65996DE-012B-4707-980E-275C68D46FA2}"/>
              </a:ext>
            </a:extLst>
          </p:cNvPr>
          <p:cNvSpPr>
            <a:spLocks noGrp="1"/>
          </p:cNvSpPr>
          <p:nvPr>
            <p:ph sz="quarter" idx="1"/>
          </p:nvPr>
        </p:nvSpPr>
        <p:spPr>
          <a:xfrm>
            <a:off x="457200" y="1600200"/>
            <a:ext cx="8003232" cy="4873752"/>
          </a:xfrm>
        </p:spPr>
        <p:txBody>
          <a:bodyPr>
            <a:normAutofit/>
          </a:bodyPr>
          <a:lstStyle/>
          <a:p>
            <a:pPr marL="0" indent="0" algn="just" fontAlgn="base">
              <a:buNone/>
            </a:pPr>
            <a:r>
              <a:rPr lang="pt-BR" dirty="0"/>
              <a:t>Um tema dominante em Saúde da Mulher é o efeito das alterações marcantes dos níveis de hormônios endógenos que ocorrem ao longo de toda a vida de uma mulher e sobre a influência durante os anos de idade fértil dos hormônios sexuais sobre o desenvolvimento sexual e a função reprodutiva. </a:t>
            </a:r>
          </a:p>
          <a:p>
            <a:pPr marL="0" indent="0" algn="just" fontAlgn="base">
              <a:buNone/>
            </a:pPr>
            <a:endParaRPr lang="pt-BR" dirty="0"/>
          </a:p>
          <a:p>
            <a:pPr marL="0" indent="0" fontAlgn="base">
              <a:buNone/>
            </a:pPr>
            <a:endParaRPr lang="pt-BR" dirty="0"/>
          </a:p>
          <a:p>
            <a:pPr marL="0" indent="0">
              <a:buNone/>
            </a:pPr>
            <a:endParaRPr lang="pt-BR" dirty="0"/>
          </a:p>
        </p:txBody>
      </p:sp>
    </p:spTree>
    <p:extLst>
      <p:ext uri="{BB962C8B-B14F-4D97-AF65-F5344CB8AC3E}">
        <p14:creationId xmlns:p14="http://schemas.microsoft.com/office/powerpoint/2010/main" val="4279601955"/>
      </p:ext>
    </p:extLst>
  </p:cSld>
  <p:clrMapOvr>
    <a:masterClrMapping/>
  </p:clrMapOvr>
  <mc:AlternateContent xmlns:mc="http://schemas.openxmlformats.org/markup-compatibility/2006" xmlns:p14="http://schemas.microsoft.com/office/powerpoint/2010/main">
    <mc:Choice Requires="p14">
      <p:transition spd="slow" p14:dur="2000" advTm="26643"/>
    </mc:Choice>
    <mc:Fallback xmlns="">
      <p:transition spd="slow" advTm="26643"/>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567048-8176-48E8-875C-19479E7AFA68}"/>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A897A94-9488-4746-A103-44812790C6D2}"/>
              </a:ext>
            </a:extLst>
          </p:cNvPr>
          <p:cNvSpPr>
            <a:spLocks noGrp="1"/>
          </p:cNvSpPr>
          <p:nvPr>
            <p:ph sz="quarter" idx="1"/>
          </p:nvPr>
        </p:nvSpPr>
        <p:spPr>
          <a:xfrm>
            <a:off x="457200" y="1600200"/>
            <a:ext cx="7931224" cy="4873752"/>
          </a:xfrm>
        </p:spPr>
        <p:txBody>
          <a:bodyPr/>
          <a:lstStyle/>
          <a:p>
            <a:pPr marL="0" indent="0" algn="just">
              <a:buNone/>
            </a:pPr>
            <a:r>
              <a:rPr lang="pt-BR" dirty="0"/>
              <a:t>Conforme as mulheres envelhecem e os níveis hormonais diminuem com a menopausa, os fatores de risco para certas doenças aumentam dramaticamente e se tornam mais parecidos com os fatores de risco masculinos. Embora as mulheres desenvolvam as mesmas doenças que afetam os homens, mecanismos biológicos e fatores psicossociais influenciam o curso da doença de modo diverso nas mulheres.</a:t>
            </a:r>
          </a:p>
        </p:txBody>
      </p:sp>
    </p:spTree>
    <p:extLst>
      <p:ext uri="{BB962C8B-B14F-4D97-AF65-F5344CB8AC3E}">
        <p14:creationId xmlns:p14="http://schemas.microsoft.com/office/powerpoint/2010/main" val="1612152382"/>
      </p:ext>
    </p:extLst>
  </p:cSld>
  <p:clrMapOvr>
    <a:masterClrMapping/>
  </p:clrMapOvr>
  <mc:AlternateContent xmlns:mc="http://schemas.openxmlformats.org/markup-compatibility/2006" xmlns:p14="http://schemas.microsoft.com/office/powerpoint/2010/main">
    <mc:Choice Requires="p14">
      <p:transition spd="slow" p14:dur="2000" advTm="39080"/>
    </mc:Choice>
    <mc:Fallback xmlns="">
      <p:transition spd="slow" advTm="3908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887384-600B-4B97-B4AB-21F5B64DB298}"/>
              </a:ext>
            </a:extLst>
          </p:cNvPr>
          <p:cNvSpPr>
            <a:spLocks noGrp="1"/>
          </p:cNvSpPr>
          <p:nvPr>
            <p:ph type="title"/>
          </p:nvPr>
        </p:nvSpPr>
        <p:spPr/>
        <p:txBody>
          <a:bodyPr/>
          <a:lstStyle/>
          <a:p>
            <a:pPr algn="ctr"/>
            <a:r>
              <a:rPr lang="pt-BR" dirty="0"/>
              <a:t>Fatores sociais</a:t>
            </a:r>
            <a:br>
              <a:rPr lang="pt-BR" dirty="0"/>
            </a:br>
            <a:endParaRPr lang="pt-BR" dirty="0"/>
          </a:p>
        </p:txBody>
      </p:sp>
      <p:sp>
        <p:nvSpPr>
          <p:cNvPr id="3" name="Espaço Reservado para Conteúdo 2">
            <a:extLst>
              <a:ext uri="{FF2B5EF4-FFF2-40B4-BE49-F238E27FC236}">
                <a16:creationId xmlns:a16="http://schemas.microsoft.com/office/drawing/2014/main" id="{2C8B057A-F693-4227-A5A9-69258D18822F}"/>
              </a:ext>
            </a:extLst>
          </p:cNvPr>
          <p:cNvSpPr>
            <a:spLocks noGrp="1"/>
          </p:cNvSpPr>
          <p:nvPr>
            <p:ph sz="quarter" idx="1"/>
          </p:nvPr>
        </p:nvSpPr>
        <p:spPr>
          <a:xfrm>
            <a:off x="457200" y="1600200"/>
            <a:ext cx="7931224" cy="4873752"/>
          </a:xfrm>
        </p:spPr>
        <p:txBody>
          <a:bodyPr/>
          <a:lstStyle/>
          <a:p>
            <a:pPr marL="0" indent="0" algn="just">
              <a:buNone/>
            </a:pPr>
            <a:r>
              <a:rPr lang="pt-BR" dirty="0"/>
              <a:t>Uma tendência social importante é a crescente participação das mulheres na força de trabalho. Os efeitos cumulativos do exercício de múltiplos papéis, do estresse do trabalho e das exposições ambientais sobre a saúde da mulher e o status reprodutivo são amplamente desconhecidos. Tais efeitos, porém, certamente apresentam significativas ramificações sociais e de saúde.</a:t>
            </a:r>
          </a:p>
          <a:p>
            <a:pPr marL="0" indent="0">
              <a:buNone/>
            </a:pPr>
            <a:endParaRPr lang="pt-BR" dirty="0"/>
          </a:p>
        </p:txBody>
      </p:sp>
    </p:spTree>
    <p:extLst>
      <p:ext uri="{BB962C8B-B14F-4D97-AF65-F5344CB8AC3E}">
        <p14:creationId xmlns:p14="http://schemas.microsoft.com/office/powerpoint/2010/main" val="1488012700"/>
      </p:ext>
    </p:extLst>
  </p:cSld>
  <p:clrMapOvr>
    <a:masterClrMapping/>
  </p:clrMapOvr>
  <mc:AlternateContent xmlns:mc="http://schemas.openxmlformats.org/markup-compatibility/2006" xmlns:p14="http://schemas.microsoft.com/office/powerpoint/2010/main">
    <mc:Choice Requires="p14">
      <p:transition spd="slow" p14:dur="2000" advTm="49994"/>
    </mc:Choice>
    <mc:Fallback xmlns="">
      <p:transition spd="slow" advTm="49994"/>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A7F2E9-AF3F-47DE-8D33-4A6AC5EB791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62123BAC-696D-4BA3-B993-363D719585D2}"/>
              </a:ext>
            </a:extLst>
          </p:cNvPr>
          <p:cNvSpPr>
            <a:spLocks noGrp="1"/>
          </p:cNvSpPr>
          <p:nvPr>
            <p:ph sz="quarter" idx="1"/>
          </p:nvPr>
        </p:nvSpPr>
        <p:spPr/>
        <p:txBody>
          <a:bodyPr/>
          <a:lstStyle/>
          <a:p>
            <a:pPr marL="0" indent="0" algn="just">
              <a:buNone/>
            </a:pPr>
            <a:r>
              <a:rPr lang="pt-BR" dirty="0"/>
              <a:t>Em paralelo aos números cada vez maiores de mulheres atuando na força de trabalho, tem aumentado o número de famílias constituídas por apenas um dos pais e lideradas por mulheres, especialmente mulheres integrantes de minorias. Muitas dessas famílias vivem </a:t>
            </a:r>
            <a:r>
              <a:rPr lang="pt-BR"/>
              <a:t>na pobreza</a:t>
            </a:r>
            <a:r>
              <a:rPr lang="pt-BR" dirty="0"/>
              <a:t>. Evidências crescentes apontam os fatores socioeconômicos como principais indicadores de saúde, sendo que, no caso de alguns resultados de saúde, a pobreza e a falta de instrução constituem determinantes de saúde mais importantes do que etnia.</a:t>
            </a:r>
          </a:p>
        </p:txBody>
      </p:sp>
    </p:spTree>
    <p:extLst>
      <p:ext uri="{BB962C8B-B14F-4D97-AF65-F5344CB8AC3E}">
        <p14:creationId xmlns:p14="http://schemas.microsoft.com/office/powerpoint/2010/main" val="3289642847"/>
      </p:ext>
    </p:extLst>
  </p:cSld>
  <p:clrMapOvr>
    <a:masterClrMapping/>
  </p:clrMapOvr>
  <mc:AlternateContent xmlns:mc="http://schemas.openxmlformats.org/markup-compatibility/2006" xmlns:p14="http://schemas.microsoft.com/office/powerpoint/2010/main">
    <mc:Choice Requires="p14">
      <p:transition spd="slow" p14:dur="2000" advTm="62941"/>
    </mc:Choice>
    <mc:Fallback xmlns="">
      <p:transition spd="slow" advTm="62941"/>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409A30-4BCF-4E53-ACFC-8F4ECB74DDFC}"/>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F5A882C-7D4F-4BD1-B07A-D4B3973A2F28}"/>
              </a:ext>
            </a:extLst>
          </p:cNvPr>
          <p:cNvSpPr>
            <a:spLocks noGrp="1"/>
          </p:cNvSpPr>
          <p:nvPr>
            <p:ph sz="quarter" idx="1"/>
          </p:nvPr>
        </p:nvSpPr>
        <p:spPr>
          <a:xfrm>
            <a:off x="457200" y="1600200"/>
            <a:ext cx="8003232" cy="4873752"/>
          </a:xfrm>
        </p:spPr>
        <p:txBody>
          <a:bodyPr/>
          <a:lstStyle/>
          <a:p>
            <a:pPr marL="0" indent="0" algn="just">
              <a:buNone/>
            </a:pPr>
            <a:r>
              <a:rPr lang="pt-BR" dirty="0"/>
              <a:t>Independentemente da designação racial ou étnica, as mulheres integrantes de grupos de minorias apresentam menor expectativa de vida do que as mulheres brancas e desenvolvem problemas de saúde mais sérios. As diferenças são mais pronunciadas nas áreas relacionadas aos aspectos reprodutivos e fertilidade, ocorrência e curso de doenças crônicas, incidência e resultado do câncer, e risco de violência interpessoal.</a:t>
            </a:r>
          </a:p>
        </p:txBody>
      </p:sp>
    </p:spTree>
    <p:extLst>
      <p:ext uri="{BB962C8B-B14F-4D97-AF65-F5344CB8AC3E}">
        <p14:creationId xmlns:p14="http://schemas.microsoft.com/office/powerpoint/2010/main" val="510089592"/>
      </p:ext>
    </p:extLst>
  </p:cSld>
  <p:clrMapOvr>
    <a:masterClrMapping/>
  </p:clrMapOvr>
  <mc:AlternateContent xmlns:mc="http://schemas.openxmlformats.org/markup-compatibility/2006" xmlns:p14="http://schemas.microsoft.com/office/powerpoint/2010/main">
    <mc:Choice Requires="p14">
      <p:transition spd="slow" p14:dur="2000" advTm="39478"/>
    </mc:Choice>
    <mc:Fallback xmlns="">
      <p:transition spd="slow" advTm="39478"/>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E464B7-C960-42BF-8279-A9E3EF0A29C0}"/>
              </a:ext>
            </a:extLst>
          </p:cNvPr>
          <p:cNvSpPr>
            <a:spLocks noGrp="1"/>
          </p:cNvSpPr>
          <p:nvPr>
            <p:ph type="title"/>
          </p:nvPr>
        </p:nvSpPr>
        <p:spPr/>
        <p:txBody>
          <a:bodyPr>
            <a:normAutofit fontScale="90000"/>
          </a:bodyPr>
          <a:lstStyle/>
          <a:p>
            <a:r>
              <a:rPr lang="pt-BR" dirty="0"/>
              <a:t>Morbidade e mortalidade entre mulheres</a:t>
            </a:r>
            <a:br>
              <a:rPr lang="pt-BR" dirty="0"/>
            </a:br>
            <a:endParaRPr lang="pt-BR" dirty="0"/>
          </a:p>
        </p:txBody>
      </p:sp>
      <p:sp>
        <p:nvSpPr>
          <p:cNvPr id="3" name="Espaço Reservado para Conteúdo 2">
            <a:extLst>
              <a:ext uri="{FF2B5EF4-FFF2-40B4-BE49-F238E27FC236}">
                <a16:creationId xmlns:a16="http://schemas.microsoft.com/office/drawing/2014/main" id="{281CB9A0-1E75-4E04-87D5-11E1952A4F79}"/>
              </a:ext>
            </a:extLst>
          </p:cNvPr>
          <p:cNvSpPr>
            <a:spLocks noGrp="1"/>
          </p:cNvSpPr>
          <p:nvPr>
            <p:ph sz="quarter" idx="1"/>
          </p:nvPr>
        </p:nvSpPr>
        <p:spPr>
          <a:xfrm>
            <a:off x="457200" y="1600200"/>
            <a:ext cx="7859216" cy="4873752"/>
          </a:xfrm>
        </p:spPr>
        <p:txBody>
          <a:bodyPr/>
          <a:lstStyle/>
          <a:p>
            <a:pPr marL="0" indent="0" algn="just">
              <a:buNone/>
            </a:pPr>
            <a:r>
              <a:rPr lang="pt-BR" dirty="0"/>
              <a:t>No começo do século XX, a média da expectativa de vida das mulheres era 48 anos, comparada à média de 46 anos para os homens. Desde então, a expectativa de vida para as mulheres aumentou em mais de 30 anos e atualmente é de 80 anos, comparada aos 75 anos para os homens. Acredita-se que esse drástico aumento da expectativa de vida geral esteja relacionado à menor mortalidade infantil, controle de doenças infecciosas e progresso do tratamento de doenças crônicas, tais como diabetes e doença cardiovascular.</a:t>
            </a:r>
          </a:p>
          <a:p>
            <a:pPr marL="0" indent="0">
              <a:buNone/>
            </a:pPr>
            <a:endParaRPr lang="pt-BR" dirty="0"/>
          </a:p>
        </p:txBody>
      </p:sp>
    </p:spTree>
    <p:extLst>
      <p:ext uri="{BB962C8B-B14F-4D97-AF65-F5344CB8AC3E}">
        <p14:creationId xmlns:p14="http://schemas.microsoft.com/office/powerpoint/2010/main" val="2209540087"/>
      </p:ext>
    </p:extLst>
  </p:cSld>
  <p:clrMapOvr>
    <a:masterClrMapping/>
  </p:clrMapOvr>
  <mc:AlternateContent xmlns:mc="http://schemas.openxmlformats.org/markup-compatibility/2006" xmlns:p14="http://schemas.microsoft.com/office/powerpoint/2010/main">
    <mc:Choice Requires="p14">
      <p:transition spd="slow" p14:dur="2000" advTm="3083"/>
    </mc:Choice>
    <mc:Fallback xmlns="">
      <p:transition spd="slow" advTm="3083"/>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5EBD4B-B04C-4318-A0E0-F8463F5F7BDD}"/>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AFD5AE7-291A-4E54-8104-C310EACACB83}"/>
              </a:ext>
            </a:extLst>
          </p:cNvPr>
          <p:cNvSpPr>
            <a:spLocks noGrp="1"/>
          </p:cNvSpPr>
          <p:nvPr>
            <p:ph sz="quarter" idx="1"/>
          </p:nvPr>
        </p:nvSpPr>
        <p:spPr>
          <a:xfrm>
            <a:off x="457200" y="1600200"/>
            <a:ext cx="7931224" cy="4873752"/>
          </a:xfrm>
        </p:spPr>
        <p:txBody>
          <a:bodyPr>
            <a:normAutofit/>
          </a:bodyPr>
          <a:lstStyle/>
          <a:p>
            <a:pPr marL="0" indent="0" algn="just">
              <a:buNone/>
            </a:pPr>
            <a:r>
              <a:rPr lang="pt-BR" dirty="0"/>
              <a:t>Apenas os dados de mortalidade não fornecem um panorama completo do status da saúde das mulheres. Embora as mulheres vivam mais tempo do que os homens, as medidas do status de saúde são piores nas mulheres. Um número maior de mulheres, em vez de homens, relata sintomas ou procura por tratamento de condições médicas agudas. </a:t>
            </a:r>
          </a:p>
        </p:txBody>
      </p:sp>
    </p:spTree>
    <p:extLst>
      <p:ext uri="{BB962C8B-B14F-4D97-AF65-F5344CB8AC3E}">
        <p14:creationId xmlns:p14="http://schemas.microsoft.com/office/powerpoint/2010/main" val="1110084291"/>
      </p:ext>
    </p:extLst>
  </p:cSld>
  <p:clrMapOvr>
    <a:masterClrMapping/>
  </p:clrMapOvr>
  <mc:AlternateContent xmlns:mc="http://schemas.openxmlformats.org/markup-compatibility/2006" xmlns:p14="http://schemas.microsoft.com/office/powerpoint/2010/main">
    <mc:Choice Requires="p14">
      <p:transition spd="slow" p14:dur="2000" advTm="25749"/>
    </mc:Choice>
    <mc:Fallback xmlns="">
      <p:transition spd="slow" advTm="25749"/>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ortal da Prefeitura de Barra do Piraí - Nova Saúde modifica ...">
            <a:extLst>
              <a:ext uri="{FF2B5EF4-FFF2-40B4-BE49-F238E27FC236}">
                <a16:creationId xmlns:a16="http://schemas.microsoft.com/office/drawing/2014/main" id="{88BD403B-9E34-4414-9AB5-3A891156CFDF}"/>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755576" y="620688"/>
            <a:ext cx="7343226" cy="50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15785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E4FB8B-5457-4321-9DF7-F4673B172929}"/>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6AB7ECB7-1E30-489E-9638-7138BA4AC38D}"/>
              </a:ext>
            </a:extLst>
          </p:cNvPr>
          <p:cNvSpPr>
            <a:spLocks noGrp="1"/>
          </p:cNvSpPr>
          <p:nvPr>
            <p:ph sz="quarter" idx="1"/>
          </p:nvPr>
        </p:nvSpPr>
        <p:spPr>
          <a:xfrm>
            <a:off x="457200" y="1600200"/>
            <a:ext cx="7859216" cy="4873752"/>
          </a:xfrm>
        </p:spPr>
        <p:txBody>
          <a:bodyPr/>
          <a:lstStyle/>
          <a:p>
            <a:pPr marL="0" indent="0" algn="just">
              <a:buNone/>
            </a:pPr>
            <a:r>
              <a:rPr lang="pt-BR" dirty="0"/>
              <a:t>Além disso, várias condições crônicas acometem as mulheres com mais frequência e promovem incapacitação significativa, como artrite, síndromes de dor crônica (incluindo enxaqueca e dores cervicais, nas costas e faciais) e distúrbios respiratórios crônicos (incluindo bronquite crônica, sinusite e asma).</a:t>
            </a:r>
          </a:p>
        </p:txBody>
      </p:sp>
    </p:spTree>
    <p:extLst>
      <p:ext uri="{BB962C8B-B14F-4D97-AF65-F5344CB8AC3E}">
        <p14:creationId xmlns:p14="http://schemas.microsoft.com/office/powerpoint/2010/main" val="1759466048"/>
      </p:ext>
    </p:extLst>
  </p:cSld>
  <p:clrMapOvr>
    <a:masterClrMapping/>
  </p:clrMapOvr>
  <mc:AlternateContent xmlns:mc="http://schemas.openxmlformats.org/markup-compatibility/2006" xmlns:p14="http://schemas.microsoft.com/office/powerpoint/2010/main">
    <mc:Choice Requires="p14">
      <p:transition spd="slow" p14:dur="2000" advTm="23699"/>
    </mc:Choice>
    <mc:Fallback xmlns="">
      <p:transition spd="slow" advTm="23699"/>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D5E234-8804-4173-98AA-A0C1693978E8}"/>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BB41857-B89D-496A-8849-BB36365FD3BD}"/>
              </a:ext>
            </a:extLst>
          </p:cNvPr>
          <p:cNvSpPr>
            <a:spLocks noGrp="1"/>
          </p:cNvSpPr>
          <p:nvPr>
            <p:ph sz="quarter" idx="1"/>
          </p:nvPr>
        </p:nvSpPr>
        <p:spPr>
          <a:xfrm>
            <a:off x="457200" y="1600200"/>
            <a:ext cx="7931224" cy="4873752"/>
          </a:xfrm>
        </p:spPr>
        <p:txBody>
          <a:bodyPr/>
          <a:lstStyle/>
          <a:p>
            <a:pPr marL="0" indent="0" algn="just">
              <a:buNone/>
            </a:pPr>
            <a:r>
              <a:rPr lang="pt-BR" dirty="0"/>
              <a:t>As mulheres também são mais propensas do que os homens a sofrerem de estresse psicológico. Dados revelam que os distúrbios afetivos, sobretudo os episódios depressivos significativos, e os distúrbios da ansiedade são consideravelmente mais prevalentes nas mulheres.</a:t>
            </a:r>
          </a:p>
          <a:p>
            <a:pPr marL="0" indent="0">
              <a:buNone/>
            </a:pPr>
            <a:endParaRPr lang="pt-BR" dirty="0"/>
          </a:p>
        </p:txBody>
      </p:sp>
    </p:spTree>
    <p:extLst>
      <p:ext uri="{BB962C8B-B14F-4D97-AF65-F5344CB8AC3E}">
        <p14:creationId xmlns:p14="http://schemas.microsoft.com/office/powerpoint/2010/main" val="2144999219"/>
      </p:ext>
    </p:extLst>
  </p:cSld>
  <p:clrMapOvr>
    <a:masterClrMapping/>
  </p:clrMapOvr>
  <mc:AlternateContent xmlns:mc="http://schemas.openxmlformats.org/markup-compatibility/2006" xmlns:p14="http://schemas.microsoft.com/office/powerpoint/2010/main">
    <mc:Choice Requires="p14">
      <p:transition spd="slow" p14:dur="2000" advTm="22106"/>
    </mc:Choice>
    <mc:Fallback xmlns="">
      <p:transition spd="slow" advTm="22106"/>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or de cabeça em mulher: por que elas sentem mais?">
            <a:extLst>
              <a:ext uri="{FF2B5EF4-FFF2-40B4-BE49-F238E27FC236}">
                <a16:creationId xmlns:a16="http://schemas.microsoft.com/office/drawing/2014/main" id="{86A3A016-0E2E-444E-BFAC-E98DE3E5F5C2}"/>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683568" y="620688"/>
            <a:ext cx="7573770" cy="50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05100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8D1C6B-F8BE-4ECC-8E89-B6277403D1AC}"/>
              </a:ext>
            </a:extLst>
          </p:cNvPr>
          <p:cNvSpPr>
            <a:spLocks noGrp="1"/>
          </p:cNvSpPr>
          <p:nvPr>
            <p:ph type="title"/>
          </p:nvPr>
        </p:nvSpPr>
        <p:spPr>
          <a:xfrm>
            <a:off x="457200" y="485800"/>
            <a:ext cx="7467600" cy="1143000"/>
          </a:xfrm>
        </p:spPr>
        <p:txBody>
          <a:bodyPr>
            <a:normAutofit fontScale="90000"/>
          </a:bodyPr>
          <a:lstStyle/>
          <a:p>
            <a:pPr algn="ctr"/>
            <a:r>
              <a:rPr lang="pt-BR" dirty="0"/>
              <a:t>A saúde das mulheres ao longo da vida</a:t>
            </a:r>
            <a:br>
              <a:rPr lang="pt-BR" dirty="0"/>
            </a:br>
            <a:endParaRPr lang="pt-BR" dirty="0"/>
          </a:p>
        </p:txBody>
      </p:sp>
      <p:sp>
        <p:nvSpPr>
          <p:cNvPr id="3" name="Espaço Reservado para Conteúdo 2">
            <a:extLst>
              <a:ext uri="{FF2B5EF4-FFF2-40B4-BE49-F238E27FC236}">
                <a16:creationId xmlns:a16="http://schemas.microsoft.com/office/drawing/2014/main" id="{1944BC86-B958-4224-8D95-56661EAE3EB5}"/>
              </a:ext>
            </a:extLst>
          </p:cNvPr>
          <p:cNvSpPr>
            <a:spLocks noGrp="1"/>
          </p:cNvSpPr>
          <p:nvPr>
            <p:ph sz="quarter" idx="1"/>
          </p:nvPr>
        </p:nvSpPr>
        <p:spPr>
          <a:xfrm>
            <a:off x="452932" y="1925634"/>
            <a:ext cx="8151516" cy="3951638"/>
          </a:xfrm>
        </p:spPr>
        <p:txBody>
          <a:bodyPr>
            <a:normAutofit/>
          </a:bodyPr>
          <a:lstStyle/>
          <a:p>
            <a:pPr marL="0" indent="0" algn="just">
              <a:buNone/>
            </a:pPr>
            <a:r>
              <a:rPr lang="pt-BR" dirty="0"/>
              <a:t>Muitos dos problemas de saúde importantes das mulheres têm início ou exercem maior impacto em determinadas idades, estando intrinsecamente ligados ao desenvolvimento feminino psicossocial e sexual.</a:t>
            </a:r>
          </a:p>
          <a:p>
            <a:pPr marL="0" indent="0" algn="just">
              <a:buNone/>
            </a:pPr>
            <a:endParaRPr lang="pt-BR" dirty="0"/>
          </a:p>
          <a:p>
            <a:pPr algn="just"/>
            <a:endParaRPr lang="pt-BR" dirty="0"/>
          </a:p>
        </p:txBody>
      </p:sp>
    </p:spTree>
    <p:extLst>
      <p:ext uri="{BB962C8B-B14F-4D97-AF65-F5344CB8AC3E}">
        <p14:creationId xmlns:p14="http://schemas.microsoft.com/office/powerpoint/2010/main" val="602277064"/>
      </p:ext>
    </p:extLst>
  </p:cSld>
  <p:clrMapOvr>
    <a:masterClrMapping/>
  </p:clrMapOvr>
  <mc:AlternateContent xmlns:mc="http://schemas.openxmlformats.org/markup-compatibility/2006" xmlns:p14="http://schemas.microsoft.com/office/powerpoint/2010/main">
    <mc:Choice Requires="p14">
      <p:transition spd="slow" p14:dur="2000" advTm="31028"/>
    </mc:Choice>
    <mc:Fallback xmlns="">
      <p:transition spd="slow" advTm="31028"/>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42E806-25EB-444E-8CDC-016A2664C06E}"/>
              </a:ext>
            </a:extLst>
          </p:cNvPr>
          <p:cNvSpPr>
            <a:spLocks noGrp="1"/>
          </p:cNvSpPr>
          <p:nvPr>
            <p:ph type="title"/>
          </p:nvPr>
        </p:nvSpPr>
        <p:spPr/>
        <p:txBody>
          <a:bodyPr/>
          <a:lstStyle/>
          <a:p>
            <a:pPr algn="ctr"/>
            <a:r>
              <a:rPr lang="pt-BR" dirty="0"/>
              <a:t>Avaliação clínica das mulheres</a:t>
            </a:r>
            <a:br>
              <a:rPr lang="pt-BR" dirty="0"/>
            </a:br>
            <a:endParaRPr lang="pt-BR" dirty="0"/>
          </a:p>
        </p:txBody>
      </p:sp>
      <p:sp>
        <p:nvSpPr>
          <p:cNvPr id="3" name="Espaço Reservado para Conteúdo 2">
            <a:extLst>
              <a:ext uri="{FF2B5EF4-FFF2-40B4-BE49-F238E27FC236}">
                <a16:creationId xmlns:a16="http://schemas.microsoft.com/office/drawing/2014/main" id="{A3ED70D1-3350-4233-A6BB-00F6DCFF95F5}"/>
              </a:ext>
            </a:extLst>
          </p:cNvPr>
          <p:cNvSpPr>
            <a:spLocks noGrp="1"/>
          </p:cNvSpPr>
          <p:nvPr>
            <p:ph sz="quarter" idx="1"/>
          </p:nvPr>
        </p:nvSpPr>
        <p:spPr>
          <a:xfrm>
            <a:off x="457200" y="1600200"/>
            <a:ext cx="7859216" cy="4873752"/>
          </a:xfrm>
        </p:spPr>
        <p:txBody>
          <a:bodyPr/>
          <a:lstStyle/>
          <a:p>
            <a:pPr marL="0" indent="0" algn="just">
              <a:buNone/>
            </a:pPr>
            <a:r>
              <a:rPr lang="pt-BR" dirty="0"/>
              <a:t>O objetivo da avaliação clínica, consiste em identificar padrões que possam indicar a existência de um distúrbio ou um problema de monitoramento.</a:t>
            </a:r>
          </a:p>
          <a:p>
            <a:pPr marL="0" indent="0" algn="just">
              <a:buNone/>
            </a:pPr>
            <a:endParaRPr lang="pt-BR" dirty="0"/>
          </a:p>
          <a:p>
            <a:pPr marL="0" indent="0" algn="just">
              <a:buNone/>
            </a:pPr>
            <a:r>
              <a:rPr lang="pt-BR" dirty="0"/>
              <a:t>Exemplo: O objetivo da história dietética, de exercícios e de peso de uma mulher consiste em identificar padrões que possam indicar a existência de um distúrbio alimentar ou um problema de monitoramento de peso.</a:t>
            </a:r>
          </a:p>
          <a:p>
            <a:pPr marL="0" indent="0" algn="just">
              <a:buNone/>
            </a:pPr>
            <a:endParaRPr lang="pt-BR" dirty="0"/>
          </a:p>
        </p:txBody>
      </p:sp>
    </p:spTree>
    <p:extLst>
      <p:ext uri="{BB962C8B-B14F-4D97-AF65-F5344CB8AC3E}">
        <p14:creationId xmlns:p14="http://schemas.microsoft.com/office/powerpoint/2010/main" val="2197302766"/>
      </p:ext>
    </p:extLst>
  </p:cSld>
  <p:clrMapOvr>
    <a:masterClrMapping/>
  </p:clrMapOvr>
  <mc:AlternateContent xmlns:mc="http://schemas.openxmlformats.org/markup-compatibility/2006" xmlns:p14="http://schemas.microsoft.com/office/powerpoint/2010/main">
    <mc:Choice Requires="p14">
      <p:transition spd="slow" p14:dur="2000" advTm="48516"/>
    </mc:Choice>
    <mc:Fallback xmlns="">
      <p:transition spd="slow" advTm="48516"/>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41179D-DF6C-4791-A7EB-D9282851F638}"/>
              </a:ext>
            </a:extLst>
          </p:cNvPr>
          <p:cNvSpPr>
            <a:spLocks noGrp="1"/>
          </p:cNvSpPr>
          <p:nvPr>
            <p:ph type="title"/>
          </p:nvPr>
        </p:nvSpPr>
        <p:spPr/>
        <p:txBody>
          <a:bodyPr/>
          <a:lstStyle/>
          <a:p>
            <a:pPr algn="ctr"/>
            <a:r>
              <a:rPr lang="pt-BR" dirty="0"/>
              <a:t>Exame físico</a:t>
            </a:r>
            <a:br>
              <a:rPr lang="pt-BR" dirty="0"/>
            </a:br>
            <a:endParaRPr lang="pt-BR" dirty="0"/>
          </a:p>
        </p:txBody>
      </p:sp>
      <p:sp>
        <p:nvSpPr>
          <p:cNvPr id="3" name="Espaço Reservado para Conteúdo 2">
            <a:extLst>
              <a:ext uri="{FF2B5EF4-FFF2-40B4-BE49-F238E27FC236}">
                <a16:creationId xmlns:a16="http://schemas.microsoft.com/office/drawing/2014/main" id="{DE6F2140-F80F-45E5-A87D-D5D5E151B717}"/>
              </a:ext>
            </a:extLst>
          </p:cNvPr>
          <p:cNvSpPr>
            <a:spLocks noGrp="1"/>
          </p:cNvSpPr>
          <p:nvPr>
            <p:ph sz="quarter" idx="1"/>
          </p:nvPr>
        </p:nvSpPr>
        <p:spPr>
          <a:xfrm>
            <a:off x="457200" y="1600200"/>
            <a:ext cx="8003232" cy="4873752"/>
          </a:xfrm>
        </p:spPr>
        <p:txBody>
          <a:bodyPr/>
          <a:lstStyle/>
          <a:p>
            <a:pPr marL="0" indent="0" algn="just">
              <a:buNone/>
            </a:pPr>
            <a:r>
              <a:rPr lang="pt-BR" dirty="0"/>
              <a:t>Para realizar o exame físico, é necessário avaliar o espectro de achados normais em mulheres pertencentes a diferentes grupos de faixas etárias, bem como a habilidade de identificar a patologia.</a:t>
            </a:r>
          </a:p>
          <a:p>
            <a:pPr marL="0" indent="0" algn="just">
              <a:buNone/>
            </a:pPr>
            <a:endParaRPr lang="pt-BR" dirty="0"/>
          </a:p>
        </p:txBody>
      </p:sp>
    </p:spTree>
    <p:extLst>
      <p:ext uri="{BB962C8B-B14F-4D97-AF65-F5344CB8AC3E}">
        <p14:creationId xmlns:p14="http://schemas.microsoft.com/office/powerpoint/2010/main" val="2364316510"/>
      </p:ext>
    </p:extLst>
  </p:cSld>
  <p:clrMapOvr>
    <a:masterClrMapping/>
  </p:clrMapOvr>
  <mc:AlternateContent xmlns:mc="http://schemas.openxmlformats.org/markup-compatibility/2006" xmlns:p14="http://schemas.microsoft.com/office/powerpoint/2010/main">
    <mc:Choice Requires="p14">
      <p:transition spd="slow" p14:dur="2000" advTm="31816"/>
    </mc:Choice>
    <mc:Fallback xmlns="">
      <p:transition spd="slow" advTm="31816"/>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04B347-4523-48DA-AF2D-AF3DCAFF7A1F}"/>
              </a:ext>
            </a:extLst>
          </p:cNvPr>
          <p:cNvSpPr>
            <a:spLocks noGrp="1"/>
          </p:cNvSpPr>
          <p:nvPr>
            <p:ph type="title"/>
          </p:nvPr>
        </p:nvSpPr>
        <p:spPr/>
        <p:txBody>
          <a:bodyPr/>
          <a:lstStyle/>
          <a:p>
            <a:endParaRPr lang="pt-BR"/>
          </a:p>
        </p:txBody>
      </p:sp>
      <p:pic>
        <p:nvPicPr>
          <p:cNvPr id="3074" name="Picture 2" descr="CEM">
            <a:extLst>
              <a:ext uri="{FF2B5EF4-FFF2-40B4-BE49-F238E27FC236}">
                <a16:creationId xmlns:a16="http://schemas.microsoft.com/office/drawing/2014/main" id="{8164A650-12FB-4E26-98F4-470780434BB9}"/>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539552" y="620688"/>
            <a:ext cx="7911955" cy="50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17933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E4B458-A497-42BF-A17C-2A70602A4022}"/>
              </a:ext>
            </a:extLst>
          </p:cNvPr>
          <p:cNvSpPr>
            <a:spLocks noGrp="1"/>
          </p:cNvSpPr>
          <p:nvPr>
            <p:ph type="title"/>
          </p:nvPr>
        </p:nvSpPr>
        <p:spPr/>
        <p:txBody>
          <a:bodyPr/>
          <a:lstStyle/>
          <a:p>
            <a:pPr algn="ctr"/>
            <a:r>
              <a:rPr lang="pt-BR" dirty="0"/>
              <a:t>Testes laboratoriais</a:t>
            </a:r>
            <a:br>
              <a:rPr lang="pt-BR" dirty="0"/>
            </a:br>
            <a:endParaRPr lang="pt-BR" dirty="0"/>
          </a:p>
        </p:txBody>
      </p:sp>
      <p:sp>
        <p:nvSpPr>
          <p:cNvPr id="3" name="Espaço Reservado para Conteúdo 2">
            <a:extLst>
              <a:ext uri="{FF2B5EF4-FFF2-40B4-BE49-F238E27FC236}">
                <a16:creationId xmlns:a16="http://schemas.microsoft.com/office/drawing/2014/main" id="{8FCED01A-C93F-4084-87E9-351442B727A0}"/>
              </a:ext>
            </a:extLst>
          </p:cNvPr>
          <p:cNvSpPr>
            <a:spLocks noGrp="1"/>
          </p:cNvSpPr>
          <p:nvPr>
            <p:ph sz="quarter" idx="1"/>
          </p:nvPr>
        </p:nvSpPr>
        <p:spPr/>
        <p:txBody>
          <a:bodyPr/>
          <a:lstStyle/>
          <a:p>
            <a:r>
              <a:rPr lang="pt-BR" b="1" dirty="0"/>
              <a:t>Exame de sangue de rotina</a:t>
            </a:r>
          </a:p>
          <a:p>
            <a:pPr marL="0" indent="0" algn="just">
              <a:buNone/>
            </a:pPr>
            <a:r>
              <a:rPr lang="pt-BR" dirty="0"/>
              <a:t>A estrutura corpórea e os hormônios, em particular o </a:t>
            </a:r>
            <a:r>
              <a:rPr lang="pt-BR" dirty="0" err="1"/>
              <a:t>estrôgenio</a:t>
            </a:r>
            <a:r>
              <a:rPr lang="pt-BR" dirty="0"/>
              <a:t>, afetam os resultados dos exames de sangue de rotina das mulheres. Todavia, esses níveis sobem com o avanço da idade e as diferenças sexuais podem diminuir ou mesmo ser revertidas. </a:t>
            </a:r>
          </a:p>
          <a:p>
            <a:endParaRPr lang="pt-BR" dirty="0"/>
          </a:p>
        </p:txBody>
      </p:sp>
    </p:spTree>
    <p:extLst>
      <p:ext uri="{BB962C8B-B14F-4D97-AF65-F5344CB8AC3E}">
        <p14:creationId xmlns:p14="http://schemas.microsoft.com/office/powerpoint/2010/main" val="4121297506"/>
      </p:ext>
    </p:extLst>
  </p:cSld>
  <p:clrMapOvr>
    <a:masterClrMapping/>
  </p:clrMapOvr>
  <mc:AlternateContent xmlns:mc="http://schemas.openxmlformats.org/markup-compatibility/2006" xmlns:p14="http://schemas.microsoft.com/office/powerpoint/2010/main">
    <mc:Choice Requires="p14">
      <p:transition spd="slow" p14:dur="2000" advTm="27393"/>
    </mc:Choice>
    <mc:Fallback xmlns="">
      <p:transition spd="slow" advTm="27393"/>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xames Laboratoriais – Clínica Pop Med">
            <a:extLst>
              <a:ext uri="{FF2B5EF4-FFF2-40B4-BE49-F238E27FC236}">
                <a16:creationId xmlns:a16="http://schemas.microsoft.com/office/drawing/2014/main" id="{75153D7E-53C1-4259-AEA1-0FF075E41FFF}"/>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007604" y="1052736"/>
            <a:ext cx="7128792" cy="4968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32045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B6A73F-F73C-49A0-8FA4-AF16087D5591}"/>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F050CD84-DB4F-4621-BF0E-32818F96A9D1}"/>
              </a:ext>
            </a:extLst>
          </p:cNvPr>
          <p:cNvSpPr>
            <a:spLocks noGrp="1"/>
          </p:cNvSpPr>
          <p:nvPr>
            <p:ph sz="quarter" idx="1"/>
          </p:nvPr>
        </p:nvSpPr>
        <p:spPr/>
        <p:txBody>
          <a:bodyPr>
            <a:normAutofit/>
          </a:bodyPr>
          <a:lstStyle/>
          <a:p>
            <a:pPr fontAlgn="base"/>
            <a:r>
              <a:rPr lang="pt-BR" b="1" dirty="0"/>
              <a:t>Triagem do câncer de mama</a:t>
            </a:r>
            <a:endParaRPr lang="pt-BR" dirty="0"/>
          </a:p>
          <a:p>
            <a:pPr marL="0" indent="0" algn="just" fontAlgn="base">
              <a:buNone/>
            </a:pPr>
            <a:r>
              <a:rPr lang="pt-BR" dirty="0"/>
              <a:t>Os profissionais da assistência primária devem estar familiarizados com os riscos e benefícios associados à triagem por mamografia e às modernas tecnologias empregadas na triagem do câncer de mama disponibilizadas para mulheres que apresentam alto risco de desenvolver a doença, incluindo a imagem por ressonância magnética (IRM) da mama.</a:t>
            </a:r>
          </a:p>
          <a:p>
            <a:endParaRPr lang="pt-BR" dirty="0"/>
          </a:p>
        </p:txBody>
      </p:sp>
    </p:spTree>
    <p:extLst>
      <p:ext uri="{BB962C8B-B14F-4D97-AF65-F5344CB8AC3E}">
        <p14:creationId xmlns:p14="http://schemas.microsoft.com/office/powerpoint/2010/main" val="848281643"/>
      </p:ext>
    </p:extLst>
  </p:cSld>
  <p:clrMapOvr>
    <a:masterClrMapping/>
  </p:clrMapOvr>
  <mc:AlternateContent xmlns:mc="http://schemas.openxmlformats.org/markup-compatibility/2006" xmlns:p14="http://schemas.microsoft.com/office/powerpoint/2010/main">
    <mc:Choice Requires="p14">
      <p:transition spd="slow" p14:dur="2000" advTm="50389"/>
    </mc:Choice>
    <mc:Fallback xmlns="">
      <p:transition spd="slow" advTm="50389"/>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696188DC-ADC5-412E-9F55-9F24BDCEC2DC}"/>
              </a:ext>
            </a:extLst>
          </p:cNvPr>
          <p:cNvSpPr>
            <a:spLocks noGrp="1"/>
          </p:cNvSpPr>
          <p:nvPr>
            <p:ph sz="quarter" idx="1"/>
          </p:nvPr>
        </p:nvSpPr>
        <p:spPr>
          <a:xfrm>
            <a:off x="457200" y="1268760"/>
            <a:ext cx="7467600" cy="5205192"/>
          </a:xfrm>
        </p:spPr>
        <p:txBody>
          <a:bodyPr/>
          <a:lstStyle/>
          <a:p>
            <a:pPr marL="0" indent="0" algn="just">
              <a:buNone/>
            </a:pPr>
            <a:r>
              <a:rPr lang="pt-BR" dirty="0"/>
              <a:t>O atendimento à mulher pelo sistema de saúde tem-se limitado. quase que exclusivamente, ao período gravídico-puerperal, e, mesmo assim, de forma deficiente. Ao lado de exemplos sobejamente conhecidos, como a assistência preventiva e de diagnóstico precoce de doenças ginecológicas malignas, outros aspectos, como a prevenção, detecção e terapêutica de doenças de transmissão sexual, repercussões biopsicossociais da gravidez não desejada, abortamento e acesso a métodos e técnicas de controle da fertilidade, têm sido relegados a plano secundário. </a:t>
            </a:r>
          </a:p>
        </p:txBody>
      </p:sp>
    </p:spTree>
    <p:extLst>
      <p:ext uri="{BB962C8B-B14F-4D97-AF65-F5344CB8AC3E}">
        <p14:creationId xmlns:p14="http://schemas.microsoft.com/office/powerpoint/2010/main" val="36543208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Outubro Rosa: Como fazer o autoexame da mama - Dicas de Saúde - Laboratorio  Biolab">
            <a:extLst>
              <a:ext uri="{FF2B5EF4-FFF2-40B4-BE49-F238E27FC236}">
                <a16:creationId xmlns:a16="http://schemas.microsoft.com/office/drawing/2014/main" id="{ED2AF4A5-D51E-46C2-A484-901EEAD46970}"/>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043608" y="1448780"/>
            <a:ext cx="7056784" cy="43564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1630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0249BE-1E9A-4F96-B911-90DCC821309C}"/>
              </a:ext>
            </a:extLst>
          </p:cNvPr>
          <p:cNvSpPr>
            <a:spLocks noGrp="1"/>
          </p:cNvSpPr>
          <p:nvPr>
            <p:ph type="title"/>
          </p:nvPr>
        </p:nvSpPr>
        <p:spPr/>
        <p:txBody>
          <a:bodyPr/>
          <a:lstStyle/>
          <a:p>
            <a:pPr algn="ctr"/>
            <a:br>
              <a:rPr lang="pt-BR" dirty="0"/>
            </a:br>
            <a:endParaRPr lang="pt-BR" dirty="0"/>
          </a:p>
        </p:txBody>
      </p:sp>
      <p:sp>
        <p:nvSpPr>
          <p:cNvPr id="3" name="Espaço Reservado para Conteúdo 2">
            <a:extLst>
              <a:ext uri="{FF2B5EF4-FFF2-40B4-BE49-F238E27FC236}">
                <a16:creationId xmlns:a16="http://schemas.microsoft.com/office/drawing/2014/main" id="{A8984B22-FFE6-4474-ACE3-189162DBB14B}"/>
              </a:ext>
            </a:extLst>
          </p:cNvPr>
          <p:cNvSpPr>
            <a:spLocks noGrp="1"/>
          </p:cNvSpPr>
          <p:nvPr>
            <p:ph sz="quarter" idx="1"/>
          </p:nvPr>
        </p:nvSpPr>
        <p:spPr/>
        <p:txBody>
          <a:bodyPr/>
          <a:lstStyle/>
          <a:p>
            <a:pPr algn="just"/>
            <a:r>
              <a:rPr lang="pt-BR" b="1" dirty="0"/>
              <a:t>Triagem da osteoporose </a:t>
            </a:r>
          </a:p>
          <a:p>
            <a:pPr marL="0" indent="0" algn="just">
              <a:buNone/>
            </a:pPr>
            <a:r>
              <a:rPr lang="pt-BR" dirty="0"/>
              <a:t>Os profissionais devem conhecer as indicações da densitometria óssea, bem como ser capazes de interpretar o risco de fratura apresentado por uma paciente com base em sua idade, massa óssea e outros fatores que influenciam o risco de desenvolver fraturas de quadril ou de ossos diverso.</a:t>
            </a:r>
          </a:p>
        </p:txBody>
      </p:sp>
    </p:spTree>
    <p:extLst>
      <p:ext uri="{BB962C8B-B14F-4D97-AF65-F5344CB8AC3E}">
        <p14:creationId xmlns:p14="http://schemas.microsoft.com/office/powerpoint/2010/main" val="2838529815"/>
      </p:ext>
    </p:extLst>
  </p:cSld>
  <p:clrMapOvr>
    <a:masterClrMapping/>
  </p:clrMapOvr>
  <mc:AlternateContent xmlns:mc="http://schemas.openxmlformats.org/markup-compatibility/2006" xmlns:p14="http://schemas.microsoft.com/office/powerpoint/2010/main">
    <mc:Choice Requires="p14">
      <p:transition spd="slow" p14:dur="2000" advTm="35347"/>
    </mc:Choice>
    <mc:Fallback xmlns="">
      <p:transition spd="slow" advTm="35347"/>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1BB07A-7F0F-4146-B050-04C48D9BED8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0589FFF-67B6-46FC-B3A7-6E13018C41C8}"/>
              </a:ext>
            </a:extLst>
          </p:cNvPr>
          <p:cNvSpPr>
            <a:spLocks noGrp="1"/>
          </p:cNvSpPr>
          <p:nvPr>
            <p:ph sz="quarter" idx="1"/>
          </p:nvPr>
        </p:nvSpPr>
        <p:spPr/>
        <p:txBody>
          <a:bodyPr/>
          <a:lstStyle/>
          <a:p>
            <a:pPr fontAlgn="base"/>
            <a:r>
              <a:rPr lang="pt-BR" b="1" dirty="0"/>
              <a:t>Teste da doença cardiovascular</a:t>
            </a:r>
            <a:endParaRPr lang="pt-BR" dirty="0"/>
          </a:p>
          <a:p>
            <a:pPr marL="0" indent="0" algn="just">
              <a:buNone/>
            </a:pPr>
            <a:r>
              <a:rPr lang="pt-BR" dirty="0"/>
              <a:t>Testes não invasivos para detecção de DCC em geral apresentam menor acurácia diagnóstica para mulheres, comparativamente aos homens. </a:t>
            </a:r>
          </a:p>
        </p:txBody>
      </p:sp>
    </p:spTree>
    <p:extLst>
      <p:ext uri="{BB962C8B-B14F-4D97-AF65-F5344CB8AC3E}">
        <p14:creationId xmlns:p14="http://schemas.microsoft.com/office/powerpoint/2010/main" val="3733763366"/>
      </p:ext>
    </p:extLst>
  </p:cSld>
  <p:clrMapOvr>
    <a:masterClrMapping/>
  </p:clrMapOvr>
  <mc:AlternateContent xmlns:mc="http://schemas.openxmlformats.org/markup-compatibility/2006" xmlns:p14="http://schemas.microsoft.com/office/powerpoint/2010/main">
    <mc:Choice Requires="p14">
      <p:transition spd="slow" p14:dur="2000" advTm="38389"/>
    </mc:Choice>
    <mc:Fallback xmlns="">
      <p:transition spd="slow" advTm="38389"/>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7697B1-231A-444B-BE07-078B9B2A36A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42556E8-5E73-44FC-85B4-41E38D110E2F}"/>
              </a:ext>
            </a:extLst>
          </p:cNvPr>
          <p:cNvSpPr>
            <a:spLocks noGrp="1"/>
          </p:cNvSpPr>
          <p:nvPr>
            <p:ph sz="quarter" idx="1"/>
          </p:nvPr>
        </p:nvSpPr>
        <p:spPr/>
        <p:txBody>
          <a:bodyPr>
            <a:normAutofit/>
          </a:bodyPr>
          <a:lstStyle/>
          <a:p>
            <a:pPr fontAlgn="base"/>
            <a:r>
              <a:rPr lang="pt-BR" b="1" dirty="0"/>
              <a:t>Triagem do câncer cervical</a:t>
            </a:r>
            <a:endParaRPr lang="pt-BR" dirty="0"/>
          </a:p>
          <a:p>
            <a:pPr marL="0" indent="0" algn="just" fontAlgn="base">
              <a:buNone/>
            </a:pPr>
            <a:r>
              <a:rPr lang="pt-BR" dirty="0"/>
              <a:t>A triagem do câncer cervical requer proficiência na obtenção do esfregaço de </a:t>
            </a:r>
            <a:r>
              <a:rPr lang="pt-BR" dirty="0" err="1"/>
              <a:t>Pap</a:t>
            </a:r>
            <a:r>
              <a:rPr lang="pt-BR" dirty="0"/>
              <a:t> (Papanicolau) tradicional ou no uso da citologia à base de líquidos, ou ainda em outras tecnologias modernas de triagem do câncer cervical. Saber relatar os resultados de citologia cervical é essencial à interpretação dos resultados do teste de </a:t>
            </a:r>
            <a:r>
              <a:rPr lang="pt-BR" dirty="0" err="1"/>
              <a:t>Pap</a:t>
            </a:r>
            <a:r>
              <a:rPr lang="pt-BR" dirty="0"/>
              <a:t>, bem como na supervisão de pacientes que apresentem células atípicas. </a:t>
            </a:r>
          </a:p>
          <a:p>
            <a:endParaRPr lang="pt-BR" dirty="0"/>
          </a:p>
        </p:txBody>
      </p:sp>
    </p:spTree>
    <p:extLst>
      <p:ext uri="{BB962C8B-B14F-4D97-AF65-F5344CB8AC3E}">
        <p14:creationId xmlns:p14="http://schemas.microsoft.com/office/powerpoint/2010/main" val="2805148631"/>
      </p:ext>
    </p:extLst>
  </p:cSld>
  <p:clrMapOvr>
    <a:masterClrMapping/>
  </p:clrMapOvr>
  <mc:AlternateContent xmlns:mc="http://schemas.openxmlformats.org/markup-compatibility/2006" xmlns:p14="http://schemas.microsoft.com/office/powerpoint/2010/main">
    <mc:Choice Requires="p14">
      <p:transition spd="slow" p14:dur="2000" advTm="35284"/>
    </mc:Choice>
    <mc:Fallback xmlns="">
      <p:transition spd="slow" advTm="35284"/>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Papanicolau Detecta Quais Doenças? Como é Feito o Exame?">
            <a:extLst>
              <a:ext uri="{FF2B5EF4-FFF2-40B4-BE49-F238E27FC236}">
                <a16:creationId xmlns:a16="http://schemas.microsoft.com/office/drawing/2014/main" id="{0CCB3D43-266C-4F5B-9496-1A5A0B615D9C}"/>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187624" y="1052736"/>
            <a:ext cx="6803256" cy="48245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22424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761349-8D3E-48E1-A97E-1DB8345A5A0C}"/>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6B7AE1B5-9497-4CB0-A5C2-025735790C02}"/>
              </a:ext>
            </a:extLst>
          </p:cNvPr>
          <p:cNvSpPr>
            <a:spLocks noGrp="1"/>
          </p:cNvSpPr>
          <p:nvPr>
            <p:ph sz="quarter" idx="1"/>
          </p:nvPr>
        </p:nvSpPr>
        <p:spPr/>
        <p:txBody>
          <a:bodyPr>
            <a:normAutofit/>
          </a:bodyPr>
          <a:lstStyle/>
          <a:p>
            <a:pPr algn="just" fontAlgn="base"/>
            <a:r>
              <a:rPr lang="pt-BR" b="1" dirty="0"/>
              <a:t>Teste para detecção de vaginite e doenças sexualmente transmissíveis</a:t>
            </a:r>
            <a:endParaRPr lang="pt-BR" dirty="0"/>
          </a:p>
          <a:p>
            <a:pPr marL="0" indent="0" algn="just">
              <a:buNone/>
            </a:pPr>
            <a:r>
              <a:rPr lang="pt-BR" dirty="0"/>
              <a:t>Como as </a:t>
            </a:r>
            <a:r>
              <a:rPr lang="pt-BR" dirty="0" err="1"/>
              <a:t>DSTs</a:t>
            </a:r>
            <a:r>
              <a:rPr lang="pt-BR" dirty="0"/>
              <a:t> frequentemente são assintomáticas entre as mulheres, é vital realizar a triagem para prevenir sua disseminação, bem como a progressão para doença pélvica inflamatória, e identificar a causa de úlceras genitais. </a:t>
            </a:r>
          </a:p>
        </p:txBody>
      </p:sp>
    </p:spTree>
    <p:extLst>
      <p:ext uri="{BB962C8B-B14F-4D97-AF65-F5344CB8AC3E}">
        <p14:creationId xmlns:p14="http://schemas.microsoft.com/office/powerpoint/2010/main" val="1275455711"/>
      </p:ext>
    </p:extLst>
  </p:cSld>
  <p:clrMapOvr>
    <a:masterClrMapping/>
  </p:clrMapOvr>
  <mc:AlternateContent xmlns:mc="http://schemas.openxmlformats.org/markup-compatibility/2006" xmlns:p14="http://schemas.microsoft.com/office/powerpoint/2010/main">
    <mc:Choice Requires="p14">
      <p:transition spd="slow" p14:dur="2000" advTm="36429"/>
    </mc:Choice>
    <mc:Fallback xmlns="">
      <p:transition spd="slow" advTm="36429"/>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5 sinais de que você pode estar com uma DST e não percebeu - Segredos do  Mundo">
            <a:extLst>
              <a:ext uri="{FF2B5EF4-FFF2-40B4-BE49-F238E27FC236}">
                <a16:creationId xmlns:a16="http://schemas.microsoft.com/office/drawing/2014/main" id="{9D466867-1F1D-452D-8B5A-DB47078562BD}"/>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187624" y="836712"/>
            <a:ext cx="6696743" cy="5472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30856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4A04F3-AA49-4994-BAF0-0EFA5D4E7122}"/>
              </a:ext>
            </a:extLst>
          </p:cNvPr>
          <p:cNvSpPr>
            <a:spLocks noGrp="1"/>
          </p:cNvSpPr>
          <p:nvPr>
            <p:ph type="title"/>
          </p:nvPr>
        </p:nvSpPr>
        <p:spPr/>
        <p:txBody>
          <a:bodyPr>
            <a:normAutofit fontScale="90000"/>
          </a:bodyPr>
          <a:lstStyle/>
          <a:p>
            <a:pPr algn="ctr"/>
            <a:r>
              <a:rPr lang="pt-BR" dirty="0"/>
              <a:t>Diretrizes preventivas primárias para mulheres não gravídicas</a:t>
            </a:r>
            <a:br>
              <a:rPr lang="pt-BR" dirty="0"/>
            </a:br>
            <a:endParaRPr lang="pt-BR" dirty="0"/>
          </a:p>
        </p:txBody>
      </p:sp>
      <p:sp>
        <p:nvSpPr>
          <p:cNvPr id="3" name="Espaço Reservado para Conteúdo 2">
            <a:extLst>
              <a:ext uri="{FF2B5EF4-FFF2-40B4-BE49-F238E27FC236}">
                <a16:creationId xmlns:a16="http://schemas.microsoft.com/office/drawing/2014/main" id="{4104AB96-1C4C-47FE-AA0F-7A3F56609980}"/>
              </a:ext>
            </a:extLst>
          </p:cNvPr>
          <p:cNvSpPr>
            <a:spLocks noGrp="1"/>
          </p:cNvSpPr>
          <p:nvPr>
            <p:ph sz="quarter" idx="1"/>
          </p:nvPr>
        </p:nvSpPr>
        <p:spPr/>
        <p:txBody>
          <a:bodyPr/>
          <a:lstStyle/>
          <a:p>
            <a:pPr marL="0" indent="0" algn="just">
              <a:buNone/>
            </a:pPr>
            <a:r>
              <a:rPr lang="pt-BR" dirty="0"/>
              <a:t>Uma parte significativa das condições causadoras de maior morbidade e mortalidade na população feminina pode ser prevenida ou retardada pela identificação precoce e tratamento dos fatores de risco, bem como pela identificação de indivíduos que poderiam ser beneficiados por uma rápida intervenção.</a:t>
            </a:r>
          </a:p>
          <a:p>
            <a:pPr marL="0" indent="0" algn="just">
              <a:buNone/>
            </a:pPr>
            <a:endParaRPr lang="pt-BR" dirty="0"/>
          </a:p>
        </p:txBody>
      </p:sp>
    </p:spTree>
    <p:extLst>
      <p:ext uri="{BB962C8B-B14F-4D97-AF65-F5344CB8AC3E}">
        <p14:creationId xmlns:p14="http://schemas.microsoft.com/office/powerpoint/2010/main" val="342851529"/>
      </p:ext>
    </p:extLst>
  </p:cSld>
  <p:clrMapOvr>
    <a:masterClrMapping/>
  </p:clrMapOvr>
  <mc:AlternateContent xmlns:mc="http://schemas.openxmlformats.org/markup-compatibility/2006" xmlns:p14="http://schemas.microsoft.com/office/powerpoint/2010/main">
    <mc:Choice Requires="p14">
      <p:transition spd="slow" p14:dur="2000" advTm="29135"/>
    </mc:Choice>
    <mc:Fallback xmlns="">
      <p:transition spd="slow" advTm="29135"/>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2B2DCA47-8A77-423F-BBCD-847AE2C44586}"/>
              </a:ext>
            </a:extLst>
          </p:cNvPr>
          <p:cNvSpPr>
            <a:spLocks noGrp="1"/>
          </p:cNvSpPr>
          <p:nvPr>
            <p:ph sz="quarter" idx="1"/>
          </p:nvPr>
        </p:nvSpPr>
        <p:spPr/>
        <p:txBody>
          <a:bodyPr/>
          <a:lstStyle/>
          <a:p>
            <a:pPr marL="0" indent="0" algn="just">
              <a:buNone/>
            </a:pPr>
            <a:r>
              <a:rPr lang="pt-BR" dirty="0"/>
              <a:t>Os entraves que obstaculizam a operação da rede de serviços básicos - onde pode ser solucionada a grande maioria dos problemas de saúde - impõem um trabalho contínuo em atividades estratégicas que assegurem a implantação progressiva do programa. Em outras palavras, cumpre conferir capacidade resolutiva à rede básica, favorecer o desenvolvimento institucional das secretarias de saúde das unidades federadas, adequar a rede de unidades de saúde ordenadas em um sistema integrado, e reforçar a capacitação de pessoal e toda a política de desenvolvimento de recursos humanos. </a:t>
            </a:r>
          </a:p>
        </p:txBody>
      </p:sp>
    </p:spTree>
    <p:extLst>
      <p:ext uri="{BB962C8B-B14F-4D97-AF65-F5344CB8AC3E}">
        <p14:creationId xmlns:p14="http://schemas.microsoft.com/office/powerpoint/2010/main" val="3007373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55465E-8CB8-4AA2-8D33-A6B4C6F8AA1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39150B76-33B9-4F7D-8755-3B7B6D6A9858}"/>
              </a:ext>
            </a:extLst>
          </p:cNvPr>
          <p:cNvSpPr>
            <a:spLocks noGrp="1"/>
          </p:cNvSpPr>
          <p:nvPr>
            <p:ph sz="quarter" idx="1"/>
          </p:nvPr>
        </p:nvSpPr>
        <p:spPr/>
        <p:txBody>
          <a:bodyPr/>
          <a:lstStyle/>
          <a:p>
            <a:pPr marL="0" indent="0" algn="just">
              <a:buNone/>
            </a:pPr>
            <a:r>
              <a:rPr lang="pt-BR" dirty="0"/>
              <a:t>Pela sua importância, um sistema integrado de assistência deve dar prioridade ao estabelecimento de medidas gerais e específicas para a concretização da sistemática de referência e contra referência entre os serviços de diferentes complexidades. Assim, o setor saúde, através de suas instituições, deverá concentrar esforços nas propostas de integração, regionalização e hierarquização dos serviços de saúde. </a:t>
            </a:r>
          </a:p>
        </p:txBody>
      </p:sp>
    </p:spTree>
    <p:extLst>
      <p:ext uri="{BB962C8B-B14F-4D97-AF65-F5344CB8AC3E}">
        <p14:creationId xmlns:p14="http://schemas.microsoft.com/office/powerpoint/2010/main" val="656795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43C874A0-A0AE-472D-B5B9-BDBF37B815BB}"/>
              </a:ext>
            </a:extLst>
          </p:cNvPr>
          <p:cNvSpPr>
            <a:spLocks noGrp="1"/>
          </p:cNvSpPr>
          <p:nvPr>
            <p:ph sz="quarter" idx="1"/>
          </p:nvPr>
        </p:nvSpPr>
        <p:spPr/>
        <p:txBody>
          <a:bodyPr/>
          <a:lstStyle/>
          <a:p>
            <a:pPr marL="0" indent="0" algn="just">
              <a:buNone/>
            </a:pPr>
            <a:r>
              <a:rPr lang="pt-BR" dirty="0"/>
              <a:t>Esse quadro assume importância ainda maior ao se considerar a crescente presença da mulher na força de trabalho, além do seu papel fundamental no núcleo familiar.</a:t>
            </a:r>
          </a:p>
          <a:p>
            <a:pPr marL="0" indent="0" algn="just">
              <a:buNone/>
            </a:pPr>
            <a:r>
              <a:rPr lang="pt-BR" dirty="0"/>
              <a:t>Todas as ações destinadas a prevenir as doenças ou promover e recuperar a saúde da mulher e da criança deverão nortear-se pelo princípio da integralidade da assistência.</a:t>
            </a:r>
          </a:p>
        </p:txBody>
      </p:sp>
    </p:spTree>
    <p:extLst>
      <p:ext uri="{BB962C8B-B14F-4D97-AF65-F5344CB8AC3E}">
        <p14:creationId xmlns:p14="http://schemas.microsoft.com/office/powerpoint/2010/main" val="4889492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89376A-793A-40F4-B756-7CA18A339B8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FF14939-A262-43EA-A781-06B0AA690FA6}"/>
              </a:ext>
            </a:extLst>
          </p:cNvPr>
          <p:cNvSpPr>
            <a:spLocks noGrp="1"/>
          </p:cNvSpPr>
          <p:nvPr>
            <p:ph sz="quarter" idx="1"/>
          </p:nvPr>
        </p:nvSpPr>
        <p:spPr/>
        <p:txBody>
          <a:bodyPr/>
          <a:lstStyle/>
          <a:p>
            <a:pPr marL="0" indent="0" algn="just">
              <a:buNone/>
            </a:pPr>
            <a:r>
              <a:rPr lang="pt-BR" dirty="0"/>
              <a:t>A operacionalização da rede de serviços, com um grau de resolutividade satisfatório, depende do preparo técnico tanto do pessoal envolvido diretamente na prestação de serviços quanto do pessoal encarregado das funções de supervisão e de coordenação programática. </a:t>
            </a:r>
          </a:p>
        </p:txBody>
      </p:sp>
    </p:spTree>
    <p:extLst>
      <p:ext uri="{BB962C8B-B14F-4D97-AF65-F5344CB8AC3E}">
        <p14:creationId xmlns:p14="http://schemas.microsoft.com/office/powerpoint/2010/main" val="6038085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Programa Saúde da Mulher | Postal Saúde - Caixa de Assistência e Saúde dos  Empregados dos Correios">
            <a:extLst>
              <a:ext uri="{FF2B5EF4-FFF2-40B4-BE49-F238E27FC236}">
                <a16:creationId xmlns:a16="http://schemas.microsoft.com/office/drawing/2014/main" id="{BC6AF4EF-AE38-4084-B0E7-AAB45D7ED867}"/>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467544" y="1196752"/>
            <a:ext cx="8136903" cy="4968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5134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F52ED9AC-7781-4CB0-8D56-F73EC2FB4ACC}"/>
              </a:ext>
            </a:extLst>
          </p:cNvPr>
          <p:cNvSpPr>
            <a:spLocks noGrp="1"/>
          </p:cNvSpPr>
          <p:nvPr>
            <p:ph sz="quarter" idx="1"/>
          </p:nvPr>
        </p:nvSpPr>
        <p:spPr/>
        <p:txBody>
          <a:bodyPr/>
          <a:lstStyle/>
          <a:p>
            <a:pPr marL="0" indent="0" algn="just">
              <a:buNone/>
            </a:pPr>
            <a:r>
              <a:rPr lang="pt-BR" dirty="0"/>
              <a:t>O fato de se estabelecer um programa específico dirigido à mulher e de se enfatizar certas atividades prioritárias não deve ser interpretado como uma subestimação dos demais serviços que cabe á rede básica executar, mas, sim, como estratégia de destinação seletiva de recursos que permitam a operacionalização de conteúdos de grande prioridade, vinculados à população feminina, em todas as fases de sua vida, e que vinham sendo negligenciados. </a:t>
            </a:r>
          </a:p>
        </p:txBody>
      </p:sp>
    </p:spTree>
    <p:extLst>
      <p:ext uri="{BB962C8B-B14F-4D97-AF65-F5344CB8AC3E}">
        <p14:creationId xmlns:p14="http://schemas.microsoft.com/office/powerpoint/2010/main" val="682193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EF731DA2-4A12-415B-BFA6-03EA36FE09D7}"/>
              </a:ext>
            </a:extLst>
          </p:cNvPr>
          <p:cNvSpPr>
            <a:spLocks noGrp="1"/>
          </p:cNvSpPr>
          <p:nvPr>
            <p:ph sz="quarter" idx="1"/>
          </p:nvPr>
        </p:nvSpPr>
        <p:spPr/>
        <p:txBody>
          <a:bodyPr/>
          <a:lstStyle/>
          <a:p>
            <a:pPr marL="0" indent="0" algn="just">
              <a:buNone/>
            </a:pPr>
            <a:r>
              <a:rPr lang="pt-BR" dirty="0"/>
              <a:t>O conceito de assistência integral, aqui preconizado, envolve a oferta de ações globalmente dirigidas ao atendimento de todas as necessidades de saúde do grupo em questão, onde todo e qualquer contato que a mulher venha a ter com os serviços de saúde seja utilizado em benefício da promoção, proteção e recuperação de sua saúde. </a:t>
            </a:r>
          </a:p>
        </p:txBody>
      </p:sp>
    </p:spTree>
    <p:extLst>
      <p:ext uri="{BB962C8B-B14F-4D97-AF65-F5344CB8AC3E}">
        <p14:creationId xmlns:p14="http://schemas.microsoft.com/office/powerpoint/2010/main" val="1168366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F7D20B1-1CCF-4D38-BC76-0C3709A18B39}"/>
              </a:ext>
            </a:extLst>
          </p:cNvPr>
          <p:cNvSpPr>
            <a:spLocks noGrp="1"/>
          </p:cNvSpPr>
          <p:nvPr>
            <p:ph sz="quarter" idx="1"/>
          </p:nvPr>
        </p:nvSpPr>
        <p:spPr/>
        <p:txBody>
          <a:bodyPr/>
          <a:lstStyle/>
          <a:p>
            <a:pPr marL="0" indent="0" algn="just">
              <a:buNone/>
            </a:pPr>
            <a:r>
              <a:rPr lang="pt-BR" dirty="0"/>
              <a:t>A estratégia de assistência integral à saúde da mulher constitui importante instrumento do anseio comum das correntes envolvidas no debate do controvertido tema do planejamento familiar - o direito de todos os segmentos da sociedade á livre escolha dos padrões de reprodução que lhes convenham como indivíduos ou como casais.</a:t>
            </a:r>
          </a:p>
        </p:txBody>
      </p:sp>
    </p:spTree>
    <p:extLst>
      <p:ext uri="{BB962C8B-B14F-4D97-AF65-F5344CB8AC3E}">
        <p14:creationId xmlns:p14="http://schemas.microsoft.com/office/powerpoint/2010/main" val="2459157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457200" y="1600200"/>
            <a:ext cx="7715200" cy="4873752"/>
          </a:xfrm>
        </p:spPr>
        <p:txBody>
          <a:bodyPr>
            <a:normAutofit/>
          </a:bodyPr>
          <a:lstStyle/>
          <a:p>
            <a:pPr marL="0" indent="0" algn="just" fontAlgn="base">
              <a:buNone/>
            </a:pPr>
            <a:r>
              <a:rPr lang="pt-BR" dirty="0"/>
              <a:t>Na assistência primária é preciso ter conhecimentos básicos sobre psicologia feminina e biologia reprodutiva, avaliar a complexa interação existente entre meio ambiente e biologia/desenvolvimento psicossocial das mulheres. Ao lidar com condições que não são específicas às mulheres, deve se atentar para aqueles aspectos da doença que são diferentes nas mulheres ou apresentam implicações de gênero importantes.</a:t>
            </a:r>
          </a:p>
          <a:p>
            <a:pPr marL="0" indent="0" fontAlgn="base">
              <a:buNone/>
            </a:pPr>
            <a:r>
              <a:rPr lang="pt-BR" dirty="0"/>
              <a:t> </a:t>
            </a:r>
          </a:p>
          <a:p>
            <a:pPr marL="0" indent="0">
              <a:buNone/>
            </a:pPr>
            <a:endParaRPr lang="pt-BR" dirty="0"/>
          </a:p>
        </p:txBody>
      </p:sp>
    </p:spTree>
    <p:extLst>
      <p:ext uri="{BB962C8B-B14F-4D97-AF65-F5344CB8AC3E}">
        <p14:creationId xmlns:p14="http://schemas.microsoft.com/office/powerpoint/2010/main" val="1835754006"/>
      </p:ext>
    </p:extLst>
  </p:cSld>
  <p:clrMapOvr>
    <a:masterClrMapping/>
  </p:clrMapOvr>
  <mc:AlternateContent xmlns:mc="http://schemas.openxmlformats.org/markup-compatibility/2006" xmlns:p14="http://schemas.microsoft.com/office/powerpoint/2010/main">
    <mc:Choice Requires="p14">
      <p:transition spd="slow" p14:dur="2000" advTm="30657"/>
    </mc:Choice>
    <mc:Fallback xmlns="">
      <p:transition spd="slow" advTm="30657"/>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FF120A2D-366F-4288-A92D-3DCA42C7A6BE}"/>
              </a:ext>
            </a:extLst>
          </p:cNvPr>
          <p:cNvSpPr>
            <a:spLocks noGrp="1"/>
          </p:cNvSpPr>
          <p:nvPr>
            <p:ph sz="quarter" idx="1"/>
          </p:nvPr>
        </p:nvSpPr>
        <p:spPr/>
        <p:txBody>
          <a:bodyPr/>
          <a:lstStyle/>
          <a:p>
            <a:pPr marL="0" indent="0" algn="just">
              <a:buNone/>
            </a:pPr>
            <a:r>
              <a:rPr lang="pt-BR" dirty="0"/>
              <a:t>As atividades básicas de assistência integral à saúde da mulher constituem um conjunto de ações, educativas, preventivas, de diagnóstico, tratamento ou recuperação, aplicadas permanentemente e de maneira não repetitiva, tendo como objetivo final a melhoria dos níveis de saúde da população feminina. </a:t>
            </a:r>
          </a:p>
        </p:txBody>
      </p:sp>
    </p:spTree>
    <p:extLst>
      <p:ext uri="{BB962C8B-B14F-4D97-AF65-F5344CB8AC3E}">
        <p14:creationId xmlns:p14="http://schemas.microsoft.com/office/powerpoint/2010/main" val="38988366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lcão Envidraçado">
  <a:themeElements>
    <a:clrScheme name="Balcão Envidraçado">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Balcão Envidraçado">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alcão Envidraçado">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255</TotalTime>
  <Words>1877</Words>
  <Application>Microsoft Office PowerPoint</Application>
  <PresentationFormat>Apresentação na tela (4:3)</PresentationFormat>
  <Paragraphs>59</Paragraphs>
  <Slides>41</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41</vt:i4>
      </vt:variant>
    </vt:vector>
  </HeadingPairs>
  <TitlesOfParts>
    <vt:vector size="45" baseType="lpstr">
      <vt:lpstr>Century Schoolbook</vt:lpstr>
      <vt:lpstr>Wingdings</vt:lpstr>
      <vt:lpstr>Wingdings 2</vt:lpstr>
      <vt:lpstr>Balcão Envidraçado</vt:lpstr>
      <vt:lpstr>assistência primária à saúde da mulher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    Objetivos da seção sobre saúde da mulher </vt:lpstr>
      <vt:lpstr>Fatores que influenciam a saúde da mulher </vt:lpstr>
      <vt:lpstr>Influências hormonais </vt:lpstr>
      <vt:lpstr>Apresentação do PowerPoint</vt:lpstr>
      <vt:lpstr>Fatores sociais </vt:lpstr>
      <vt:lpstr>Apresentação do PowerPoint</vt:lpstr>
      <vt:lpstr>Apresentação do PowerPoint</vt:lpstr>
      <vt:lpstr>Morbidade e mortalidade entre mulheres </vt:lpstr>
      <vt:lpstr>Apresentação do PowerPoint</vt:lpstr>
      <vt:lpstr>Apresentação do PowerPoint</vt:lpstr>
      <vt:lpstr>Apresentação do PowerPoint</vt:lpstr>
      <vt:lpstr>Apresentação do PowerPoint</vt:lpstr>
      <vt:lpstr>A saúde das mulheres ao longo da vida </vt:lpstr>
      <vt:lpstr>Avaliação clínica das mulheres </vt:lpstr>
      <vt:lpstr>Exame físico </vt:lpstr>
      <vt:lpstr>Apresentação do PowerPoint</vt:lpstr>
      <vt:lpstr>Testes laboratoriais </vt:lpstr>
      <vt:lpstr>Apresentação do PowerPoint</vt:lpstr>
      <vt:lpstr>Apresentação do PowerPoint</vt:lpstr>
      <vt:lpstr>Apresentação do PowerPoint</vt:lpstr>
      <vt:lpstr> </vt:lpstr>
      <vt:lpstr>Apresentação do PowerPoint</vt:lpstr>
      <vt:lpstr>Apresentação do PowerPoint</vt:lpstr>
      <vt:lpstr>Apresentação do PowerPoint</vt:lpstr>
      <vt:lpstr>Apresentação do PowerPoint</vt:lpstr>
      <vt:lpstr>Apresentação do PowerPoint</vt:lpstr>
      <vt:lpstr>Diretrizes preventivas primárias para mulheres não gravídicas </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Introdução à saúde da mulher assistência primária feminina</dc:title>
  <dc:creator>User</dc:creator>
  <cp:lastModifiedBy>Claudine Baqueiro</cp:lastModifiedBy>
  <cp:revision>42</cp:revision>
  <dcterms:created xsi:type="dcterms:W3CDTF">2020-05-17T21:05:03Z</dcterms:created>
  <dcterms:modified xsi:type="dcterms:W3CDTF">2022-03-14T20:13:31Z</dcterms:modified>
</cp:coreProperties>
</file>