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4" r:id="rId3"/>
    <p:sldId id="257" r:id="rId4"/>
    <p:sldId id="258" r:id="rId5"/>
    <p:sldId id="259" r:id="rId6"/>
    <p:sldId id="260" r:id="rId7"/>
    <p:sldId id="280" r:id="rId8"/>
    <p:sldId id="261" r:id="rId9"/>
    <p:sldId id="262" r:id="rId10"/>
    <p:sldId id="275" r:id="rId11"/>
    <p:sldId id="263" r:id="rId12"/>
    <p:sldId id="277" r:id="rId13"/>
    <p:sldId id="264" r:id="rId14"/>
    <p:sldId id="265" r:id="rId15"/>
    <p:sldId id="266" r:id="rId16"/>
    <p:sldId id="278" r:id="rId17"/>
    <p:sldId id="267" r:id="rId18"/>
    <p:sldId id="279" r:id="rId19"/>
    <p:sldId id="268" r:id="rId20"/>
    <p:sldId id="269" r:id="rId21"/>
    <p:sldId id="270" r:id="rId22"/>
    <p:sldId id="271" r:id="rId23"/>
    <p:sldId id="272" r:id="rId24"/>
    <p:sldId id="273" r:id="rId25"/>
    <p:sldId id="281" r:id="rId26"/>
    <p:sldId id="282" r:id="rId27"/>
    <p:sldId id="283" r:id="rId28"/>
    <p:sldId id="284" r:id="rId29"/>
    <p:sldId id="285" r:id="rId30"/>
    <p:sldId id="286" r:id="rId31"/>
    <p:sldId id="276" r:id="rId3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194BD"/>
    <a:srgbClr val="6535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1"/>
      </p:bgRef>
    </p:bg>
    <p:spTree>
      <p:nvGrpSpPr>
        <p:cNvPr id="1" name=""/>
        <p:cNvGrpSpPr/>
        <p:nvPr/>
      </p:nvGrpSpPr>
      <p:grpSpPr>
        <a:xfrm>
          <a:off x="0" y="0"/>
          <a:ext cx="0" cy="0"/>
          <a:chOff x="0" y="0"/>
          <a:chExt cx="0" cy="0"/>
        </a:xfrm>
      </p:grpSpPr>
      <p:sp>
        <p:nvSpPr>
          <p:cNvPr id="8" name="Título 7"/>
          <p:cNvSpPr>
            <a:spLocks noGrp="1"/>
          </p:cNvSpPr>
          <p:nvPr>
            <p:ph type="ctrTitle"/>
          </p:nvPr>
        </p:nvSpPr>
        <p:spPr>
          <a:xfrm>
            <a:off x="2286000" y="3124200"/>
            <a:ext cx="6172200" cy="1894362"/>
          </a:xfrm>
        </p:spPr>
        <p:txBody>
          <a:bodyPr/>
          <a:lstStyle>
            <a:lvl1pPr>
              <a:defRPr b="1"/>
            </a:lvl1pPr>
          </a:lstStyle>
          <a:p>
            <a:r>
              <a:rPr kumimoji="0" lang="pt-BR"/>
              <a:t>Clique para editar o título mestre</a:t>
            </a:r>
            <a:endParaRPr kumimoji="0" lang="en-US"/>
          </a:p>
        </p:txBody>
      </p:sp>
      <p:sp>
        <p:nvSpPr>
          <p:cNvPr id="9" name="Subtítu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28" name="Espaço Reservado para Data 27"/>
          <p:cNvSpPr>
            <a:spLocks noGrp="1"/>
          </p:cNvSpPr>
          <p:nvPr>
            <p:ph type="dt" sz="half" idx="10"/>
          </p:nvPr>
        </p:nvSpPr>
        <p:spPr bwMode="auto">
          <a:xfrm rot="5400000">
            <a:off x="7764621" y="1174097"/>
            <a:ext cx="2286000" cy="381000"/>
          </a:xfrm>
        </p:spPr>
        <p:txBody>
          <a:bodyPr/>
          <a:lstStyle/>
          <a:p>
            <a:fld id="{D1BBDEBA-47FE-4BC7-93F5-F36A79B94495}" type="datetimeFigureOut">
              <a:rPr lang="pt-BR" smtClean="0"/>
              <a:t>23/02/2022</a:t>
            </a:fld>
            <a:endParaRPr lang="pt-BR"/>
          </a:p>
        </p:txBody>
      </p:sp>
      <p:sp>
        <p:nvSpPr>
          <p:cNvPr id="17" name="Espaço Reservado para Rodapé 16"/>
          <p:cNvSpPr>
            <a:spLocks noGrp="1"/>
          </p:cNvSpPr>
          <p:nvPr>
            <p:ph type="ftr" sz="quarter" idx="11"/>
          </p:nvPr>
        </p:nvSpPr>
        <p:spPr bwMode="auto">
          <a:xfrm rot="5400000">
            <a:off x="7077269" y="4181669"/>
            <a:ext cx="3657600" cy="384048"/>
          </a:xfrm>
        </p:spPr>
        <p:txBody>
          <a:bodyPr/>
          <a:lstStyle/>
          <a:p>
            <a:endParaRPr lang="pt-BR"/>
          </a:p>
        </p:txBody>
      </p:sp>
      <p:sp>
        <p:nvSpPr>
          <p:cNvPr id="10" name="Retângu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ângu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ector reto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ector reto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ector reto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ângu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bwMode="auto">
          <a:xfrm>
            <a:off x="1325544" y="4928702"/>
            <a:ext cx="609600" cy="517524"/>
          </a:xfrm>
        </p:spPr>
        <p:txBody>
          <a:bodyPr/>
          <a:lstStyle/>
          <a:p>
            <a:fld id="{69A73EBB-6F4A-4D45-9AAA-1A9461226316}"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D1BBDEBA-47FE-4BC7-93F5-F36A79B94495}" type="datetimeFigureOut">
              <a:rPr lang="pt-BR" smtClean="0"/>
              <a:t>23/02/2022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9A73EBB-6F4A-4D45-9AAA-1A9461226316}"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9"/>
            <a:ext cx="1676400" cy="5851525"/>
          </a:xfrm>
        </p:spPr>
        <p:txBody>
          <a:bodyPr vert="eaVert"/>
          <a:lstStyle/>
          <a:p>
            <a:r>
              <a:rPr kumimoji="0" lang="pt-BR"/>
              <a:t>Clique para editar 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D1BBDEBA-47FE-4BC7-93F5-F36A79B94495}" type="datetimeFigureOut">
              <a:rPr lang="pt-BR" smtClean="0"/>
              <a:t>23/02/2022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9A73EBB-6F4A-4D45-9AAA-1A9461226316}"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8" name="Espaço Reservado para Conteúdo 7"/>
          <p:cNvSpPr>
            <a:spLocks noGrp="1"/>
          </p:cNvSpPr>
          <p:nvPr>
            <p:ph sz="quarter" idx="1"/>
          </p:nvPr>
        </p:nvSpPr>
        <p:spPr>
          <a:xfrm>
            <a:off x="457200" y="1600200"/>
            <a:ext cx="7467600" cy="4873752"/>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7" name="Espaço Reservado para Data 6"/>
          <p:cNvSpPr>
            <a:spLocks noGrp="1"/>
          </p:cNvSpPr>
          <p:nvPr>
            <p:ph type="dt" sz="half" idx="14"/>
          </p:nvPr>
        </p:nvSpPr>
        <p:spPr/>
        <p:txBody>
          <a:bodyPr rtlCol="0"/>
          <a:lstStyle/>
          <a:p>
            <a:fld id="{D1BBDEBA-47FE-4BC7-93F5-F36A79B94495}" type="datetimeFigureOut">
              <a:rPr lang="pt-BR" smtClean="0"/>
              <a:t>23/02/2022</a:t>
            </a:fld>
            <a:endParaRPr lang="pt-BR"/>
          </a:p>
        </p:txBody>
      </p:sp>
      <p:sp>
        <p:nvSpPr>
          <p:cNvPr id="9" name="Espaço Reservado para Número de Slide 8"/>
          <p:cNvSpPr>
            <a:spLocks noGrp="1"/>
          </p:cNvSpPr>
          <p:nvPr>
            <p:ph type="sldNum" sz="quarter" idx="15"/>
          </p:nvPr>
        </p:nvSpPr>
        <p:spPr/>
        <p:txBody>
          <a:bodyPr rtlCol="0"/>
          <a:lstStyle/>
          <a:p>
            <a:fld id="{69A73EBB-6F4A-4D45-9AAA-1A9461226316}" type="slidenum">
              <a:rPr lang="pt-BR" smtClean="0"/>
              <a:t>‹nº›</a:t>
            </a:fld>
            <a:endParaRPr lang="pt-BR"/>
          </a:p>
        </p:txBody>
      </p:sp>
      <p:sp>
        <p:nvSpPr>
          <p:cNvPr id="10" name="Espaço Reservado para Rodapé 9"/>
          <p:cNvSpPr>
            <a:spLocks noGrp="1"/>
          </p:cNvSpPr>
          <p:nvPr>
            <p:ph type="ftr" sz="quarter" idx="16"/>
          </p:nvPr>
        </p:nvSpPr>
        <p:spPr/>
        <p:txBody>
          <a:bodyPr rtlCol="0"/>
          <a:lstStyle/>
          <a:p>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0" y="2895600"/>
            <a:ext cx="6172200" cy="2053590"/>
          </a:xfrm>
        </p:spPr>
        <p:txBody>
          <a:bodyPr/>
          <a:lstStyle>
            <a:lvl1pPr algn="l">
              <a:buNone/>
              <a:defRPr sz="3000" b="1" cap="small" baseline="0"/>
            </a:lvl1pPr>
          </a:lstStyle>
          <a:p>
            <a:r>
              <a:rPr kumimoji="0" lang="pt-BR"/>
              <a:t>Clique para editar o título mestre</a:t>
            </a:r>
            <a:endParaRPr kumimoji="0" lang="en-US"/>
          </a:p>
        </p:txBody>
      </p:sp>
      <p:sp>
        <p:nvSpPr>
          <p:cNvPr id="3" name="Espaço Reservado para Tex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 texto mestre</a:t>
            </a:r>
          </a:p>
        </p:txBody>
      </p:sp>
      <p:sp>
        <p:nvSpPr>
          <p:cNvPr id="4" name="Espaço Reservado para Data 3"/>
          <p:cNvSpPr>
            <a:spLocks noGrp="1"/>
          </p:cNvSpPr>
          <p:nvPr>
            <p:ph type="dt" sz="half" idx="10"/>
          </p:nvPr>
        </p:nvSpPr>
        <p:spPr bwMode="auto">
          <a:xfrm rot="5400000">
            <a:off x="7763256" y="1170432"/>
            <a:ext cx="2286000" cy="381000"/>
          </a:xfrm>
        </p:spPr>
        <p:txBody>
          <a:bodyPr/>
          <a:lstStyle/>
          <a:p>
            <a:fld id="{D1BBDEBA-47FE-4BC7-93F5-F36A79B94495}" type="datetimeFigureOut">
              <a:rPr lang="pt-BR" smtClean="0"/>
              <a:t>23/02/2022</a:t>
            </a:fld>
            <a:endParaRPr lang="pt-BR"/>
          </a:p>
        </p:txBody>
      </p:sp>
      <p:sp>
        <p:nvSpPr>
          <p:cNvPr id="5" name="Espaço Reservado para Rodapé 4"/>
          <p:cNvSpPr>
            <a:spLocks noGrp="1"/>
          </p:cNvSpPr>
          <p:nvPr>
            <p:ph type="ftr" sz="quarter" idx="11"/>
          </p:nvPr>
        </p:nvSpPr>
        <p:spPr bwMode="auto">
          <a:xfrm rot="5400000">
            <a:off x="7077456" y="4178808"/>
            <a:ext cx="3657600" cy="384048"/>
          </a:xfrm>
        </p:spPr>
        <p:txBody>
          <a:bodyPr/>
          <a:lstStyle/>
          <a:p>
            <a:endParaRPr lang="pt-BR"/>
          </a:p>
        </p:txBody>
      </p:sp>
      <p:sp>
        <p:nvSpPr>
          <p:cNvPr id="9" name="Retângu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ector reto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ector reto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ângu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ector reto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ço Reservado para Número de Slide 5"/>
          <p:cNvSpPr>
            <a:spLocks noGrp="1"/>
          </p:cNvSpPr>
          <p:nvPr>
            <p:ph type="sldNum" sz="quarter" idx="12"/>
          </p:nvPr>
        </p:nvSpPr>
        <p:spPr bwMode="auto">
          <a:xfrm>
            <a:off x="1340616" y="4928702"/>
            <a:ext cx="609600" cy="517524"/>
          </a:xfrm>
        </p:spPr>
        <p:txBody>
          <a:bodyPr/>
          <a:lstStyle/>
          <a:p>
            <a:fld id="{69A73EBB-6F4A-4D45-9AAA-1A9461226316}" type="slidenum">
              <a:rPr lang="pt-BR" smtClean="0"/>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5" name="Espaço Reservado para Data 4"/>
          <p:cNvSpPr>
            <a:spLocks noGrp="1"/>
          </p:cNvSpPr>
          <p:nvPr>
            <p:ph type="dt" sz="half" idx="10"/>
          </p:nvPr>
        </p:nvSpPr>
        <p:spPr/>
        <p:txBody>
          <a:bodyPr/>
          <a:lstStyle/>
          <a:p>
            <a:fld id="{D1BBDEBA-47FE-4BC7-93F5-F36A79B94495}" type="datetimeFigureOut">
              <a:rPr lang="pt-BR" smtClean="0"/>
              <a:t>23/02/2022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9A73EBB-6F4A-4D45-9AAA-1A9461226316}" type="slidenum">
              <a:rPr lang="pt-BR" smtClean="0"/>
              <a:t>‹nº›</a:t>
            </a:fld>
            <a:endParaRPr lang="pt-BR"/>
          </a:p>
        </p:txBody>
      </p:sp>
      <p:sp>
        <p:nvSpPr>
          <p:cNvPr id="9" name="Espaço Reservado para Conteúdo 8"/>
          <p:cNvSpPr>
            <a:spLocks noGrp="1"/>
          </p:cNvSpPr>
          <p:nvPr>
            <p:ph sz="quarter" idx="1"/>
          </p:nvPr>
        </p:nvSpPr>
        <p:spPr>
          <a:xfrm>
            <a:off x="457200" y="1600200"/>
            <a:ext cx="3657600" cy="4572000"/>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1" name="Espaço Reservado para Conteúdo 10"/>
          <p:cNvSpPr>
            <a:spLocks noGrp="1"/>
          </p:cNvSpPr>
          <p:nvPr>
            <p:ph sz="quarter" idx="2"/>
          </p:nvPr>
        </p:nvSpPr>
        <p:spPr>
          <a:xfrm>
            <a:off x="4270248" y="1600200"/>
            <a:ext cx="3657600" cy="4572000"/>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7543800" cy="1143000"/>
          </a:xfrm>
        </p:spPr>
        <p:txBody>
          <a:bodyPr anchor="b"/>
          <a:lstStyle>
            <a:lvl1pPr>
              <a:defRPr/>
            </a:lvl1pPr>
          </a:lstStyle>
          <a:p>
            <a:r>
              <a:rPr kumimoji="0" lang="pt-BR"/>
              <a:t>Clique para editar o título mestre</a:t>
            </a:r>
            <a:endParaRPr kumimoji="0" lang="en-US"/>
          </a:p>
        </p:txBody>
      </p:sp>
      <p:sp>
        <p:nvSpPr>
          <p:cNvPr id="7" name="Espaço Reservado para Data 6"/>
          <p:cNvSpPr>
            <a:spLocks noGrp="1"/>
          </p:cNvSpPr>
          <p:nvPr>
            <p:ph type="dt" sz="half" idx="10"/>
          </p:nvPr>
        </p:nvSpPr>
        <p:spPr/>
        <p:txBody>
          <a:bodyPr/>
          <a:lstStyle/>
          <a:p>
            <a:fld id="{D1BBDEBA-47FE-4BC7-93F5-F36A79B94495}" type="datetimeFigureOut">
              <a:rPr lang="pt-BR" smtClean="0"/>
              <a:t>23/02/2022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69A73EBB-6F4A-4D45-9AAA-1A9461226316}" type="slidenum">
              <a:rPr lang="pt-BR" smtClean="0"/>
              <a:t>‹nº›</a:t>
            </a:fld>
            <a:endParaRPr lang="pt-BR"/>
          </a:p>
        </p:txBody>
      </p:sp>
      <p:sp>
        <p:nvSpPr>
          <p:cNvPr id="11" name="Espaço Reservado para Conteúdo 10"/>
          <p:cNvSpPr>
            <a:spLocks noGrp="1"/>
          </p:cNvSpPr>
          <p:nvPr>
            <p:ph sz="quarter" idx="2"/>
          </p:nvPr>
        </p:nvSpPr>
        <p:spPr>
          <a:xfrm>
            <a:off x="457200" y="2362200"/>
            <a:ext cx="3657600" cy="3886200"/>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quarter" idx="4"/>
          </p:nvPr>
        </p:nvSpPr>
        <p:spPr>
          <a:xfrm>
            <a:off x="4371975" y="2362200"/>
            <a:ext cx="3657600" cy="3886200"/>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2" name="Espaço Reservado para Tex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 texto mestre</a:t>
            </a:r>
          </a:p>
        </p:txBody>
      </p:sp>
      <p:sp>
        <p:nvSpPr>
          <p:cNvPr id="14" name="Espaço Reservado para Tex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6" name="Espaço Reservado para Data 5"/>
          <p:cNvSpPr>
            <a:spLocks noGrp="1"/>
          </p:cNvSpPr>
          <p:nvPr>
            <p:ph type="dt" sz="half" idx="10"/>
          </p:nvPr>
        </p:nvSpPr>
        <p:spPr/>
        <p:txBody>
          <a:bodyPr rtlCol="0"/>
          <a:lstStyle/>
          <a:p>
            <a:fld id="{D1BBDEBA-47FE-4BC7-93F5-F36A79B94495}" type="datetimeFigureOut">
              <a:rPr lang="pt-BR" smtClean="0"/>
              <a:t>23/02/2022</a:t>
            </a:fld>
            <a:endParaRPr lang="pt-BR"/>
          </a:p>
        </p:txBody>
      </p:sp>
      <p:sp>
        <p:nvSpPr>
          <p:cNvPr id="7" name="Espaço Reservado para Número de Slide 6"/>
          <p:cNvSpPr>
            <a:spLocks noGrp="1"/>
          </p:cNvSpPr>
          <p:nvPr>
            <p:ph type="sldNum" sz="quarter" idx="11"/>
          </p:nvPr>
        </p:nvSpPr>
        <p:spPr/>
        <p:txBody>
          <a:bodyPr rtlCol="0"/>
          <a:lstStyle/>
          <a:p>
            <a:fld id="{69A73EBB-6F4A-4D45-9AAA-1A9461226316}" type="slidenum">
              <a:rPr lang="pt-BR" smtClean="0"/>
              <a:t>‹nº›</a:t>
            </a:fld>
            <a:endParaRPr lang="pt-BR"/>
          </a:p>
        </p:txBody>
      </p:sp>
      <p:sp>
        <p:nvSpPr>
          <p:cNvPr id="8" name="Espaço Reservado para Rodapé 7"/>
          <p:cNvSpPr>
            <a:spLocks noGrp="1"/>
          </p:cNvSpPr>
          <p:nvPr>
            <p:ph type="ftr" sz="quarter" idx="12"/>
          </p:nvPr>
        </p:nvSpPr>
        <p:spPr/>
        <p:txBody>
          <a:bodyPr rtlCol="0"/>
          <a:lstStyle/>
          <a:p>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D1BBDEBA-47FE-4BC7-93F5-F36A79B94495}" type="datetimeFigureOut">
              <a:rPr lang="pt-BR" smtClean="0"/>
              <a:t>23/02/2022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9A73EBB-6F4A-4D45-9AAA-1A9461226316}"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ítu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t-BR"/>
              <a:t>Clique para editar o título mestre</a:t>
            </a:r>
            <a:endParaRPr kumimoji="0" lang="en-US"/>
          </a:p>
        </p:txBody>
      </p:sp>
      <p:sp>
        <p:nvSpPr>
          <p:cNvPr id="3" name="Espaço Reservado para Tex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t-BR"/>
              <a:t>Clique para editar o texto mestre</a:t>
            </a:r>
          </a:p>
        </p:txBody>
      </p:sp>
      <p:sp>
        <p:nvSpPr>
          <p:cNvPr id="8" name="Conector reto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ector reto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ector reto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ângu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ço Reservado para Conteúdo 17"/>
          <p:cNvSpPr>
            <a:spLocks noGrp="1"/>
          </p:cNvSpPr>
          <p:nvPr>
            <p:ph sz="quarter" idx="1"/>
          </p:nvPr>
        </p:nvSpPr>
        <p:spPr>
          <a:xfrm>
            <a:off x="304800" y="274320"/>
            <a:ext cx="5638800" cy="6327648"/>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21" name="Espaço Reservado para Data 20"/>
          <p:cNvSpPr>
            <a:spLocks noGrp="1"/>
          </p:cNvSpPr>
          <p:nvPr>
            <p:ph type="dt" sz="half" idx="14"/>
          </p:nvPr>
        </p:nvSpPr>
        <p:spPr/>
        <p:txBody>
          <a:bodyPr rtlCol="0"/>
          <a:lstStyle/>
          <a:p>
            <a:fld id="{D1BBDEBA-47FE-4BC7-93F5-F36A79B94495}" type="datetimeFigureOut">
              <a:rPr lang="pt-BR" smtClean="0"/>
              <a:t>23/02/2022</a:t>
            </a:fld>
            <a:endParaRPr lang="pt-BR"/>
          </a:p>
        </p:txBody>
      </p:sp>
      <p:sp>
        <p:nvSpPr>
          <p:cNvPr id="22" name="Espaço Reservado para Número de Slide 21"/>
          <p:cNvSpPr>
            <a:spLocks noGrp="1"/>
          </p:cNvSpPr>
          <p:nvPr>
            <p:ph type="sldNum" sz="quarter" idx="15"/>
          </p:nvPr>
        </p:nvSpPr>
        <p:spPr/>
        <p:txBody>
          <a:bodyPr rtlCol="0"/>
          <a:lstStyle/>
          <a:p>
            <a:fld id="{69A73EBB-6F4A-4D45-9AAA-1A9461226316}" type="slidenum">
              <a:rPr lang="pt-BR" smtClean="0"/>
              <a:t>‹nº›</a:t>
            </a:fld>
            <a:endParaRPr lang="pt-BR"/>
          </a:p>
        </p:txBody>
      </p:sp>
      <p:sp>
        <p:nvSpPr>
          <p:cNvPr id="23" name="Espaço Reservado para Rodapé 22"/>
          <p:cNvSpPr>
            <a:spLocks noGrp="1"/>
          </p:cNvSpPr>
          <p:nvPr>
            <p:ph type="ftr" sz="quarter" idx="16"/>
          </p:nvPr>
        </p:nvSpPr>
        <p:spPr/>
        <p:txBody>
          <a:bodyPr rtlCol="0"/>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Conector reto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p:nvPr>
        </p:nvSpPr>
        <p:spPr>
          <a:xfrm rot="5400000">
            <a:off x="3350133" y="3200400"/>
            <a:ext cx="6309360" cy="457200"/>
          </a:xfrm>
        </p:spPr>
        <p:txBody>
          <a:bodyPr anchor="b"/>
          <a:lstStyle>
            <a:lvl1pPr algn="l">
              <a:buNone/>
              <a:defRPr sz="2000" b="1"/>
            </a:lvl1pPr>
          </a:lstStyle>
          <a:p>
            <a:r>
              <a:rPr kumimoji="0" lang="pt-BR"/>
              <a:t>Clique para editar o título mestre</a:t>
            </a:r>
            <a:endParaRPr kumimoji="0" lang="en-US"/>
          </a:p>
        </p:txBody>
      </p:sp>
      <p:sp>
        <p:nvSpPr>
          <p:cNvPr id="3" name="Espaço Reservado para Imagem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t-BR"/>
              <a:t>Clique no ícone para adicionar uma imagem</a:t>
            </a:r>
            <a:endParaRPr kumimoji="0" lang="en-US" dirty="0"/>
          </a:p>
        </p:txBody>
      </p:sp>
      <p:sp>
        <p:nvSpPr>
          <p:cNvPr id="4" name="Espaço Reservado para Tex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t-BR"/>
              <a:t>Clique para editar o texto mestre</a:t>
            </a:r>
          </a:p>
        </p:txBody>
      </p:sp>
      <p:sp>
        <p:nvSpPr>
          <p:cNvPr id="10" name="Conector reto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ângu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ector reto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ector reto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ector reto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ço Reservado para Data 16"/>
          <p:cNvSpPr>
            <a:spLocks noGrp="1"/>
          </p:cNvSpPr>
          <p:nvPr>
            <p:ph type="dt" sz="half" idx="10"/>
          </p:nvPr>
        </p:nvSpPr>
        <p:spPr/>
        <p:txBody>
          <a:bodyPr rtlCol="0"/>
          <a:lstStyle/>
          <a:p>
            <a:fld id="{D1BBDEBA-47FE-4BC7-93F5-F36A79B94495}" type="datetimeFigureOut">
              <a:rPr lang="pt-BR" smtClean="0"/>
              <a:t>23/02/2022</a:t>
            </a:fld>
            <a:endParaRPr lang="pt-BR"/>
          </a:p>
        </p:txBody>
      </p:sp>
      <p:sp>
        <p:nvSpPr>
          <p:cNvPr id="18" name="Espaço Reservado para Número de Slide 17"/>
          <p:cNvSpPr>
            <a:spLocks noGrp="1"/>
          </p:cNvSpPr>
          <p:nvPr>
            <p:ph type="sldNum" sz="quarter" idx="11"/>
          </p:nvPr>
        </p:nvSpPr>
        <p:spPr/>
        <p:txBody>
          <a:bodyPr rtlCol="0"/>
          <a:lstStyle/>
          <a:p>
            <a:fld id="{69A73EBB-6F4A-4D45-9AAA-1A9461226316}" type="slidenum">
              <a:rPr lang="pt-BR" smtClean="0"/>
              <a:t>‹nº›</a:t>
            </a:fld>
            <a:endParaRPr lang="pt-BR"/>
          </a:p>
        </p:txBody>
      </p:sp>
      <p:sp>
        <p:nvSpPr>
          <p:cNvPr id="21" name="Espaço Reservado para Rodapé 20"/>
          <p:cNvSpPr>
            <a:spLocks noGrp="1"/>
          </p:cNvSpPr>
          <p:nvPr>
            <p:ph type="ftr" sz="quarter" idx="12"/>
          </p:nvPr>
        </p:nvSpPr>
        <p:spPr/>
        <p:txBody>
          <a:bodyPr rtlCol="0"/>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ector reto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ço Reservado para Título 21"/>
          <p:cNvSpPr>
            <a:spLocks noGrp="1"/>
          </p:cNvSpPr>
          <p:nvPr>
            <p:ph type="title"/>
          </p:nvPr>
        </p:nvSpPr>
        <p:spPr>
          <a:xfrm>
            <a:off x="457200" y="274638"/>
            <a:ext cx="7467600" cy="1143000"/>
          </a:xfrm>
          <a:prstGeom prst="rect">
            <a:avLst/>
          </a:prstGeom>
        </p:spPr>
        <p:txBody>
          <a:bodyPr vert="horz" anchor="b">
            <a:normAutofit/>
          </a:bodyPr>
          <a:lstStyle/>
          <a:p>
            <a:r>
              <a:rPr kumimoji="0" lang="pt-BR"/>
              <a:t>Clique para editar o título mestre</a:t>
            </a:r>
            <a:endParaRPr kumimoji="0" lang="en-US"/>
          </a:p>
        </p:txBody>
      </p:sp>
      <p:sp>
        <p:nvSpPr>
          <p:cNvPr id="13" name="Espaço Reservado para Tex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t-BR"/>
              <a:t>Clique para editar 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4" name="Espaço Reservado para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1BBDEBA-47FE-4BC7-93F5-F36A79B94495}" type="datetimeFigureOut">
              <a:rPr lang="pt-BR" smtClean="0"/>
              <a:t>23/02/2022</a:t>
            </a:fld>
            <a:endParaRPr lang="pt-BR"/>
          </a:p>
        </p:txBody>
      </p:sp>
      <p:sp>
        <p:nvSpPr>
          <p:cNvPr id="3" name="Espaço Reservado para Rodapé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t-BR"/>
          </a:p>
        </p:txBody>
      </p:sp>
      <p:sp>
        <p:nvSpPr>
          <p:cNvPr id="7" name="Conector reto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ector reto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ângu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9A73EBB-6F4A-4D45-9AAA-1A9461226316}"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15616" y="476672"/>
            <a:ext cx="7772400" cy="3051770"/>
          </a:xfrm>
        </p:spPr>
        <p:txBody>
          <a:bodyPr>
            <a:normAutofit/>
          </a:bodyPr>
          <a:lstStyle/>
          <a:p>
            <a:pPr algn="ctr"/>
            <a:r>
              <a:rPr lang="pt-BR" sz="4400" dirty="0"/>
              <a:t>DIREITOS SEXUAIS </a:t>
            </a:r>
            <a:br>
              <a:rPr lang="pt-BR" sz="4400" dirty="0"/>
            </a:br>
            <a:r>
              <a:rPr lang="pt-BR" sz="4400" dirty="0"/>
              <a:t>E </a:t>
            </a:r>
            <a:br>
              <a:rPr lang="pt-BR" sz="4400" dirty="0"/>
            </a:br>
            <a:r>
              <a:rPr lang="pt-BR" sz="4400" dirty="0"/>
              <a:t>DIREITOS REPRODUTIVOS </a:t>
            </a:r>
          </a:p>
        </p:txBody>
      </p:sp>
      <p:sp>
        <p:nvSpPr>
          <p:cNvPr id="3" name="Subtítulo 2"/>
          <p:cNvSpPr>
            <a:spLocks noGrp="1"/>
          </p:cNvSpPr>
          <p:nvPr>
            <p:ph type="subTitle" idx="1"/>
          </p:nvPr>
        </p:nvSpPr>
        <p:spPr>
          <a:xfrm>
            <a:off x="2051720" y="5013176"/>
            <a:ext cx="5544616" cy="504056"/>
          </a:xfrm>
        </p:spPr>
        <p:txBody>
          <a:bodyPr>
            <a:normAutofit fontScale="92500" lnSpcReduction="20000"/>
          </a:bodyPr>
          <a:lstStyle/>
          <a:p>
            <a:r>
              <a:rPr lang="pt-BR" sz="3600" dirty="0" err="1"/>
              <a:t>Profª</a:t>
            </a:r>
            <a:r>
              <a:rPr lang="pt-BR" sz="3600" dirty="0"/>
              <a:t> Claudine Ramos</a:t>
            </a:r>
          </a:p>
        </p:txBody>
      </p:sp>
    </p:spTree>
    <p:extLst>
      <p:ext uri="{BB962C8B-B14F-4D97-AF65-F5344CB8AC3E}">
        <p14:creationId xmlns:p14="http://schemas.microsoft.com/office/powerpoint/2010/main" val="1733188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Conteúdo 2"/>
          <p:cNvSpPr>
            <a:spLocks noGrp="1"/>
          </p:cNvSpPr>
          <p:nvPr>
            <p:ph sz="quarter" idx="1"/>
          </p:nvPr>
        </p:nvSpPr>
        <p:spPr/>
        <p:txBody>
          <a:bodyPr>
            <a:normAutofit/>
          </a:bodyPr>
          <a:lstStyle/>
          <a:p>
            <a:pPr marL="0" indent="0" algn="just">
              <a:buNone/>
            </a:pPr>
            <a:r>
              <a:rPr lang="pt-BR" sz="2600" dirty="0"/>
              <a:t>No Brasil, a saúde da mulher foi incorporada às políticas nacionais de saúde nas primeiras décadas do século XX, mas os programas implementados voltavam-se exclusivamente para a assistência aos problemas decorrentes da gestação e do parto. </a:t>
            </a:r>
          </a:p>
          <a:p>
            <a:pPr marL="0" indent="0" algn="just">
              <a:buNone/>
            </a:pPr>
            <a:endParaRPr lang="pt-BR" sz="2600" dirty="0"/>
          </a:p>
        </p:txBody>
      </p:sp>
    </p:spTree>
    <p:extLst>
      <p:ext uri="{BB962C8B-B14F-4D97-AF65-F5344CB8AC3E}">
        <p14:creationId xmlns:p14="http://schemas.microsoft.com/office/powerpoint/2010/main" val="600621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457200" y="1268760"/>
            <a:ext cx="7643192" cy="5328592"/>
          </a:xfrm>
        </p:spPr>
        <p:txBody>
          <a:bodyPr>
            <a:normAutofit/>
          </a:bodyPr>
          <a:lstStyle/>
          <a:p>
            <a:pPr algn="just"/>
            <a:r>
              <a:rPr lang="pt-BR" sz="2600" dirty="0"/>
              <a:t>Década de 60 no Brasil - agências internacionais financiavam diversas entidades de caráter privado voltadas para o controle da natalidade, com o interesse em reduzir o crescimento populacional;</a:t>
            </a:r>
          </a:p>
          <a:p>
            <a:pPr algn="just"/>
            <a:endParaRPr lang="pt-BR" sz="2600" dirty="0"/>
          </a:p>
        </p:txBody>
      </p:sp>
    </p:spTree>
    <p:extLst>
      <p:ext uri="{BB962C8B-B14F-4D97-AF65-F5344CB8AC3E}">
        <p14:creationId xmlns:p14="http://schemas.microsoft.com/office/powerpoint/2010/main" val="1205004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EA99B589-2F87-49D2-9EEC-137725B5E445}"/>
              </a:ext>
            </a:extLst>
          </p:cNvPr>
          <p:cNvSpPr>
            <a:spLocks noGrp="1"/>
          </p:cNvSpPr>
          <p:nvPr>
            <p:ph sz="quarter" idx="1"/>
          </p:nvPr>
        </p:nvSpPr>
        <p:spPr/>
        <p:txBody>
          <a:bodyPr/>
          <a:lstStyle/>
          <a:p>
            <a:pPr algn="just"/>
            <a:r>
              <a:rPr lang="pt-BR" sz="2400" dirty="0"/>
              <a:t>Em 1984, o Ministério da Saúde elaborou o Programa de Assistência Integral à Saúde da Mulher (PAISM - constitui-se como marco histórico, na medida em que introduz novo enfoque nas políticas públicas voltadas para a saúde da mulher, centrado na integralidade e na </a:t>
            </a:r>
            <a:r>
              <a:rPr lang="pt-BR" sz="2400" dirty="0" err="1"/>
              <a:t>eqüidade</a:t>
            </a:r>
            <a:r>
              <a:rPr lang="pt-BR" sz="2400" dirty="0"/>
              <a:t> das ações, propondo abordagem global da saúde da mulher em todas as fases do seu ciclo vital, e não apenas no ciclo gravídico-puerperal - Planejamento Familiar);</a:t>
            </a:r>
            <a:endParaRPr lang="pt-BR" dirty="0"/>
          </a:p>
        </p:txBody>
      </p:sp>
    </p:spTree>
    <p:extLst>
      <p:ext uri="{BB962C8B-B14F-4D97-AF65-F5344CB8AC3E}">
        <p14:creationId xmlns:p14="http://schemas.microsoft.com/office/powerpoint/2010/main" val="3097680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611560" y="1196752"/>
            <a:ext cx="7467600" cy="5565232"/>
          </a:xfrm>
        </p:spPr>
        <p:txBody>
          <a:bodyPr>
            <a:normAutofit fontScale="85000" lnSpcReduction="10000"/>
          </a:bodyPr>
          <a:lstStyle/>
          <a:p>
            <a:pPr algn="just"/>
            <a:r>
              <a:rPr lang="pt-BR" sz="2800" dirty="0"/>
              <a:t>Em 2001, ampliação da oferta de métodos anticoncepcionais reversíveis no SUS;</a:t>
            </a:r>
          </a:p>
          <a:p>
            <a:pPr algn="just"/>
            <a:r>
              <a:rPr lang="pt-BR" sz="2800" dirty="0"/>
              <a:t>De 2002 para o ano de 2003, houve aumento da distribuição dos métodos anticoncepcionais;</a:t>
            </a:r>
          </a:p>
          <a:p>
            <a:pPr algn="just"/>
            <a:r>
              <a:rPr lang="pt-BR" sz="2800" dirty="0"/>
              <a:t>De 2005 a 2007:</a:t>
            </a:r>
          </a:p>
          <a:p>
            <a:pPr marL="0" indent="0" algn="just">
              <a:buNone/>
            </a:pPr>
            <a:endParaRPr lang="pt-BR" sz="900" dirty="0"/>
          </a:p>
          <a:p>
            <a:pPr marL="0" indent="0" algn="just">
              <a:buNone/>
            </a:pPr>
            <a:r>
              <a:rPr lang="pt-BR" sz="2800" dirty="0"/>
              <a:t>1. O Ministério da Saúde entende que as ações de anticoncepção devem ser garantidas para todas as mulheres e homens em idade reprodutiva, adultas(os) e adolescentes, que desejem ter acesso a métodos e meios para regulação da sua fecundidade; </a:t>
            </a:r>
          </a:p>
          <a:p>
            <a:pPr marL="0" indent="0" algn="just">
              <a:buNone/>
            </a:pPr>
            <a:r>
              <a:rPr lang="pt-BR" sz="2800" dirty="0"/>
              <a:t>2. Elabora manuais técnicos e de cartilhas educativas;</a:t>
            </a:r>
          </a:p>
          <a:p>
            <a:pPr marL="0" indent="0" algn="just">
              <a:buNone/>
            </a:pPr>
            <a:endParaRPr lang="pt-BR" dirty="0"/>
          </a:p>
          <a:p>
            <a:pPr marL="0" indent="0" algn="just">
              <a:buNone/>
            </a:pPr>
            <a:r>
              <a:rPr lang="pt-BR" dirty="0"/>
              <a:t> </a:t>
            </a:r>
          </a:p>
        </p:txBody>
      </p:sp>
    </p:spTree>
    <p:extLst>
      <p:ext uri="{BB962C8B-B14F-4D97-AF65-F5344CB8AC3E}">
        <p14:creationId xmlns:p14="http://schemas.microsoft.com/office/powerpoint/2010/main" val="816690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457200" y="476672"/>
            <a:ext cx="7467600" cy="5997280"/>
          </a:xfrm>
        </p:spPr>
        <p:txBody>
          <a:bodyPr>
            <a:normAutofit/>
          </a:bodyPr>
          <a:lstStyle/>
          <a:p>
            <a:pPr marL="0" indent="0" algn="just">
              <a:buNone/>
            </a:pPr>
            <a:r>
              <a:rPr lang="pt-BR" sz="2600" dirty="0"/>
              <a:t>3. Distribuição de manuais técnicos e de cartilhas educativas assistência em planejamento familiar;</a:t>
            </a:r>
          </a:p>
          <a:p>
            <a:pPr marL="0" indent="0" algn="just">
              <a:buNone/>
            </a:pPr>
            <a:r>
              <a:rPr lang="pt-BR" sz="2600" dirty="0"/>
              <a:t>O Ministério da Saúde definiu como prioritários para a capacitação de profissionais de saúde na atenção integral à saúde da mulher os seguintes temas: assistência em planejamento familiar, assistência pré-natal, assistência humanizada à mulher em situação de abortamento e no pós abortamento, climatério, violência sexual e doméstica, urgências e emergências obstétricas e atenção humanizada e baseada em evidências científicas ao parto e ao nascimento. </a:t>
            </a:r>
          </a:p>
        </p:txBody>
      </p:sp>
    </p:spTree>
    <p:extLst>
      <p:ext uri="{BB962C8B-B14F-4D97-AF65-F5344CB8AC3E}">
        <p14:creationId xmlns:p14="http://schemas.microsoft.com/office/powerpoint/2010/main" val="3165845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467544" y="1196752"/>
            <a:ext cx="7848872" cy="3456384"/>
          </a:xfrm>
        </p:spPr>
        <p:txBody>
          <a:bodyPr>
            <a:normAutofit fontScale="85000" lnSpcReduction="20000"/>
          </a:bodyPr>
          <a:lstStyle/>
          <a:p>
            <a:pPr marL="0" indent="0" algn="just">
              <a:buNone/>
            </a:pPr>
            <a:r>
              <a:rPr lang="pt-BR" sz="3100" dirty="0"/>
              <a:t>4</a:t>
            </a:r>
            <a:r>
              <a:rPr lang="pt-BR" sz="3400" dirty="0"/>
              <a:t>.</a:t>
            </a:r>
            <a:r>
              <a:rPr lang="pt-BR" dirty="0"/>
              <a:t> </a:t>
            </a:r>
            <a:r>
              <a:rPr lang="pt-BR" sz="3100" dirty="0"/>
              <a:t>Seminário para Pactuação da Política Nacional para Atenção Integral à Saúde da Mulher;</a:t>
            </a:r>
          </a:p>
          <a:p>
            <a:pPr marL="0" indent="0" algn="just">
              <a:buNone/>
            </a:pPr>
            <a:endParaRPr lang="pt-BR" sz="3100" dirty="0"/>
          </a:p>
          <a:p>
            <a:pPr marL="0" indent="0" algn="just">
              <a:buNone/>
            </a:pPr>
            <a:r>
              <a:rPr lang="pt-BR" sz="3100" dirty="0"/>
              <a:t>5. Atenção em reprodução humana assistida na rede SUS;</a:t>
            </a:r>
          </a:p>
          <a:p>
            <a:pPr marL="0" indent="0" algn="just">
              <a:buNone/>
            </a:pPr>
            <a:endParaRPr lang="pt-BR" sz="3100" dirty="0"/>
          </a:p>
          <a:p>
            <a:pPr marL="0" indent="0" algn="just">
              <a:buNone/>
            </a:pPr>
            <a:r>
              <a:rPr lang="pt-BR" sz="3100" dirty="0"/>
              <a:t>6. Ampliação do acesso à esterilização cirúrgica voluntária no SUS (realização de laqueadura tubária e vasectomia);</a:t>
            </a:r>
          </a:p>
          <a:p>
            <a:pPr marL="0" indent="0" algn="just">
              <a:buNone/>
            </a:pPr>
            <a:endParaRPr lang="pt-BR" sz="3100" dirty="0"/>
          </a:p>
          <a:p>
            <a:pPr marL="0" indent="0">
              <a:buNone/>
            </a:pPr>
            <a:endParaRPr lang="pt-BR" dirty="0"/>
          </a:p>
        </p:txBody>
      </p:sp>
    </p:spTree>
    <p:extLst>
      <p:ext uri="{BB962C8B-B14F-4D97-AF65-F5344CB8AC3E}">
        <p14:creationId xmlns:p14="http://schemas.microsoft.com/office/powerpoint/2010/main" val="669196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F3B5FDB8-04CF-450E-B7B7-7E1191EBE4B2}"/>
              </a:ext>
            </a:extLst>
          </p:cNvPr>
          <p:cNvSpPr>
            <a:spLocks noGrp="1"/>
          </p:cNvSpPr>
          <p:nvPr>
            <p:ph sz="quarter" idx="1"/>
          </p:nvPr>
        </p:nvSpPr>
        <p:spPr>
          <a:xfrm>
            <a:off x="457200" y="1600200"/>
            <a:ext cx="7787208" cy="4873752"/>
          </a:xfrm>
        </p:spPr>
        <p:txBody>
          <a:bodyPr/>
          <a:lstStyle/>
          <a:p>
            <a:pPr marL="0" indent="0" algn="just">
              <a:buNone/>
            </a:pPr>
            <a:r>
              <a:rPr lang="pt-BR" sz="2400" dirty="0"/>
              <a:t>7. Ampliação do Programa Saúde e Prevenção nas Escolas;</a:t>
            </a:r>
          </a:p>
          <a:p>
            <a:pPr marL="0" indent="0" algn="just">
              <a:buNone/>
            </a:pPr>
            <a:endParaRPr lang="pt-BR" sz="2400" dirty="0"/>
          </a:p>
          <a:p>
            <a:pPr marL="0" indent="0" algn="just">
              <a:buNone/>
            </a:pPr>
            <a:r>
              <a:rPr lang="pt-BR" sz="2400" dirty="0"/>
              <a:t>Este programa resulta de parceria entre o Ministério da Saúde e o Ministério da Educação e visa a reduzir a vulnerabilidade dos adolescentes às doenças sexualmente transmissíveis, à infecção pelo HIV e à gravidez não desejada, com ênfase na promoção da saúde, por meio de ações educativas de prevenção e ampliação do acesso dessa população ao preservativo masculino.</a:t>
            </a:r>
            <a:endParaRPr lang="pt-BR" dirty="0"/>
          </a:p>
        </p:txBody>
      </p:sp>
    </p:spTree>
    <p:extLst>
      <p:ext uri="{BB962C8B-B14F-4D97-AF65-F5344CB8AC3E}">
        <p14:creationId xmlns:p14="http://schemas.microsoft.com/office/powerpoint/2010/main" val="176186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457200" y="1052736"/>
            <a:ext cx="7643192" cy="5421216"/>
          </a:xfrm>
        </p:spPr>
        <p:txBody>
          <a:bodyPr>
            <a:normAutofit/>
          </a:bodyPr>
          <a:lstStyle/>
          <a:p>
            <a:pPr marL="0" indent="0" algn="just">
              <a:buNone/>
            </a:pPr>
            <a:r>
              <a:rPr lang="pt-BR" sz="2600" dirty="0"/>
              <a:t>8. Termo de cooperação com a Secretaria Especial de Políticas para as Mulheres (Políticas para as Mulheres, que definiu a criação de Grupo de Trabalho Interministerial sobre Saúde Sexual e Reprodutiva);</a:t>
            </a:r>
          </a:p>
          <a:p>
            <a:pPr marL="0" indent="0" algn="just">
              <a:buNone/>
            </a:pPr>
            <a:endParaRPr lang="pt-BR" sz="2600" dirty="0"/>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1209422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22663A8E-533A-4D39-9A35-AEFF2B3F150E}"/>
              </a:ext>
            </a:extLst>
          </p:cNvPr>
          <p:cNvSpPr>
            <a:spLocks noGrp="1"/>
          </p:cNvSpPr>
          <p:nvPr>
            <p:ph sz="quarter" idx="1"/>
          </p:nvPr>
        </p:nvSpPr>
        <p:spPr/>
        <p:txBody>
          <a:bodyPr/>
          <a:lstStyle/>
          <a:p>
            <a:pPr algn="just"/>
            <a:r>
              <a:rPr lang="pt-BR" sz="2400" dirty="0"/>
              <a:t>9. Elaboração de documento sobre saúde sexual e reprodutiva para os países do Mercosul (contém propostas comuns, é um documento pioneiro que dá relevância à saúde das mulheres. Esse documento tem como fundamentação o conceito de saúde sexual e reprodutiva como componente dos Direitos Humanos e propõe o desenvolvimento de políticas comuns que contemplem as necessidades de mulheres e homens);</a:t>
            </a:r>
            <a:endParaRPr lang="pt-BR" dirty="0"/>
          </a:p>
        </p:txBody>
      </p:sp>
    </p:spTree>
    <p:extLst>
      <p:ext uri="{BB962C8B-B14F-4D97-AF65-F5344CB8AC3E}">
        <p14:creationId xmlns:p14="http://schemas.microsoft.com/office/powerpoint/2010/main" val="1063384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395536" y="404664"/>
            <a:ext cx="7704856" cy="6069288"/>
          </a:xfrm>
        </p:spPr>
        <p:txBody>
          <a:bodyPr>
            <a:normAutofit/>
          </a:bodyPr>
          <a:lstStyle/>
          <a:p>
            <a:pPr marL="0" indent="0" algn="just">
              <a:buNone/>
            </a:pPr>
            <a:r>
              <a:rPr lang="pt-BR" sz="2600" dirty="0"/>
              <a:t>10. Apoio e desenvolvimento de pesquisas (pesquisa: Avaliação da Estratégia de Distribuição de Métodos Anticoncepcionais no Brasil pelo Ministério da Saúde);</a:t>
            </a:r>
          </a:p>
          <a:p>
            <a:pPr marL="0" indent="0" algn="just">
              <a:buNone/>
            </a:pPr>
            <a:r>
              <a:rPr lang="pt-BR" sz="2600" dirty="0"/>
              <a:t>11. Atenção à saúde sexual e à saúde reprodutiva de adolescentes e jovens (uma das três linhas prioritárias de ação, a partir do reconhecimento das questões de maior relevância na atenção à saúde de adolescentes e jovens. );</a:t>
            </a:r>
          </a:p>
          <a:p>
            <a:pPr marL="0" indent="0" algn="just">
              <a:buNone/>
            </a:pPr>
            <a:r>
              <a:rPr lang="pt-BR" sz="2600" dirty="0"/>
              <a:t>Na adolescência, a sexualidade tem dimensão especial, é o aparecimento da capacidade reprodutiva no ser humano concomitante à reestruturação do seu psiquismo. </a:t>
            </a:r>
          </a:p>
          <a:p>
            <a:pPr marL="0" indent="0">
              <a:buNone/>
            </a:pPr>
            <a:endParaRPr lang="pt-BR" dirty="0"/>
          </a:p>
        </p:txBody>
      </p:sp>
    </p:spTree>
    <p:extLst>
      <p:ext uri="{BB962C8B-B14F-4D97-AF65-F5344CB8AC3E}">
        <p14:creationId xmlns:p14="http://schemas.microsoft.com/office/powerpoint/2010/main" val="2301651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p:txBody>
          <a:bodyPr/>
          <a:lstStyle/>
          <a:p>
            <a:pPr marL="0" indent="0">
              <a:buNone/>
            </a:pPr>
            <a:endParaRPr lang="pt-B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548680"/>
            <a:ext cx="8640960" cy="50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37826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457200" y="1700808"/>
            <a:ext cx="7643192" cy="4773144"/>
          </a:xfrm>
        </p:spPr>
        <p:txBody>
          <a:bodyPr>
            <a:normAutofit/>
          </a:bodyPr>
          <a:lstStyle/>
          <a:p>
            <a:pPr marL="0" indent="0" algn="just">
              <a:buNone/>
            </a:pPr>
            <a:r>
              <a:rPr lang="pt-BR" sz="2600" dirty="0"/>
              <a:t>É nela que ocorre, ainda, gradativa definição de valores éticos e morais à personalidade que se delineia, bem como a incorporação de comportamentos e atitudes frente a uma estrutura de padrões sociais e sexuais fortemente influenciados pelas relações de gênero, raça e etnia, estabelecidos social e culturalmente. </a:t>
            </a:r>
          </a:p>
          <a:p>
            <a:pPr marL="0" indent="0" algn="just">
              <a:buNone/>
            </a:pPr>
            <a:endParaRPr lang="pt-BR" sz="2600" dirty="0"/>
          </a:p>
        </p:txBody>
      </p:sp>
    </p:spTree>
    <p:extLst>
      <p:ext uri="{BB962C8B-B14F-4D97-AF65-F5344CB8AC3E}">
        <p14:creationId xmlns:p14="http://schemas.microsoft.com/office/powerpoint/2010/main" val="1076576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467544" y="1412776"/>
            <a:ext cx="7467600" cy="4873752"/>
          </a:xfrm>
        </p:spPr>
        <p:txBody>
          <a:bodyPr>
            <a:normAutofit/>
          </a:bodyPr>
          <a:lstStyle/>
          <a:p>
            <a:pPr marL="0" indent="0" algn="just">
              <a:buNone/>
            </a:pPr>
            <a:r>
              <a:rPr lang="pt-BR" sz="2600" dirty="0"/>
              <a:t>Nesse contexto, a saúde sexual e a saúde reprodutiva da população adolescente, principalmente na faixa dos 10 aos 15 anos, deve ser o foco prioritário de análise, de intervenção e cuidados. Afinal, as expectativas familiares e sociais sobre essa faixa não incluem, via de regra, maternidade ou paternidade, fato este que pode acarretar </a:t>
            </a:r>
            <a:r>
              <a:rPr lang="pt-BR" sz="2600" dirty="0" err="1"/>
              <a:t>conseqüências</a:t>
            </a:r>
            <a:r>
              <a:rPr lang="pt-BR" sz="2600" dirty="0"/>
              <a:t> indesejáveis para adolescentes de ambos os sexos, seus(suas) parceiros(as) e para seus filhos. </a:t>
            </a:r>
          </a:p>
        </p:txBody>
      </p:sp>
    </p:spTree>
    <p:extLst>
      <p:ext uri="{BB962C8B-B14F-4D97-AF65-F5344CB8AC3E}">
        <p14:creationId xmlns:p14="http://schemas.microsoft.com/office/powerpoint/2010/main" val="1012055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611560" y="1070886"/>
            <a:ext cx="7643192" cy="4950402"/>
          </a:xfrm>
        </p:spPr>
        <p:txBody>
          <a:bodyPr>
            <a:normAutofit/>
          </a:bodyPr>
          <a:lstStyle/>
          <a:p>
            <a:pPr marL="0" indent="0" algn="just">
              <a:buNone/>
            </a:pPr>
            <a:r>
              <a:rPr lang="pt-BR" sz="2600" dirty="0"/>
              <a:t>12. Atenção à saúde de homens e mulheres em situação de prisão (Identifica-se a necessidade de acesso da população presidiária às ações de atenção à saúde, incluindo a saúde sexual e reprodutiva);</a:t>
            </a:r>
          </a:p>
          <a:p>
            <a:pPr marL="0" indent="0" algn="just">
              <a:buNone/>
            </a:pPr>
            <a:endParaRPr lang="pt-BR" sz="2600" dirty="0"/>
          </a:p>
          <a:p>
            <a:pPr marL="0" indent="0" algn="just">
              <a:buNone/>
            </a:pPr>
            <a:r>
              <a:rPr lang="pt-BR" sz="2600" dirty="0"/>
              <a:t>13. Implantação e implementação de serviços para atenção às mulheres e adolescentes vítimas de violência sexual e doméstica e para atenção humanizada às mulheres em situação de abortamento (grave problema de saúde pública);</a:t>
            </a:r>
          </a:p>
          <a:p>
            <a:pPr marL="0" indent="0" algn="just">
              <a:buNone/>
            </a:pPr>
            <a:endParaRPr lang="pt-BR" sz="2600" dirty="0"/>
          </a:p>
        </p:txBody>
      </p:sp>
    </p:spTree>
    <p:extLst>
      <p:ext uri="{BB962C8B-B14F-4D97-AF65-F5344CB8AC3E}">
        <p14:creationId xmlns:p14="http://schemas.microsoft.com/office/powerpoint/2010/main" val="3646187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p:txBody>
          <a:bodyPr/>
          <a:lstStyle/>
          <a:p>
            <a:pPr marL="0" indent="0" algn="just">
              <a:buNone/>
            </a:pPr>
            <a:r>
              <a:rPr lang="pt-BR" sz="2600" dirty="0"/>
              <a:t>É importante destacar que o Ministério da Saúde não considera e tampouco incentiva o abortamento como método de planejamento familiar.</a:t>
            </a:r>
          </a:p>
          <a:p>
            <a:pPr marL="0" indent="0" algn="just">
              <a:buNone/>
            </a:pPr>
            <a:r>
              <a:rPr lang="pt-BR" sz="2600" dirty="0"/>
              <a:t>14. Pacto Nacional pela Redução da Mortalidade Materna e Neonatal (qualificação da atenção obstétrica e neonatal).</a:t>
            </a:r>
          </a:p>
          <a:p>
            <a:pPr marL="0" indent="0">
              <a:buNone/>
            </a:pPr>
            <a:endParaRPr lang="pt-BR" dirty="0"/>
          </a:p>
        </p:txBody>
      </p:sp>
    </p:spTree>
    <p:extLst>
      <p:ext uri="{BB962C8B-B14F-4D97-AF65-F5344CB8AC3E}">
        <p14:creationId xmlns:p14="http://schemas.microsoft.com/office/powerpoint/2010/main" val="3870762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dirty="0"/>
              <a:t>PLANEJAMENTO</a:t>
            </a:r>
            <a:br>
              <a:rPr lang="pt-BR" dirty="0"/>
            </a:br>
            <a:r>
              <a:rPr lang="pt-BR" dirty="0"/>
              <a:t>FAMILIAR NA PAUTA GOVERNAMENTAL</a:t>
            </a:r>
          </a:p>
        </p:txBody>
      </p:sp>
      <p:sp>
        <p:nvSpPr>
          <p:cNvPr id="3" name="Espaço Reservado para Conteúdo 2"/>
          <p:cNvSpPr>
            <a:spLocks noGrp="1"/>
          </p:cNvSpPr>
          <p:nvPr>
            <p:ph sz="quarter" idx="1"/>
          </p:nvPr>
        </p:nvSpPr>
        <p:spPr>
          <a:xfrm>
            <a:off x="457200" y="1844824"/>
            <a:ext cx="7467600" cy="4629128"/>
          </a:xfrm>
        </p:spPr>
        <p:txBody>
          <a:bodyPr/>
          <a:lstStyle/>
          <a:p>
            <a:pPr marL="0" indent="0" algn="just">
              <a:buNone/>
            </a:pPr>
            <a:r>
              <a:rPr lang="pt-BR" sz="2600" dirty="0"/>
              <a:t>Entendendo o planejamento familiar como direito do(a) cidadão(ã) e dever do Estado, a política do planejamento familiar tem sido colocada como prioridade.</a:t>
            </a:r>
          </a:p>
          <a:p>
            <a:pPr marL="0" indent="0" algn="just">
              <a:buNone/>
            </a:pPr>
            <a:r>
              <a:rPr lang="pt-BR" sz="2600" dirty="0"/>
              <a:t>A assistência em planejamento familiar deve incluir acesso à informação e a todos os métodos e técnicas para concepção e anticoncepção, e que não coloquem em risco a vida e a saúde das pessoas.</a:t>
            </a:r>
          </a:p>
        </p:txBody>
      </p:sp>
    </p:spTree>
    <p:extLst>
      <p:ext uri="{BB962C8B-B14F-4D97-AF65-F5344CB8AC3E}">
        <p14:creationId xmlns:p14="http://schemas.microsoft.com/office/powerpoint/2010/main" val="18346009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276122E3-F6C5-46F1-B85A-3863BD9CA0A1}"/>
              </a:ext>
            </a:extLst>
          </p:cNvPr>
          <p:cNvSpPr>
            <a:spLocks noGrp="1"/>
          </p:cNvSpPr>
          <p:nvPr>
            <p:ph sz="quarter" idx="1"/>
          </p:nvPr>
        </p:nvSpPr>
        <p:spPr>
          <a:xfrm>
            <a:off x="457200" y="1700808"/>
            <a:ext cx="7467600" cy="5157192"/>
          </a:xfrm>
        </p:spPr>
        <p:txBody>
          <a:bodyPr/>
          <a:lstStyle/>
          <a:p>
            <a:pPr algn="just"/>
            <a:r>
              <a:rPr lang="pt-BR" b="0" i="0" dirty="0">
                <a:solidFill>
                  <a:srgbClr val="000000"/>
                </a:solidFill>
                <a:effectLst/>
                <a:latin typeface="+mj-lt"/>
              </a:rPr>
              <a:t>A forma de encaminhamento das questões sociais durante a transição democrática conduziu a propostas consensuais e o PAISM insere-se nesse contexto, uma vez que é o resultado de uma luta política assumida por segmentos dos movimentos sociais dos anos 80, especialmente o de mulheres.</a:t>
            </a:r>
          </a:p>
          <a:p>
            <a:pPr marL="0" indent="0" algn="l">
              <a:buNone/>
            </a:pPr>
            <a:endParaRPr lang="pt-BR" b="0" i="0" dirty="0">
              <a:solidFill>
                <a:srgbClr val="000000"/>
              </a:solidFill>
              <a:effectLst/>
              <a:latin typeface="+mj-lt"/>
            </a:endParaRPr>
          </a:p>
          <a:p>
            <a:pPr algn="just"/>
            <a:r>
              <a:rPr lang="pt-BR" b="0" i="0" dirty="0">
                <a:solidFill>
                  <a:srgbClr val="000000"/>
                </a:solidFill>
                <a:effectLst/>
                <a:latin typeface="+mj-lt"/>
              </a:rPr>
              <a:t>O processo de implantação do PAISM e, Particular da política de planejamento familiar vem sendo marcada mais por retrocessos do que por avanços. </a:t>
            </a:r>
          </a:p>
          <a:p>
            <a:endParaRPr lang="pt-BR" dirty="0"/>
          </a:p>
        </p:txBody>
      </p:sp>
      <p:sp>
        <p:nvSpPr>
          <p:cNvPr id="5" name="Título 4">
            <a:extLst>
              <a:ext uri="{FF2B5EF4-FFF2-40B4-BE49-F238E27FC236}">
                <a16:creationId xmlns:a16="http://schemas.microsoft.com/office/drawing/2014/main" id="{28E47ABD-FF4D-4CEE-B1CB-8DD6DE18288E}"/>
              </a:ext>
            </a:extLst>
          </p:cNvPr>
          <p:cNvSpPr>
            <a:spLocks noGrp="1"/>
          </p:cNvSpPr>
          <p:nvPr>
            <p:ph type="title"/>
          </p:nvPr>
        </p:nvSpPr>
        <p:spPr>
          <a:xfrm>
            <a:off x="457200" y="836712"/>
            <a:ext cx="7467600" cy="580926"/>
          </a:xfrm>
        </p:spPr>
        <p:txBody>
          <a:bodyPr>
            <a:normAutofit fontScale="90000"/>
          </a:bodyPr>
          <a:lstStyle/>
          <a:p>
            <a:pPr algn="ct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1" i="0" dirty="0">
                <a:solidFill>
                  <a:srgbClr val="000000"/>
                </a:solidFill>
                <a:effectLst/>
                <a:latin typeface="Verdana, Arial, Helvetica, sans-serif"/>
              </a:rPr>
            </a:br>
            <a:br>
              <a:rPr lang="pt-BR" b="0" i="0" dirty="0">
                <a:solidFill>
                  <a:srgbClr val="000000"/>
                </a:solidFill>
                <a:effectLst/>
                <a:latin typeface="verdana" panose="020B0604030504040204" pitchFamily="34" charset="0"/>
              </a:rPr>
            </a:br>
            <a:br>
              <a:rPr lang="pt-BR" dirty="0"/>
            </a:br>
            <a:r>
              <a:rPr lang="pt-BR" sz="2700" b="1" i="0" dirty="0">
                <a:solidFill>
                  <a:schemeClr val="accent6">
                    <a:lumMod val="75000"/>
                  </a:schemeClr>
                </a:solidFill>
                <a:effectLst/>
              </a:rPr>
              <a:t>O PLANEJAMENTO FAMILIAR NO CONTEXTO ATUAL DAS POLÍTICAS DE SAÚDE NO BRASIL</a:t>
            </a:r>
            <a:endParaRPr lang="pt-BR" sz="2700" dirty="0">
              <a:solidFill>
                <a:schemeClr val="accent6">
                  <a:lumMod val="75000"/>
                </a:schemeClr>
              </a:solidFill>
            </a:endParaRPr>
          </a:p>
        </p:txBody>
      </p:sp>
    </p:spTree>
    <p:extLst>
      <p:ext uri="{BB962C8B-B14F-4D97-AF65-F5344CB8AC3E}">
        <p14:creationId xmlns:p14="http://schemas.microsoft.com/office/powerpoint/2010/main" val="15553661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D50877E-D2F6-4262-BD1F-BC1BB7AF768A}"/>
              </a:ext>
            </a:extLst>
          </p:cNvPr>
          <p:cNvSpPr>
            <a:spLocks noGrp="1"/>
          </p:cNvSpPr>
          <p:nvPr>
            <p:ph sz="quarter" idx="1"/>
          </p:nvPr>
        </p:nvSpPr>
        <p:spPr>
          <a:xfrm>
            <a:off x="467544" y="1060206"/>
            <a:ext cx="7467600" cy="5105098"/>
          </a:xfrm>
        </p:spPr>
        <p:txBody>
          <a:bodyPr>
            <a:normAutofit lnSpcReduction="10000"/>
          </a:bodyPr>
          <a:lstStyle/>
          <a:p>
            <a:pPr algn="just"/>
            <a:r>
              <a:rPr lang="pt-BR" b="0" i="0" dirty="0">
                <a:solidFill>
                  <a:srgbClr val="000000"/>
                </a:solidFill>
                <a:effectLst/>
                <a:latin typeface="+mj-lt"/>
              </a:rPr>
              <a:t>Estudo mais recente do Banco Mundial e citado pela OMS, em 1994, concluiu que ainda existem problemas graves na saúde reprodutiva da mulher brasileira: "informação e escolha de anticoncepcionais extremamente limitada, altas taxas de aborto de risco, altas taxas de câncer de colo de útero, grande número de mulheres com quase nenhuma atenção pré-natal; a taxa mais alta do mundo de nascimento por cesariana, e um risco crescente de bem-estar de mulheres e homens, devido a doenças sexualmente transmissíveis e outras infecções do trato reprodutivo" (ORGANIZAÇÃO MUNDIAL DA SAÚDE, 1994).</a:t>
            </a:r>
          </a:p>
        </p:txBody>
      </p:sp>
    </p:spTree>
    <p:extLst>
      <p:ext uri="{BB962C8B-B14F-4D97-AF65-F5344CB8AC3E}">
        <p14:creationId xmlns:p14="http://schemas.microsoft.com/office/powerpoint/2010/main" val="37524281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48425244-927B-4295-9F33-BE9BCAE9083A}"/>
              </a:ext>
            </a:extLst>
          </p:cNvPr>
          <p:cNvSpPr>
            <a:spLocks noGrp="1"/>
          </p:cNvSpPr>
          <p:nvPr>
            <p:ph sz="quarter" idx="1"/>
          </p:nvPr>
        </p:nvSpPr>
        <p:spPr>
          <a:xfrm>
            <a:off x="457200" y="1484784"/>
            <a:ext cx="7643192" cy="3672408"/>
          </a:xfrm>
        </p:spPr>
        <p:txBody>
          <a:bodyPr>
            <a:normAutofit lnSpcReduction="10000"/>
          </a:bodyPr>
          <a:lstStyle/>
          <a:p>
            <a:pPr algn="just"/>
            <a:r>
              <a:rPr lang="pt-BR" sz="2800" dirty="0">
                <a:solidFill>
                  <a:srgbClr val="000000"/>
                </a:solidFill>
                <a:latin typeface="+mj-lt"/>
              </a:rPr>
              <a:t>A</a:t>
            </a:r>
            <a:r>
              <a:rPr lang="pt-BR" sz="2800" b="0" i="0" dirty="0">
                <a:solidFill>
                  <a:srgbClr val="000000"/>
                </a:solidFill>
                <a:effectLst/>
                <a:latin typeface="+mj-lt"/>
              </a:rPr>
              <a:t>s</a:t>
            </a:r>
            <a:r>
              <a:rPr lang="pt-BR" b="0" i="0" dirty="0">
                <a:solidFill>
                  <a:srgbClr val="000000"/>
                </a:solidFill>
                <a:effectLst/>
                <a:latin typeface="+mj-lt"/>
              </a:rPr>
              <a:t> políticas públicas resultam de uma luta de classes e, embora proponham benefícios sociais, nem sempre garantem na prática a eficácia do seu conteúdo teórico. Quanto ao PAISM, vimos que, a partir de uma proposta norteada por princípios éticos, busca corrigir as distorções existentes no campo da saúde reprodutiva e, em particular, em relação aos direitos reprodutivos. </a:t>
            </a:r>
          </a:p>
          <a:p>
            <a:pPr marL="0" indent="0">
              <a:buNone/>
            </a:pPr>
            <a:br>
              <a:rPr lang="pt-BR" dirty="0"/>
            </a:br>
            <a:endParaRPr lang="pt-BR" dirty="0"/>
          </a:p>
        </p:txBody>
      </p:sp>
    </p:spTree>
    <p:extLst>
      <p:ext uri="{BB962C8B-B14F-4D97-AF65-F5344CB8AC3E}">
        <p14:creationId xmlns:p14="http://schemas.microsoft.com/office/powerpoint/2010/main" val="35025422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607A3DCF-D7B6-4836-891C-7417B42E6F53}"/>
              </a:ext>
            </a:extLst>
          </p:cNvPr>
          <p:cNvSpPr>
            <a:spLocks noGrp="1"/>
          </p:cNvSpPr>
          <p:nvPr>
            <p:ph sz="quarter" idx="1"/>
          </p:nvPr>
        </p:nvSpPr>
        <p:spPr/>
        <p:txBody>
          <a:bodyPr/>
          <a:lstStyle/>
          <a:p>
            <a:pPr algn="just"/>
            <a:r>
              <a:rPr lang="pt-BR" b="0" i="0" dirty="0">
                <a:solidFill>
                  <a:srgbClr val="000000"/>
                </a:solidFill>
                <a:effectLst/>
                <a:latin typeface="+mj-lt"/>
              </a:rPr>
              <a:t>Vimos também que a luta pela sua implantação faz parte do esforço pela implantação do SUS, que toma impulso com as últimas Conferências Nacionais de Saúde, mas retrocede na prática das instâncias responsáveis pela sua concretização. As tentativas de ruptura com os princípios do PAISM, demonstram que, apesar das declarações oficiais favoráveis à sua implantação, há flagrantes manobras políticas com o propósito de inviabilizá-lo.</a:t>
            </a:r>
            <a:endParaRPr lang="pt-BR" dirty="0">
              <a:latin typeface="+mj-lt"/>
            </a:endParaRPr>
          </a:p>
        </p:txBody>
      </p:sp>
    </p:spTree>
    <p:extLst>
      <p:ext uri="{BB962C8B-B14F-4D97-AF65-F5344CB8AC3E}">
        <p14:creationId xmlns:p14="http://schemas.microsoft.com/office/powerpoint/2010/main" val="2348684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88BB3C2-A56B-40C8-83A8-98C785BEF411}"/>
              </a:ext>
            </a:extLst>
          </p:cNvPr>
          <p:cNvSpPr>
            <a:spLocks noGrp="1"/>
          </p:cNvSpPr>
          <p:nvPr>
            <p:ph sz="quarter" idx="1"/>
          </p:nvPr>
        </p:nvSpPr>
        <p:spPr>
          <a:xfrm>
            <a:off x="457200" y="836712"/>
            <a:ext cx="7467600" cy="5637240"/>
          </a:xfrm>
        </p:spPr>
        <p:txBody>
          <a:bodyPr>
            <a:normAutofit/>
          </a:bodyPr>
          <a:lstStyle/>
          <a:p>
            <a:pPr algn="just"/>
            <a:r>
              <a:rPr lang="pt-BR" b="0" i="0" dirty="0">
                <a:solidFill>
                  <a:srgbClr val="000000"/>
                </a:solidFill>
                <a:effectLst/>
                <a:latin typeface="+mj-lt"/>
              </a:rPr>
              <a:t>Tratando especificamente do direito à regulação da fertilidade e considerando o contexto histórico em que foram elaboradas as políticas de planejamento familiar no Brasil, é possível afirmar que, atualmente, ainda existe uma contracepção controlada por interesses econômicos internacionais, a rede hospitalar privada, a medicina de grupo e as instituições de planejamento familiar, que facilitam a mercantilização da contracepção, privilegiando métodos de estrito controle médico, como a pílula e a esterilização.</a:t>
            </a:r>
          </a:p>
          <a:p>
            <a:pPr marL="0" indent="0" algn="just">
              <a:buNone/>
            </a:pPr>
            <a:br>
              <a:rPr lang="pt-BR" dirty="0"/>
            </a:br>
            <a:endParaRPr lang="pt-BR" dirty="0"/>
          </a:p>
        </p:txBody>
      </p:sp>
    </p:spTree>
    <p:extLst>
      <p:ext uri="{BB962C8B-B14F-4D97-AF65-F5344CB8AC3E}">
        <p14:creationId xmlns:p14="http://schemas.microsoft.com/office/powerpoint/2010/main" val="2279730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611560" y="1052736"/>
            <a:ext cx="7467600" cy="4873752"/>
          </a:xfrm>
        </p:spPr>
        <p:txBody>
          <a:bodyPr/>
          <a:lstStyle/>
          <a:p>
            <a:pPr marL="0" indent="0" algn="just">
              <a:buNone/>
            </a:pPr>
            <a:r>
              <a:rPr lang="pt-BR" sz="2600" dirty="0"/>
              <a:t>Em 12 de janeiro de 1996, foi sancionada a Lei n.º 9.263, que regulamenta o planejamento familiar no Brasil e estabelece o seguinte em seu art. 2º: </a:t>
            </a:r>
          </a:p>
          <a:p>
            <a:pPr marL="0" indent="0" algn="just">
              <a:buNone/>
            </a:pPr>
            <a:r>
              <a:rPr lang="pt-BR" sz="2600" dirty="0"/>
              <a:t>“Para fins desta Lei, entende-se planejamento familiar como o conjunto de ações de regulação da fecundidade que garanta direitos iguais de constituição, limitação ou aumento da prole pela mulher, pelo homem ou pelo casal.” </a:t>
            </a:r>
          </a:p>
        </p:txBody>
      </p:sp>
    </p:spTree>
    <p:extLst>
      <p:ext uri="{BB962C8B-B14F-4D97-AF65-F5344CB8AC3E}">
        <p14:creationId xmlns:p14="http://schemas.microsoft.com/office/powerpoint/2010/main" val="10526974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8A3FC887-6A85-4ACB-AA52-6928934D9553}"/>
              </a:ext>
            </a:extLst>
          </p:cNvPr>
          <p:cNvSpPr>
            <a:spLocks noGrp="1"/>
          </p:cNvSpPr>
          <p:nvPr>
            <p:ph sz="quarter" idx="1"/>
          </p:nvPr>
        </p:nvSpPr>
        <p:spPr/>
        <p:txBody>
          <a:bodyPr/>
          <a:lstStyle/>
          <a:p>
            <a:pPr algn="just"/>
            <a:r>
              <a:rPr lang="pt-BR" b="0" i="0" dirty="0">
                <a:solidFill>
                  <a:srgbClr val="000000"/>
                </a:solidFill>
                <a:effectLst/>
                <a:latin typeface="+mj-lt"/>
              </a:rPr>
              <a:t>Finalmente, o planejamento familiar, embora representando um passo decisivo em direção à construção da cidadania feminina, na prática, reflete interesses contraditórios que se confrontam numa luta entre as instâncias políticas, econômicas e ideológicas de poder.</a:t>
            </a:r>
          </a:p>
          <a:p>
            <a:pPr marL="0" indent="0" algn="just">
              <a:buNone/>
            </a:pPr>
            <a:br>
              <a:rPr lang="pt-BR" dirty="0"/>
            </a:br>
            <a:endParaRPr lang="pt-BR" dirty="0"/>
          </a:p>
        </p:txBody>
      </p:sp>
    </p:spTree>
    <p:extLst>
      <p:ext uri="{BB962C8B-B14F-4D97-AF65-F5344CB8AC3E}">
        <p14:creationId xmlns:p14="http://schemas.microsoft.com/office/powerpoint/2010/main" val="24419775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4" descr="sociologia senatore: Planejamento Familiar- Drauzio Varell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307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124744"/>
            <a:ext cx="6840760" cy="46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9227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457200" y="476672"/>
            <a:ext cx="7467600" cy="5997280"/>
          </a:xfrm>
        </p:spPr>
        <p:txBody>
          <a:bodyPr>
            <a:normAutofit lnSpcReduction="10000"/>
          </a:bodyPr>
          <a:lstStyle/>
          <a:p>
            <a:pPr marL="0" indent="0" algn="just">
              <a:buNone/>
            </a:pPr>
            <a:r>
              <a:rPr lang="pt-BR" dirty="0"/>
              <a:t>“</a:t>
            </a:r>
            <a:r>
              <a:rPr lang="pt-BR" sz="2600" dirty="0"/>
              <a:t>Os direitos reprodutivos abrangem certos direitos humanos já reconhecidos em leis nacionais, em documentos internacionais sobre direitos humanos, em outros documentos consensuais. Esses direitos se ancoram no reconhecimento do direito básico de todo casal e de todo indivíduo de decidir livre e responsavelmente sobre o número, o espaçamento e a oportunidade de ter filhos e de ter a informação e os meios de assim o fazer, e o direito de gozar do mais elevado padrão de saúde sexual e reprodutiva. Inclui também seu direito de tomar decisões sobre a reprodução, livre de discriminação, coerção ou violência.” (§ 7.3).</a:t>
            </a:r>
            <a:r>
              <a:rPr lang="pt-BR" dirty="0"/>
              <a:t> </a:t>
            </a:r>
          </a:p>
        </p:txBody>
      </p:sp>
    </p:spTree>
    <p:extLst>
      <p:ext uri="{BB962C8B-B14F-4D97-AF65-F5344CB8AC3E}">
        <p14:creationId xmlns:p14="http://schemas.microsoft.com/office/powerpoint/2010/main" val="1713104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457200" y="888104"/>
            <a:ext cx="7467600" cy="5853264"/>
          </a:xfrm>
        </p:spPr>
        <p:txBody>
          <a:bodyPr/>
          <a:lstStyle/>
          <a:p>
            <a:pPr marL="0" indent="0" algn="just">
              <a:buNone/>
            </a:pPr>
            <a:r>
              <a:rPr lang="pt-BR" sz="2600" dirty="0"/>
              <a:t>Os Programas e as Plataformas de Ação propostos nas conferências nacionais e internacionais de saúde, enfatizam a necessidade de promover a igualdade entre homens e mulheres, como requisito essencial para a conquista de melhores condições de saúde e de qualidade de vida, e de promover, de igual modo, o efetivo envolvimento e corresponsabilidade dos homens nas questões referentes à saúde sexual e reprodutiva. E aos adolescentes informações e serviços adequados para atenção à sua saúde sexual e reprodutiva.  </a:t>
            </a:r>
          </a:p>
        </p:txBody>
      </p:sp>
    </p:spTree>
    <p:extLst>
      <p:ext uri="{BB962C8B-B14F-4D97-AF65-F5344CB8AC3E}">
        <p14:creationId xmlns:p14="http://schemas.microsoft.com/office/powerpoint/2010/main" val="2983792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611560" y="1340768"/>
            <a:ext cx="7467600" cy="3744416"/>
          </a:xfrm>
        </p:spPr>
        <p:txBody>
          <a:bodyPr/>
          <a:lstStyle/>
          <a:p>
            <a:pPr marL="0" indent="0" algn="just">
              <a:buNone/>
            </a:pPr>
            <a:r>
              <a:rPr lang="pt-BR" sz="2600" dirty="0"/>
              <a:t>Vale assinalar que, com relação à questão de uma possível “explosão demográfica”, os dados demonstram mostram o contrário. O que de fato vem ocorrendo no País, ao longo das últimas décadas, é um acentuado e sistemático declínio da Taxa de Fecundidade Total (TFT), que desacelerou o crescimento anual da população</a:t>
            </a:r>
            <a:r>
              <a:rPr lang="pt-BR" dirty="0"/>
              <a:t>. </a:t>
            </a:r>
          </a:p>
        </p:txBody>
      </p:sp>
    </p:spTree>
    <p:extLst>
      <p:ext uri="{BB962C8B-B14F-4D97-AF65-F5344CB8AC3E}">
        <p14:creationId xmlns:p14="http://schemas.microsoft.com/office/powerpoint/2010/main" val="4237142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87C7804-5164-41B2-9F44-741362CC1A12}"/>
              </a:ext>
            </a:extLst>
          </p:cNvPr>
          <p:cNvSpPr>
            <a:spLocks noGrp="1"/>
          </p:cNvSpPr>
          <p:nvPr>
            <p:ph sz="quarter" idx="1"/>
          </p:nvPr>
        </p:nvSpPr>
        <p:spPr/>
        <p:txBody>
          <a:bodyPr/>
          <a:lstStyle/>
          <a:p>
            <a:pPr algn="just"/>
            <a:r>
              <a:rPr lang="pt-BR" b="0" i="0" dirty="0">
                <a:solidFill>
                  <a:srgbClr val="202124"/>
                </a:solidFill>
                <a:effectLst/>
                <a:latin typeface="+mj-lt"/>
              </a:rPr>
              <a:t>O </a:t>
            </a:r>
            <a:r>
              <a:rPr lang="pt-BR" b="1" i="0" dirty="0">
                <a:solidFill>
                  <a:srgbClr val="202124"/>
                </a:solidFill>
                <a:effectLst/>
                <a:latin typeface="+mj-lt"/>
              </a:rPr>
              <a:t>planejamento familiar</a:t>
            </a:r>
            <a:r>
              <a:rPr lang="pt-BR" b="0" i="0" dirty="0">
                <a:solidFill>
                  <a:srgbClr val="202124"/>
                </a:solidFill>
                <a:effectLst/>
                <a:latin typeface="+mj-lt"/>
              </a:rPr>
              <a:t> é um conjunto de ações que auxilia pessoas que desejam ter filho ou adiar o crescimento da família, evitando uma gestação não planejada ou aumentando os intervalos entre uma gravidez e outra. Tais ações são asseguradas pela Constituição Federal e pela Lei nº 9.263.</a:t>
            </a:r>
          </a:p>
          <a:p>
            <a:pPr marL="0" indent="0">
              <a:buNone/>
            </a:pPr>
            <a:br>
              <a:rPr lang="pt-BR" b="0" i="0" dirty="0">
                <a:solidFill>
                  <a:srgbClr val="202124"/>
                </a:solidFill>
                <a:effectLst/>
                <a:latin typeface="arial" panose="020B0604020202020204" pitchFamily="34" charset="0"/>
              </a:rPr>
            </a:br>
            <a:endParaRPr lang="pt-BR" dirty="0"/>
          </a:p>
        </p:txBody>
      </p:sp>
    </p:spTree>
    <p:extLst>
      <p:ext uri="{BB962C8B-B14F-4D97-AF65-F5344CB8AC3E}">
        <p14:creationId xmlns:p14="http://schemas.microsoft.com/office/powerpoint/2010/main" val="2547410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a:t>A POLÍTICA DO PLANEJAMENTO FAMILIAR</a:t>
            </a:r>
          </a:p>
        </p:txBody>
      </p:sp>
      <p:sp>
        <p:nvSpPr>
          <p:cNvPr id="3" name="Espaço Reservado para Conteúdo 2"/>
          <p:cNvSpPr>
            <a:spLocks noGrp="1"/>
          </p:cNvSpPr>
          <p:nvPr>
            <p:ph sz="quarter" idx="1"/>
          </p:nvPr>
        </p:nvSpPr>
        <p:spPr>
          <a:xfrm>
            <a:off x="457200" y="1723600"/>
            <a:ext cx="7467600" cy="4873752"/>
          </a:xfrm>
        </p:spPr>
        <p:txBody>
          <a:bodyPr>
            <a:normAutofit/>
          </a:bodyPr>
          <a:lstStyle/>
          <a:p>
            <a:pPr marL="0" indent="0" algn="just">
              <a:buNone/>
            </a:pPr>
            <a:r>
              <a:rPr lang="pt-BR" sz="2600" dirty="0"/>
              <a:t>A política do planejamento familiar vem sendo desenvolvida pelo Ministério da Saúde em parceria com estados, municípios e sociedade civil organizada, no âmbito da atenção integral à saúde da mulher, do homem e dos(as) adolescentes, enfatizando-se a importância de juntamente com as ações de planejamento familiar promover-se a prevenção as doenças sexualmente transmissíveis (DST). </a:t>
            </a:r>
          </a:p>
        </p:txBody>
      </p:sp>
    </p:spTree>
    <p:extLst>
      <p:ext uri="{BB962C8B-B14F-4D97-AF65-F5344CB8AC3E}">
        <p14:creationId xmlns:p14="http://schemas.microsoft.com/office/powerpoint/2010/main" val="883777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a:t>Vamos recordar</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772816"/>
            <a:ext cx="6192688"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02301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lcão Envidraçado">
  <a:themeElements>
    <a:clrScheme name="Balcão Envidraçado">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Balcão Envidraçado">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alcão Envidraçado">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262</TotalTime>
  <Words>1955</Words>
  <Application>Microsoft Office PowerPoint</Application>
  <PresentationFormat>Apresentação na tela (4:3)</PresentationFormat>
  <Paragraphs>62</Paragraphs>
  <Slides>31</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31</vt:i4>
      </vt:variant>
    </vt:vector>
  </HeadingPairs>
  <TitlesOfParts>
    <vt:vector size="38" baseType="lpstr">
      <vt:lpstr>arial</vt:lpstr>
      <vt:lpstr>Century Schoolbook</vt:lpstr>
      <vt:lpstr>verdana</vt:lpstr>
      <vt:lpstr>Verdana, Arial, Helvetica, sans-serif</vt:lpstr>
      <vt:lpstr>Wingdings</vt:lpstr>
      <vt:lpstr>Wingdings 2</vt:lpstr>
      <vt:lpstr>Balcão Envidraçado</vt:lpstr>
      <vt:lpstr>DIREITOS SEXUAIS  E  DIREITOS REPRODUTIVOS </vt:lpstr>
      <vt:lpstr>Apresentação do PowerPoint</vt:lpstr>
      <vt:lpstr>Apresentação do PowerPoint</vt:lpstr>
      <vt:lpstr>Apresentação do PowerPoint</vt:lpstr>
      <vt:lpstr>Apresentação do PowerPoint</vt:lpstr>
      <vt:lpstr>Apresentação do PowerPoint</vt:lpstr>
      <vt:lpstr>Apresentação do PowerPoint</vt:lpstr>
      <vt:lpstr>A POLÍTICA DO PLANEJAMENTO FAMILIAR</vt:lpstr>
      <vt:lpstr>Vamos recordar</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PLANEJAMENTO FAMILIAR NA PAUTA GOVERNAMENTAL</vt:lpstr>
      <vt:lpstr>                                                                                                O PLANEJAMENTO FAMILIAR NO CONTEXTO ATUAL DAS POLÍTICAS DE SAÚDE NO BRASIL</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DIREITOS SEXUAIS  E  DIREITOS REPRODUTIVOS </dc:title>
  <dc:creator>User</dc:creator>
  <cp:lastModifiedBy>Claudine Baqueiro</cp:lastModifiedBy>
  <cp:revision>42</cp:revision>
  <dcterms:created xsi:type="dcterms:W3CDTF">2020-04-14T00:27:30Z</dcterms:created>
  <dcterms:modified xsi:type="dcterms:W3CDTF">2022-02-23T23:34:21Z</dcterms:modified>
</cp:coreProperties>
</file>