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257" r:id="rId3"/>
    <p:sldId id="259" r:id="rId4"/>
    <p:sldId id="277" r:id="rId5"/>
    <p:sldId id="278" r:id="rId6"/>
    <p:sldId id="260" r:id="rId7"/>
    <p:sldId id="261" r:id="rId8"/>
    <p:sldId id="276" r:id="rId9"/>
    <p:sldId id="273" r:id="rId10"/>
    <p:sldId id="263" r:id="rId11"/>
    <p:sldId id="264" r:id="rId12"/>
    <p:sldId id="265" r:id="rId13"/>
    <p:sldId id="266" r:id="rId14"/>
    <p:sldId id="267" r:id="rId15"/>
    <p:sldId id="274" r:id="rId16"/>
    <p:sldId id="268" r:id="rId17"/>
    <p:sldId id="269" r:id="rId18"/>
    <p:sldId id="270" r:id="rId19"/>
    <p:sldId id="275" r:id="rId20"/>
    <p:sldId id="271"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258" r:id="rId66"/>
    <p:sldId id="272" r:id="rId6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333129-054D-4DD7-8522-62572E245FB4}" type="datetimeFigureOut">
              <a:rPr lang="pt-BR" smtClean="0"/>
              <a:t>14/02/2022</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32D40E-27C6-4D1C-BC41-25E3BF61B031}" type="slidenum">
              <a:rPr lang="pt-BR" smtClean="0"/>
              <a:t>‹nº›</a:t>
            </a:fld>
            <a:endParaRPr lang="pt-BR"/>
          </a:p>
        </p:txBody>
      </p:sp>
    </p:spTree>
    <p:extLst>
      <p:ext uri="{BB962C8B-B14F-4D97-AF65-F5344CB8AC3E}">
        <p14:creationId xmlns:p14="http://schemas.microsoft.com/office/powerpoint/2010/main" val="27970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4232D40E-27C6-4D1C-BC41-25E3BF61B031}" type="slidenum">
              <a:rPr lang="pt-BR" smtClean="0"/>
              <a:t>40</a:t>
            </a:fld>
            <a:endParaRPr lang="pt-BR"/>
          </a:p>
        </p:txBody>
      </p:sp>
    </p:spTree>
    <p:extLst>
      <p:ext uri="{BB962C8B-B14F-4D97-AF65-F5344CB8AC3E}">
        <p14:creationId xmlns:p14="http://schemas.microsoft.com/office/powerpoint/2010/main" val="905191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508CCBD5-88DF-4B96-BB16-4F9844C21688}" type="datetimeFigureOut">
              <a:rPr lang="pt-BR" smtClean="0"/>
              <a:t>14/02/2022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D90DA35-C7D3-4B73-BBF2-B1165460CB4B}" type="slidenum">
              <a:rPr lang="pt-BR" smtClean="0"/>
              <a:t>‹nº›</a:t>
            </a:fld>
            <a:endParaRPr lang="pt-BR"/>
          </a:p>
        </p:txBody>
      </p:sp>
    </p:spTree>
    <p:extLst>
      <p:ext uri="{BB962C8B-B14F-4D97-AF65-F5344CB8AC3E}">
        <p14:creationId xmlns:p14="http://schemas.microsoft.com/office/powerpoint/2010/main" val="3152139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08CCBD5-88DF-4B96-BB16-4F9844C21688}" type="datetimeFigureOut">
              <a:rPr lang="pt-BR" smtClean="0"/>
              <a:t>14/02/2022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D90DA35-C7D3-4B73-BBF2-B1165460CB4B}" type="slidenum">
              <a:rPr lang="pt-BR" smtClean="0"/>
              <a:t>‹nº›</a:t>
            </a:fld>
            <a:endParaRPr lang="pt-BR"/>
          </a:p>
        </p:txBody>
      </p:sp>
    </p:spTree>
    <p:extLst>
      <p:ext uri="{BB962C8B-B14F-4D97-AF65-F5344CB8AC3E}">
        <p14:creationId xmlns:p14="http://schemas.microsoft.com/office/powerpoint/2010/main" val="959453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08CCBD5-88DF-4B96-BB16-4F9844C21688}" type="datetimeFigureOut">
              <a:rPr lang="pt-BR" smtClean="0"/>
              <a:t>14/02/2022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D90DA35-C7D3-4B73-BBF2-B1165460CB4B}" type="slidenum">
              <a:rPr lang="pt-BR" smtClean="0"/>
              <a:t>‹nº›</a:t>
            </a:fld>
            <a:endParaRPr lang="pt-BR"/>
          </a:p>
        </p:txBody>
      </p:sp>
    </p:spTree>
    <p:extLst>
      <p:ext uri="{BB962C8B-B14F-4D97-AF65-F5344CB8AC3E}">
        <p14:creationId xmlns:p14="http://schemas.microsoft.com/office/powerpoint/2010/main" val="468017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08CCBD5-88DF-4B96-BB16-4F9844C21688}" type="datetimeFigureOut">
              <a:rPr lang="pt-BR" smtClean="0"/>
              <a:t>14/02/2022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D90DA35-C7D3-4B73-BBF2-B1165460CB4B}" type="slidenum">
              <a:rPr lang="pt-BR" smtClean="0"/>
              <a:t>‹nº›</a:t>
            </a:fld>
            <a:endParaRPr lang="pt-BR"/>
          </a:p>
        </p:txBody>
      </p:sp>
    </p:spTree>
    <p:extLst>
      <p:ext uri="{BB962C8B-B14F-4D97-AF65-F5344CB8AC3E}">
        <p14:creationId xmlns:p14="http://schemas.microsoft.com/office/powerpoint/2010/main" val="3822234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508CCBD5-88DF-4B96-BB16-4F9844C21688}" type="datetimeFigureOut">
              <a:rPr lang="pt-BR" smtClean="0"/>
              <a:t>14/02/2022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D90DA35-C7D3-4B73-BBF2-B1165460CB4B}" type="slidenum">
              <a:rPr lang="pt-BR" smtClean="0"/>
              <a:t>‹nº›</a:t>
            </a:fld>
            <a:endParaRPr lang="pt-BR"/>
          </a:p>
        </p:txBody>
      </p:sp>
    </p:spTree>
    <p:extLst>
      <p:ext uri="{BB962C8B-B14F-4D97-AF65-F5344CB8AC3E}">
        <p14:creationId xmlns:p14="http://schemas.microsoft.com/office/powerpoint/2010/main" val="961560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508CCBD5-88DF-4B96-BB16-4F9844C21688}" type="datetimeFigureOut">
              <a:rPr lang="pt-BR" smtClean="0"/>
              <a:t>14/02/2022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D90DA35-C7D3-4B73-BBF2-B1165460CB4B}" type="slidenum">
              <a:rPr lang="pt-BR" smtClean="0"/>
              <a:t>‹nº›</a:t>
            </a:fld>
            <a:endParaRPr lang="pt-BR"/>
          </a:p>
        </p:txBody>
      </p:sp>
    </p:spTree>
    <p:extLst>
      <p:ext uri="{BB962C8B-B14F-4D97-AF65-F5344CB8AC3E}">
        <p14:creationId xmlns:p14="http://schemas.microsoft.com/office/powerpoint/2010/main" val="2935832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508CCBD5-88DF-4B96-BB16-4F9844C21688}" type="datetimeFigureOut">
              <a:rPr lang="pt-BR" smtClean="0"/>
              <a:t>14/02/2022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D90DA35-C7D3-4B73-BBF2-B1165460CB4B}" type="slidenum">
              <a:rPr lang="pt-BR" smtClean="0"/>
              <a:t>‹nº›</a:t>
            </a:fld>
            <a:endParaRPr lang="pt-BR"/>
          </a:p>
        </p:txBody>
      </p:sp>
    </p:spTree>
    <p:extLst>
      <p:ext uri="{BB962C8B-B14F-4D97-AF65-F5344CB8AC3E}">
        <p14:creationId xmlns:p14="http://schemas.microsoft.com/office/powerpoint/2010/main" val="3310193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508CCBD5-88DF-4B96-BB16-4F9844C21688}" type="datetimeFigureOut">
              <a:rPr lang="pt-BR" smtClean="0"/>
              <a:t>14/02/2022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D90DA35-C7D3-4B73-BBF2-B1165460CB4B}" type="slidenum">
              <a:rPr lang="pt-BR" smtClean="0"/>
              <a:t>‹nº›</a:t>
            </a:fld>
            <a:endParaRPr lang="pt-BR"/>
          </a:p>
        </p:txBody>
      </p:sp>
    </p:spTree>
    <p:extLst>
      <p:ext uri="{BB962C8B-B14F-4D97-AF65-F5344CB8AC3E}">
        <p14:creationId xmlns:p14="http://schemas.microsoft.com/office/powerpoint/2010/main" val="3468118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08CCBD5-88DF-4B96-BB16-4F9844C21688}" type="datetimeFigureOut">
              <a:rPr lang="pt-BR" smtClean="0"/>
              <a:t>14/02/2022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D90DA35-C7D3-4B73-BBF2-B1165460CB4B}" type="slidenum">
              <a:rPr lang="pt-BR" smtClean="0"/>
              <a:t>‹nº›</a:t>
            </a:fld>
            <a:endParaRPr lang="pt-BR"/>
          </a:p>
        </p:txBody>
      </p:sp>
    </p:spTree>
    <p:extLst>
      <p:ext uri="{BB962C8B-B14F-4D97-AF65-F5344CB8AC3E}">
        <p14:creationId xmlns:p14="http://schemas.microsoft.com/office/powerpoint/2010/main" val="996364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08CCBD5-88DF-4B96-BB16-4F9844C21688}" type="datetimeFigureOut">
              <a:rPr lang="pt-BR" smtClean="0"/>
              <a:t>14/02/2022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D90DA35-C7D3-4B73-BBF2-B1165460CB4B}" type="slidenum">
              <a:rPr lang="pt-BR" smtClean="0"/>
              <a:t>‹nº›</a:t>
            </a:fld>
            <a:endParaRPr lang="pt-BR"/>
          </a:p>
        </p:txBody>
      </p:sp>
    </p:spTree>
    <p:extLst>
      <p:ext uri="{BB962C8B-B14F-4D97-AF65-F5344CB8AC3E}">
        <p14:creationId xmlns:p14="http://schemas.microsoft.com/office/powerpoint/2010/main" val="3931887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08CCBD5-88DF-4B96-BB16-4F9844C21688}" type="datetimeFigureOut">
              <a:rPr lang="pt-BR" smtClean="0"/>
              <a:t>14/02/2022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D90DA35-C7D3-4B73-BBF2-B1165460CB4B}" type="slidenum">
              <a:rPr lang="pt-BR" smtClean="0"/>
              <a:t>‹nº›</a:t>
            </a:fld>
            <a:endParaRPr lang="pt-BR"/>
          </a:p>
        </p:txBody>
      </p:sp>
    </p:spTree>
    <p:extLst>
      <p:ext uri="{BB962C8B-B14F-4D97-AF65-F5344CB8AC3E}">
        <p14:creationId xmlns:p14="http://schemas.microsoft.com/office/powerpoint/2010/main" val="2619080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CCBD5-88DF-4B96-BB16-4F9844C21688}" type="datetimeFigureOut">
              <a:rPr lang="pt-BR" smtClean="0"/>
              <a:t>14/02/2022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90DA35-C7D3-4B73-BBF2-B1165460CB4B}" type="slidenum">
              <a:rPr lang="pt-BR" smtClean="0"/>
              <a:t>‹nº›</a:t>
            </a:fld>
            <a:endParaRPr lang="pt-BR"/>
          </a:p>
        </p:txBody>
      </p:sp>
    </p:spTree>
    <p:extLst>
      <p:ext uri="{BB962C8B-B14F-4D97-AF65-F5344CB8AC3E}">
        <p14:creationId xmlns:p14="http://schemas.microsoft.com/office/powerpoint/2010/main" val="1961177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ebiografia.com/jose_alenca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www.faculdadeide.edu.br/blog/7-enfermeiras-que-mudaram-o-mundo"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8208912"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ctrTitle"/>
          </p:nvPr>
        </p:nvSpPr>
        <p:spPr>
          <a:xfrm>
            <a:off x="685800" y="2276872"/>
            <a:ext cx="7772400" cy="1470025"/>
          </a:xfrm>
        </p:spPr>
        <p:txBody>
          <a:bodyPr/>
          <a:lstStyle/>
          <a:p>
            <a:r>
              <a:rPr lang="pt-BR" sz="8800" dirty="0">
                <a:solidFill>
                  <a:schemeClr val="bg1"/>
                </a:solidFill>
              </a:rPr>
              <a:t>MULHER</a:t>
            </a:r>
          </a:p>
        </p:txBody>
      </p:sp>
      <p:sp>
        <p:nvSpPr>
          <p:cNvPr id="3" name="Subtítulo 2"/>
          <p:cNvSpPr>
            <a:spLocks noGrp="1"/>
          </p:cNvSpPr>
          <p:nvPr>
            <p:ph type="subTitle" idx="1"/>
          </p:nvPr>
        </p:nvSpPr>
        <p:spPr>
          <a:xfrm>
            <a:off x="1443608" y="4509120"/>
            <a:ext cx="6400800" cy="1080120"/>
          </a:xfrm>
        </p:spPr>
        <p:txBody>
          <a:bodyPr/>
          <a:lstStyle/>
          <a:p>
            <a:r>
              <a:rPr lang="pt-BR" dirty="0" err="1">
                <a:solidFill>
                  <a:schemeClr val="bg1"/>
                </a:solidFill>
              </a:rPr>
              <a:t>Prof</a:t>
            </a:r>
            <a:r>
              <a:rPr lang="pt-BR" dirty="0">
                <a:solidFill>
                  <a:schemeClr val="bg1"/>
                </a:solidFill>
              </a:rPr>
              <a:t> ª Claudine Baqueiro</a:t>
            </a:r>
          </a:p>
        </p:txBody>
      </p:sp>
    </p:spTree>
    <p:extLst>
      <p:ext uri="{BB962C8B-B14F-4D97-AF65-F5344CB8AC3E}">
        <p14:creationId xmlns:p14="http://schemas.microsoft.com/office/powerpoint/2010/main" val="789432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t>As lutas das mulheres por direitos</a:t>
            </a:r>
          </a:p>
        </p:txBody>
      </p:sp>
      <p:sp>
        <p:nvSpPr>
          <p:cNvPr id="3" name="Espaço Reservado para Conteúdo 2"/>
          <p:cNvSpPr>
            <a:spLocks noGrp="1"/>
          </p:cNvSpPr>
          <p:nvPr>
            <p:ph idx="1"/>
          </p:nvPr>
        </p:nvSpPr>
        <p:spPr/>
        <p:txBody>
          <a:bodyPr>
            <a:normAutofit/>
          </a:bodyPr>
          <a:lstStyle/>
          <a:p>
            <a:pPr marL="0" indent="0" algn="just">
              <a:buNone/>
            </a:pPr>
            <a:r>
              <a:rPr lang="pt-BR" sz="2400" dirty="0"/>
              <a:t>Historicamente, nem todas as sociedades subalternizaram as mulheres e nem todas as mulheres se deixaram subalternizar. Há muitos exemplos de mulheres que romperam com os papéis sociais a elas atribuídos segundo os padrões da sua respectiva cultura. Desde mulheres proeminentes, de classes elevadas e médias, que ocuparam espaços públicos, até mulheres de classes sociais pobres que, premidas por suas condições de vida, também adentraram ao espaço público, no mundo do trabalho. </a:t>
            </a:r>
          </a:p>
        </p:txBody>
      </p:sp>
    </p:spTree>
    <p:extLst>
      <p:ext uri="{BB962C8B-B14F-4D97-AF65-F5344CB8AC3E}">
        <p14:creationId xmlns:p14="http://schemas.microsoft.com/office/powerpoint/2010/main" val="774651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O conceito de Gênero: elementos teóricos</a:t>
            </a:r>
          </a:p>
        </p:txBody>
      </p:sp>
      <p:sp>
        <p:nvSpPr>
          <p:cNvPr id="3" name="Espaço Reservado para Conteúdo 2"/>
          <p:cNvSpPr>
            <a:spLocks noGrp="1"/>
          </p:cNvSpPr>
          <p:nvPr>
            <p:ph idx="1"/>
          </p:nvPr>
        </p:nvSpPr>
        <p:spPr/>
        <p:txBody>
          <a:bodyPr/>
          <a:lstStyle/>
          <a:p>
            <a:pPr marL="0" indent="0" algn="just">
              <a:buNone/>
            </a:pPr>
            <a:r>
              <a:rPr lang="pt-BR" sz="2400" dirty="0"/>
              <a:t>Com os movimentos feministas, surgiram novos significados à palavra Gênero, das questões das mulheres.</a:t>
            </a:r>
          </a:p>
          <a:p>
            <a:pPr marL="0" indent="0" algn="just">
              <a:buNone/>
            </a:pPr>
            <a:endParaRPr lang="pt-BR" sz="2400" dirty="0"/>
          </a:p>
          <a:p>
            <a:pPr marL="0" indent="0" algn="just">
              <a:buNone/>
            </a:pPr>
            <a:r>
              <a:rPr lang="pt-BR" sz="2400" dirty="0"/>
              <a:t>As mulheres foram classificadas como seres determinados pela natureza (o corpo era algo considerado natural) e, por isso, eram-lhes determinados os papéis de esposas e mães.</a:t>
            </a:r>
          </a:p>
          <a:p>
            <a:pPr marL="0" indent="0" algn="just">
              <a:buNone/>
            </a:pPr>
            <a:endParaRPr lang="pt-BR" sz="2400" dirty="0"/>
          </a:p>
          <a:p>
            <a:pPr marL="0" indent="0" algn="just">
              <a:buNone/>
            </a:pPr>
            <a:r>
              <a:rPr lang="pt-BR" sz="2400" dirty="0"/>
              <a:t>O Feminismo realizou uma critica de tais concepções e reformulou, à luz de estudos e pesquisas, o significado de Gênero.</a:t>
            </a:r>
          </a:p>
        </p:txBody>
      </p:sp>
    </p:spTree>
    <p:extLst>
      <p:ext uri="{BB962C8B-B14F-4D97-AF65-F5344CB8AC3E}">
        <p14:creationId xmlns:p14="http://schemas.microsoft.com/office/powerpoint/2010/main" val="2799297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A garantia da diversidade de Gênero e os direitos da mulher no Brasil</a:t>
            </a:r>
          </a:p>
        </p:txBody>
      </p:sp>
      <p:sp>
        <p:nvSpPr>
          <p:cNvPr id="3" name="Espaço Reservado para Conteúdo 2"/>
          <p:cNvSpPr>
            <a:spLocks noGrp="1"/>
          </p:cNvSpPr>
          <p:nvPr>
            <p:ph idx="1"/>
          </p:nvPr>
        </p:nvSpPr>
        <p:spPr>
          <a:xfrm>
            <a:off x="457200" y="2204864"/>
            <a:ext cx="8229600" cy="4525963"/>
          </a:xfrm>
        </p:spPr>
        <p:txBody>
          <a:bodyPr>
            <a:normAutofit/>
          </a:bodyPr>
          <a:lstStyle/>
          <a:p>
            <a:pPr marL="0" indent="0" algn="just">
              <a:buNone/>
            </a:pPr>
            <a:r>
              <a:rPr lang="pt-BR" sz="2400" dirty="0"/>
              <a:t>No plano nacional brasileiro, depois das muitas lutas e movimentos de mulheres desde as primeiras décadas do século XX, elas ampliaram suas conquistas a partir da década de 1980. Em 1985, foi criado o Conselho Nacional dos Direitos da Mulher (CNDM), vinculado ao Ministério da Justiça. Mais recentemente, a Constituição de 1988 estipulou vários dispositivos que amparam os direitos das mulheres.</a:t>
            </a:r>
          </a:p>
        </p:txBody>
      </p:sp>
    </p:spTree>
    <p:extLst>
      <p:ext uri="{BB962C8B-B14F-4D97-AF65-F5344CB8AC3E}">
        <p14:creationId xmlns:p14="http://schemas.microsoft.com/office/powerpoint/2010/main" val="438843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 pergunta é: qual é o seu gênero?</a:t>
            </a:r>
          </a:p>
        </p:txBody>
      </p:sp>
      <p:sp>
        <p:nvSpPr>
          <p:cNvPr id="3" name="Espaço Reservado para Conteúdo 2"/>
          <p:cNvSpPr>
            <a:spLocks noGrp="1"/>
          </p:cNvSpPr>
          <p:nvPr>
            <p:ph idx="1"/>
          </p:nvPr>
        </p:nvSpPr>
        <p:spPr/>
        <p:txBody>
          <a:bodyPr>
            <a:normAutofit/>
          </a:bodyPr>
          <a:lstStyle/>
          <a:p>
            <a:pPr marL="0" indent="0" algn="just">
              <a:buNone/>
            </a:pPr>
            <a:r>
              <a:rPr lang="pt-BR" sz="2400" dirty="0"/>
              <a:t>Toda vez que você vai preencher um questionário é comum aparecer o seguinte campo: sexo. O mais comum é que existam duas alternativas para você assinalar: masculino ou feminino. O conceito de gênero denota uma diferenciação. A lógica ocidental tradicional funciona como uma divisão binária, ou seja, que se divide em dois opostos: masculino x feminino, macho x fêmea ou homem x mulher. </a:t>
            </a:r>
          </a:p>
        </p:txBody>
      </p:sp>
    </p:spTree>
    <p:extLst>
      <p:ext uri="{BB962C8B-B14F-4D97-AF65-F5344CB8AC3E}">
        <p14:creationId xmlns:p14="http://schemas.microsoft.com/office/powerpoint/2010/main" val="2673243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Como o gênero funciona nas relações sociais? </a:t>
            </a:r>
          </a:p>
        </p:txBody>
      </p:sp>
      <p:sp>
        <p:nvSpPr>
          <p:cNvPr id="3" name="Espaço Reservado para Conteúdo 2"/>
          <p:cNvSpPr>
            <a:spLocks noGrp="1"/>
          </p:cNvSpPr>
          <p:nvPr>
            <p:ph idx="1"/>
          </p:nvPr>
        </p:nvSpPr>
        <p:spPr/>
        <p:txBody>
          <a:bodyPr>
            <a:normAutofit/>
          </a:bodyPr>
          <a:lstStyle/>
          <a:p>
            <a:pPr marL="0" indent="0" algn="just">
              <a:buNone/>
            </a:pPr>
            <a:r>
              <a:rPr lang="pt-BR" sz="2400" dirty="0"/>
              <a:t>A questão de gênero surgiu como importante reflexão para o feminismo. No fim dos anos 1940, a filósofa francesa Simone de Beauvoir afirmou que ninguém nasce mulher, mas torna-se mulher. Ao afirmar isso, ela contesta o pensamento determinista do final do século 19 que usava a biologia para explicar a </a:t>
            </a:r>
            <a:r>
              <a:rPr lang="pt-BR" sz="2400" dirty="0" err="1"/>
              <a:t>inferiorização</a:t>
            </a:r>
            <a:r>
              <a:rPr lang="pt-BR" sz="2400" dirty="0"/>
              <a:t> do sexo feminino e as desigualdades sociais entre os gêneros. Para a filósofa, o “ser mulher” é uma construção social e cultural. </a:t>
            </a:r>
          </a:p>
        </p:txBody>
      </p:sp>
    </p:spTree>
    <p:extLst>
      <p:ext uri="{BB962C8B-B14F-4D97-AF65-F5344CB8AC3E}">
        <p14:creationId xmlns:p14="http://schemas.microsoft.com/office/powerpoint/2010/main" val="1334367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marL="0" indent="0" algn="just">
              <a:buNone/>
            </a:pPr>
            <a:r>
              <a:rPr lang="pt-BR" sz="2400" dirty="0"/>
              <a:t>Simone classifica a discriminação de gênero como enraizada culturalmente. A prova disso é que até mesmo as próprias mulheres perpetuam o discurso machista e patriarcal, mesmo que inconscientemente: segundo a filósofa, mulheres burguesas se solidarizam mais por homens burgueses do que por mulheres proletárias, ou mulheres brancas possuem maior empatia por homens brancos do que por mulheres negras. Isso acontece por elas se identificarem com os homens mais pela situação econômica ou pela cor da pele do que pelo gênero.</a:t>
            </a:r>
          </a:p>
        </p:txBody>
      </p:sp>
    </p:spTree>
    <p:extLst>
      <p:ext uri="{BB962C8B-B14F-4D97-AF65-F5344CB8AC3E}">
        <p14:creationId xmlns:p14="http://schemas.microsoft.com/office/powerpoint/2010/main" val="3527690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76672"/>
            <a:ext cx="8229600" cy="5649491"/>
          </a:xfrm>
        </p:spPr>
        <p:txBody>
          <a:bodyPr/>
          <a:lstStyle/>
          <a:p>
            <a:pPr marL="0" indent="0" algn="ctr">
              <a:buNone/>
            </a:pPr>
            <a:r>
              <a:rPr lang="pt-BR" dirty="0"/>
              <a:t>Simone de Beauvoir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412776"/>
            <a:ext cx="468052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8495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marL="0" indent="0" algn="just">
              <a:buNone/>
            </a:pPr>
            <a:r>
              <a:rPr lang="pt-BR" sz="2400" dirty="0"/>
              <a:t>Num passado recente, as mulheres não podiam estudar, votar ou trabalhar fora de casa. Deveriam exercer exclusivamente o papel da maternidade. Os homens também estão presos ao seu papel de masculinidade. Hoje ainda vivemos padrões de papeis femininos e masculinos diariamente. Se um bebê nasce menino, ganha presentes associados à cor azul. Se menina, rosa. Carrinhos para meninos, bonecas para meninas. Se o gênero constrói uma identidade do feminino e do masculino, ele pode prender homens e mulheres em papeis rígidos. </a:t>
            </a:r>
          </a:p>
        </p:txBody>
      </p:sp>
    </p:spTree>
    <p:extLst>
      <p:ext uri="{BB962C8B-B14F-4D97-AF65-F5344CB8AC3E}">
        <p14:creationId xmlns:p14="http://schemas.microsoft.com/office/powerpoint/2010/main" val="1325558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620688"/>
            <a:ext cx="8229600" cy="5505475"/>
          </a:xfrm>
        </p:spPr>
        <p:txBody>
          <a:bodyPr>
            <a:normAutofit/>
          </a:bodyPr>
          <a:lstStyle/>
          <a:p>
            <a:pPr marL="0" indent="0" algn="just">
              <a:buNone/>
            </a:pPr>
            <a:r>
              <a:rPr lang="pt-BR" sz="2400" dirty="0"/>
              <a:t>Em 1990, a filósofa estadunidense Judith </a:t>
            </a:r>
            <a:r>
              <a:rPr lang="pt-BR" sz="2400" dirty="0" err="1"/>
              <a:t>Butler</a:t>
            </a:r>
            <a:r>
              <a:rPr lang="pt-BR" sz="2400" dirty="0"/>
              <a:t> publicou o livro “Problemas de Gênero” (Civilização Brasileira, 2010). A obra cunhou a noção de gênero como </a:t>
            </a:r>
            <a:r>
              <a:rPr lang="pt-BR" sz="2400" dirty="0" err="1"/>
              <a:t>performatividade</a:t>
            </a:r>
            <a:r>
              <a:rPr lang="pt-BR" sz="2400" dirty="0"/>
              <a:t>. Para ela, o gênero é uma produção social, ou seja, é um ato intencional construído ao longo dos anos.</a:t>
            </a:r>
          </a:p>
          <a:p>
            <a:pPr marL="0" indent="0" algn="just">
              <a:buNone/>
            </a:pPr>
            <a:endParaRPr lang="pt-BR" sz="24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2564904"/>
            <a:ext cx="6120680"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8993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92500"/>
          </a:bodyPr>
          <a:lstStyle/>
          <a:p>
            <a:pPr marL="0" indent="0" algn="just">
              <a:buNone/>
            </a:pPr>
            <a:r>
              <a:rPr lang="pt-BR" sz="2600" dirty="0"/>
              <a:t>Com poucas políticas para a diminuição da desigualdade de gênero, o Brasil ainda precisa percorrer um longo caminho para que a igualdade entre homens e mulheres seja alcançada no país. Mesmo com as cotas partidárias na política, a Delegacia da Mulher e leis que tornam obrigatório o pagamento igualitário de salários para pessoas do mesmo cargo e de gêneros diferentes, as mulheres ainda enfrentam diversos obstáculos para serem representadas no Congresso, para obter ajuda em caso de violência ou para ingressar e se manter no mercado de trabalho.</a:t>
            </a:r>
          </a:p>
          <a:p>
            <a:pPr marL="0" indent="0">
              <a:buNone/>
            </a:pPr>
            <a:br>
              <a:rPr lang="pt-BR" dirty="0"/>
            </a:br>
            <a:endParaRPr lang="pt-BR" dirty="0"/>
          </a:p>
        </p:txBody>
      </p:sp>
    </p:spTree>
    <p:extLst>
      <p:ext uri="{BB962C8B-B14F-4D97-AF65-F5344CB8AC3E}">
        <p14:creationId xmlns:p14="http://schemas.microsoft.com/office/powerpoint/2010/main" val="3126006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24 maneiras de ter empatia e se enxergar em todas a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20688"/>
            <a:ext cx="7704856"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276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marL="0" indent="0" algn="just">
              <a:buNone/>
            </a:pPr>
            <a:r>
              <a:rPr lang="pt-BR" sz="2400" dirty="0"/>
              <a:t>Ainda que a destruição do conceito de gênero seja uma questão nova ou distante para a maioria da sociedade, pensar sobre gênero também é pensar sobre liberdade e cidadania. Não existem certezas, mas questões sobre um humano mais plural.</a:t>
            </a:r>
          </a:p>
        </p:txBody>
      </p:sp>
    </p:spTree>
    <p:extLst>
      <p:ext uri="{BB962C8B-B14F-4D97-AF65-F5344CB8AC3E}">
        <p14:creationId xmlns:p14="http://schemas.microsoft.com/office/powerpoint/2010/main" val="1309482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7A7BA7-8833-4C01-9516-C399FF13304A}"/>
              </a:ext>
            </a:extLst>
          </p:cNvPr>
          <p:cNvSpPr>
            <a:spLocks noGrp="1"/>
          </p:cNvSpPr>
          <p:nvPr>
            <p:ph type="title"/>
          </p:nvPr>
        </p:nvSpPr>
        <p:spPr/>
        <p:txBody>
          <a:bodyPr>
            <a:normAutofit fontScale="90000"/>
          </a:bodyPr>
          <a:lstStyle/>
          <a:p>
            <a:pPr fontAlgn="t"/>
            <a:br>
              <a:rPr lang="pt-BR" b="0" i="0" dirty="0">
                <a:solidFill>
                  <a:srgbClr val="333333"/>
                </a:solidFill>
                <a:effectLst/>
              </a:rPr>
            </a:br>
            <a:br>
              <a:rPr lang="pt-BR" b="0" i="0" dirty="0">
                <a:solidFill>
                  <a:srgbClr val="333333"/>
                </a:solidFill>
                <a:effectLst/>
              </a:rPr>
            </a:br>
            <a:r>
              <a:rPr lang="pt-BR" b="0" i="0" dirty="0">
                <a:solidFill>
                  <a:srgbClr val="333333"/>
                </a:solidFill>
                <a:effectLst/>
              </a:rPr>
              <a:t>As 17 mulheres brasileiras que mais influenciaram o nosso Brasil</a:t>
            </a:r>
            <a:br>
              <a:rPr lang="pt-BR" b="0" i="0" dirty="0">
                <a:solidFill>
                  <a:srgbClr val="333333"/>
                </a:solidFill>
                <a:effectLst/>
              </a:rPr>
            </a:br>
            <a:br>
              <a:rPr lang="pt-BR" dirty="0"/>
            </a:br>
            <a:endParaRPr lang="pt-BR" dirty="0"/>
          </a:p>
        </p:txBody>
      </p:sp>
      <p:sp>
        <p:nvSpPr>
          <p:cNvPr id="3" name="Espaço Reservado para Conteúdo 2">
            <a:extLst>
              <a:ext uri="{FF2B5EF4-FFF2-40B4-BE49-F238E27FC236}">
                <a16:creationId xmlns:a16="http://schemas.microsoft.com/office/drawing/2014/main" id="{5E0863C2-236F-49EC-BEFD-70E52D204FC4}"/>
              </a:ext>
            </a:extLst>
          </p:cNvPr>
          <p:cNvSpPr>
            <a:spLocks noGrp="1"/>
          </p:cNvSpPr>
          <p:nvPr>
            <p:ph idx="1"/>
          </p:nvPr>
        </p:nvSpPr>
        <p:spPr/>
        <p:txBody>
          <a:bodyPr>
            <a:normAutofit fontScale="85000" lnSpcReduction="20000"/>
          </a:bodyPr>
          <a:lstStyle/>
          <a:p>
            <a:pPr marL="0" indent="0" algn="just" fontAlgn="t">
              <a:buNone/>
            </a:pPr>
            <a:r>
              <a:rPr lang="pt-BR" b="0" i="0" dirty="0">
                <a:solidFill>
                  <a:srgbClr val="333333"/>
                </a:solidFill>
                <a:effectLst/>
                <a:latin typeface="+mj-lt"/>
              </a:rPr>
              <a:t>Você sabe quem foram as mulheres brasileiras que entraram para a história?</a:t>
            </a:r>
          </a:p>
          <a:p>
            <a:pPr marL="0" indent="0" algn="just" fontAlgn="t">
              <a:buNone/>
            </a:pPr>
            <a:endParaRPr lang="pt-BR" b="0" i="0" dirty="0">
              <a:solidFill>
                <a:srgbClr val="333333"/>
              </a:solidFill>
              <a:effectLst/>
              <a:latin typeface="+mj-lt"/>
            </a:endParaRPr>
          </a:p>
          <a:p>
            <a:pPr marL="0" indent="0" algn="just" fontAlgn="t">
              <a:buNone/>
            </a:pPr>
            <a:r>
              <a:rPr lang="pt-BR" b="0" i="0" dirty="0">
                <a:solidFill>
                  <a:srgbClr val="333333"/>
                </a:solidFill>
                <a:effectLst/>
                <a:latin typeface="+mj-lt"/>
              </a:rPr>
              <a:t>Elas arregaçaram as mangas e mudaram o </a:t>
            </a:r>
            <a:r>
              <a:rPr lang="pt-BR" b="0" i="1" dirty="0">
                <a:solidFill>
                  <a:srgbClr val="333333"/>
                </a:solidFill>
                <a:effectLst/>
                <a:latin typeface="+mj-lt"/>
              </a:rPr>
              <a:t>status quo</a:t>
            </a:r>
            <a:r>
              <a:rPr lang="pt-BR" b="0" i="0" dirty="0">
                <a:solidFill>
                  <a:srgbClr val="333333"/>
                </a:solidFill>
                <a:effectLst/>
                <a:latin typeface="+mj-lt"/>
              </a:rPr>
              <a:t>. Polêmicas, revolucionárias, corajosas: essas brasileiras foram ícones nas suas áreas de atuação e merecem ser relembradas.</a:t>
            </a:r>
          </a:p>
          <a:p>
            <a:pPr marL="0" indent="0" algn="just" fontAlgn="t">
              <a:buNone/>
            </a:pPr>
            <a:r>
              <a:rPr lang="pt-BR" b="0" i="0" dirty="0">
                <a:solidFill>
                  <a:srgbClr val="333333"/>
                </a:solidFill>
                <a:effectLst/>
                <a:latin typeface="+mj-lt"/>
              </a:rPr>
              <a:t>Pintoras, escritoras, cantoras, políticas, pensadoras, relembre agora quem foram as mulheres que nos ensinaram a pensar de uma nova forma.</a:t>
            </a:r>
          </a:p>
          <a:p>
            <a:pPr marL="0" indent="0">
              <a:buNone/>
            </a:pPr>
            <a:br>
              <a:rPr lang="pt-BR" dirty="0"/>
            </a:br>
            <a:endParaRPr lang="pt-BR" dirty="0"/>
          </a:p>
        </p:txBody>
      </p:sp>
    </p:spTree>
    <p:extLst>
      <p:ext uri="{BB962C8B-B14F-4D97-AF65-F5344CB8AC3E}">
        <p14:creationId xmlns:p14="http://schemas.microsoft.com/office/powerpoint/2010/main" val="3068598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2A1947-ECE7-414D-95F9-D48C58CDA15A}"/>
              </a:ext>
            </a:extLst>
          </p:cNvPr>
          <p:cNvSpPr>
            <a:spLocks noGrp="1"/>
          </p:cNvSpPr>
          <p:nvPr>
            <p:ph type="title"/>
          </p:nvPr>
        </p:nvSpPr>
        <p:spPr/>
        <p:txBody>
          <a:bodyPr>
            <a:normAutofit fontScale="90000"/>
          </a:bodyPr>
          <a:lstStyle/>
          <a:p>
            <a:pPr fontAlgn="t"/>
            <a:br>
              <a:rPr lang="pt-BR" b="0" i="0" dirty="0">
                <a:solidFill>
                  <a:srgbClr val="333333"/>
                </a:solidFill>
                <a:effectLst/>
              </a:rPr>
            </a:br>
            <a:br>
              <a:rPr lang="pt-BR" b="0" i="0" dirty="0">
                <a:solidFill>
                  <a:srgbClr val="333333"/>
                </a:solidFill>
                <a:effectLst/>
              </a:rPr>
            </a:br>
            <a:r>
              <a:rPr lang="pt-BR" b="0" i="0" dirty="0">
                <a:solidFill>
                  <a:srgbClr val="333333"/>
                </a:solidFill>
                <a:effectLst/>
              </a:rPr>
              <a:t>Cecília Meireles, escritora (1901-1964)</a:t>
            </a:r>
            <a:br>
              <a:rPr lang="pt-BR" b="0" i="0" dirty="0">
                <a:solidFill>
                  <a:srgbClr val="333333"/>
                </a:solidFill>
                <a:effectLst/>
              </a:rPr>
            </a:br>
            <a:br>
              <a:rPr lang="pt-BR" dirty="0"/>
            </a:br>
            <a:endParaRPr lang="pt-BR" dirty="0"/>
          </a:p>
        </p:txBody>
      </p:sp>
      <p:sp>
        <p:nvSpPr>
          <p:cNvPr id="3" name="Espaço Reservado para Conteúdo 2">
            <a:extLst>
              <a:ext uri="{FF2B5EF4-FFF2-40B4-BE49-F238E27FC236}">
                <a16:creationId xmlns:a16="http://schemas.microsoft.com/office/drawing/2014/main" id="{793980F1-97E3-4346-95DC-505A2CF93CFF}"/>
              </a:ext>
            </a:extLst>
          </p:cNvPr>
          <p:cNvSpPr>
            <a:spLocks noGrp="1"/>
          </p:cNvSpPr>
          <p:nvPr>
            <p:ph idx="1"/>
          </p:nvPr>
        </p:nvSpPr>
        <p:spPr>
          <a:xfrm>
            <a:off x="457200" y="1556792"/>
            <a:ext cx="8229600" cy="5301208"/>
          </a:xfrm>
        </p:spPr>
        <p:txBody>
          <a:bodyPr>
            <a:normAutofit fontScale="62500" lnSpcReduction="20000"/>
          </a:bodyPr>
          <a:lstStyle/>
          <a:p>
            <a:pPr marL="0" indent="0" algn="just" fontAlgn="t">
              <a:buNone/>
            </a:pPr>
            <a:r>
              <a:rPr lang="pt-BR" sz="3800" b="0" i="0" dirty="0">
                <a:solidFill>
                  <a:srgbClr val="333333"/>
                </a:solidFill>
                <a:effectLst/>
                <a:latin typeface="+mj-lt"/>
              </a:rPr>
              <a:t>Cecília gostava de escrever e escreveu... muito! Foram mais de cinquenta obras publicadas! A autora começou a escrever quando era jovem - o seu primeiro trabalho foi publicado aos 18 anos - e, ao longo da vida, passeou por diversos gêneros: poesia, crônica, conto, ensaio, literatura infantil e didática. Apesar de ter explorado muitos estilos,</a:t>
            </a:r>
            <a:r>
              <a:rPr lang="pt-BR" sz="3800" b="1" i="0" dirty="0">
                <a:solidFill>
                  <a:srgbClr val="333333"/>
                </a:solidFill>
                <a:effectLst/>
                <a:latin typeface="+mj-lt"/>
              </a:rPr>
              <a:t> Cecília acabou por se consagrar no universo da poesia e da literatura infantil</a:t>
            </a:r>
            <a:r>
              <a:rPr lang="pt-BR" sz="3800" b="0" i="0" dirty="0">
                <a:solidFill>
                  <a:srgbClr val="333333"/>
                </a:solidFill>
                <a:effectLst/>
                <a:latin typeface="+mj-lt"/>
              </a:rPr>
              <a:t>.</a:t>
            </a:r>
          </a:p>
          <a:p>
            <a:pPr marL="0" indent="0" algn="just" fontAlgn="t">
              <a:buNone/>
            </a:pPr>
            <a:endParaRPr lang="pt-BR" sz="3800" b="0" i="0" dirty="0">
              <a:solidFill>
                <a:srgbClr val="333333"/>
              </a:solidFill>
              <a:effectLst/>
              <a:latin typeface="+mj-lt"/>
            </a:endParaRPr>
          </a:p>
          <a:p>
            <a:pPr marL="0" indent="0" algn="just" fontAlgn="t">
              <a:buNone/>
            </a:pPr>
            <a:r>
              <a:rPr lang="pt-BR" sz="3800" b="0" i="0" dirty="0">
                <a:solidFill>
                  <a:srgbClr val="333333"/>
                </a:solidFill>
                <a:effectLst/>
                <a:latin typeface="+mj-lt"/>
              </a:rPr>
              <a:t>Além de escrever textos literários, essa mulher admirável foi professora, jornalista e fundou a primeira biblioteca infantil do Rio de Janeiro no ano de 1934.</a:t>
            </a:r>
          </a:p>
          <a:p>
            <a:endParaRPr lang="pt-BR" dirty="0"/>
          </a:p>
          <a:p>
            <a:pPr marL="0" indent="0">
              <a:buNone/>
            </a:pPr>
            <a:br>
              <a:rPr lang="pt-BR" dirty="0"/>
            </a:br>
            <a:br>
              <a:rPr lang="pt-BR" dirty="0"/>
            </a:br>
            <a:endParaRPr lang="pt-BR" dirty="0"/>
          </a:p>
        </p:txBody>
      </p:sp>
    </p:spTree>
    <p:extLst>
      <p:ext uri="{BB962C8B-B14F-4D97-AF65-F5344CB8AC3E}">
        <p14:creationId xmlns:p14="http://schemas.microsoft.com/office/powerpoint/2010/main" val="3593502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a:extLst>
              <a:ext uri="{FF2B5EF4-FFF2-40B4-BE49-F238E27FC236}">
                <a16:creationId xmlns:a16="http://schemas.microsoft.com/office/drawing/2014/main" id="{7F5B7E93-B749-4E6B-B55E-A17718B65778}"/>
              </a:ext>
            </a:extLst>
          </p:cNvPr>
          <p:cNvPicPr>
            <a:picLocks noGrp="1" noChangeAspect="1"/>
          </p:cNvPicPr>
          <p:nvPr>
            <p:ph idx="1"/>
          </p:nvPr>
        </p:nvPicPr>
        <p:blipFill rotWithShape="1">
          <a:blip r:embed="rId2"/>
          <a:srcRect l="12431" t="11769" r="35688" b="19818"/>
          <a:stretch/>
        </p:blipFill>
        <p:spPr>
          <a:xfrm>
            <a:off x="827584" y="836712"/>
            <a:ext cx="7776864" cy="5328592"/>
          </a:xfrm>
        </p:spPr>
      </p:pic>
    </p:spTree>
    <p:extLst>
      <p:ext uri="{BB962C8B-B14F-4D97-AF65-F5344CB8AC3E}">
        <p14:creationId xmlns:p14="http://schemas.microsoft.com/office/powerpoint/2010/main" val="2310627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5DCBD-F920-49F7-A72E-943F7F44A106}"/>
              </a:ext>
            </a:extLst>
          </p:cNvPr>
          <p:cNvSpPr>
            <a:spLocks noGrp="1"/>
          </p:cNvSpPr>
          <p:nvPr>
            <p:ph type="title"/>
          </p:nvPr>
        </p:nvSpPr>
        <p:spPr>
          <a:xfrm>
            <a:off x="611560" y="260648"/>
            <a:ext cx="8229600" cy="1761060"/>
          </a:xfrm>
        </p:spPr>
        <p:txBody>
          <a:bodyPr>
            <a:normAutofit fontScale="90000"/>
          </a:bodyPr>
          <a:lstStyle/>
          <a:p>
            <a:pPr fontAlgn="t"/>
            <a:br>
              <a:rPr lang="it-IT" b="0" i="0" dirty="0">
                <a:solidFill>
                  <a:srgbClr val="333333"/>
                </a:solidFill>
                <a:effectLst/>
                <a:latin typeface="Rubik"/>
              </a:rPr>
            </a:br>
            <a:br>
              <a:rPr lang="it-IT" b="0" i="0" dirty="0">
                <a:solidFill>
                  <a:srgbClr val="333333"/>
                </a:solidFill>
                <a:effectLst/>
                <a:latin typeface="Rubik"/>
              </a:rPr>
            </a:br>
            <a:r>
              <a:rPr lang="it-IT" b="0" i="0" dirty="0">
                <a:solidFill>
                  <a:srgbClr val="333333"/>
                </a:solidFill>
                <a:effectLst/>
                <a:latin typeface="Rubik"/>
              </a:rPr>
              <a:t>Chiquinha Gonzaga,</a:t>
            </a:r>
            <a:br>
              <a:rPr lang="it-IT" b="0" i="0" dirty="0">
                <a:solidFill>
                  <a:srgbClr val="333333"/>
                </a:solidFill>
                <a:effectLst/>
                <a:latin typeface="Rubik"/>
              </a:rPr>
            </a:br>
            <a:r>
              <a:rPr lang="it-IT" b="0" i="0" dirty="0">
                <a:solidFill>
                  <a:srgbClr val="333333"/>
                </a:solidFill>
                <a:effectLst/>
                <a:latin typeface="Rubik"/>
              </a:rPr>
              <a:t>compositora, pianista e maestrina (1847-1935)</a:t>
            </a:r>
            <a:br>
              <a:rPr lang="it-IT" b="0" i="0" dirty="0">
                <a:solidFill>
                  <a:srgbClr val="333333"/>
                </a:solidFill>
                <a:effectLst/>
                <a:latin typeface="Rubik"/>
              </a:rPr>
            </a:br>
            <a:br>
              <a:rPr lang="it-IT" b="0" i="0" dirty="0">
                <a:solidFill>
                  <a:srgbClr val="333333"/>
                </a:solidFill>
                <a:effectLst/>
                <a:latin typeface="Rubik"/>
              </a:rPr>
            </a:br>
            <a:endParaRPr lang="pt-BR" dirty="0"/>
          </a:p>
        </p:txBody>
      </p:sp>
      <p:sp>
        <p:nvSpPr>
          <p:cNvPr id="3" name="Espaço Reservado para Conteúdo 2">
            <a:extLst>
              <a:ext uri="{FF2B5EF4-FFF2-40B4-BE49-F238E27FC236}">
                <a16:creationId xmlns:a16="http://schemas.microsoft.com/office/drawing/2014/main" id="{010D65BC-6B1B-4885-B405-7109094F9032}"/>
              </a:ext>
            </a:extLst>
          </p:cNvPr>
          <p:cNvSpPr>
            <a:spLocks noGrp="1"/>
          </p:cNvSpPr>
          <p:nvPr>
            <p:ph idx="1"/>
          </p:nvPr>
        </p:nvSpPr>
        <p:spPr>
          <a:xfrm>
            <a:off x="457200" y="2276872"/>
            <a:ext cx="8229600" cy="3849291"/>
          </a:xfrm>
        </p:spPr>
        <p:txBody>
          <a:bodyPr>
            <a:normAutofit fontScale="92500" lnSpcReduction="10000"/>
          </a:bodyPr>
          <a:lstStyle/>
          <a:p>
            <a:pPr marL="0" indent="0" algn="just" fontAlgn="t">
              <a:buNone/>
            </a:pPr>
            <a:r>
              <a:rPr lang="pt-BR" sz="2600" b="0" i="0" dirty="0">
                <a:solidFill>
                  <a:srgbClr val="333333"/>
                </a:solidFill>
                <a:effectLst/>
              </a:rPr>
              <a:t>As mulheres fortes também se destacam no mundo da música. Chiquinha Gonzaga foi </a:t>
            </a:r>
            <a:r>
              <a:rPr lang="pt-BR" sz="2600" b="1" i="0" dirty="0">
                <a:solidFill>
                  <a:srgbClr val="333333"/>
                </a:solidFill>
                <a:effectLst/>
              </a:rPr>
              <a:t>uma brasileira de vanguarda: compositora, pianista e maestrina</a:t>
            </a:r>
            <a:r>
              <a:rPr lang="pt-BR" sz="2600" b="0" i="0" dirty="0">
                <a:solidFill>
                  <a:srgbClr val="333333"/>
                </a:solidFill>
                <a:effectLst/>
              </a:rPr>
              <a:t>. </a:t>
            </a:r>
          </a:p>
          <a:p>
            <a:pPr marL="0" indent="0" algn="just" fontAlgn="t">
              <a:buNone/>
            </a:pPr>
            <a:r>
              <a:rPr lang="pt-BR" sz="2600" b="0" i="0" dirty="0">
                <a:solidFill>
                  <a:srgbClr val="333333"/>
                </a:solidFill>
                <a:effectLst/>
              </a:rPr>
              <a:t>Conhece aquela famosa marchinha de carnaval "Ô Abre Alas que eu quero passar"? Então, é de autoria dessa moça!</a:t>
            </a:r>
          </a:p>
          <a:p>
            <a:pPr marL="0" indent="0" algn="l" fontAlgn="t">
              <a:buNone/>
            </a:pPr>
            <a:r>
              <a:rPr lang="pt-BR" sz="2600" b="0" i="0" dirty="0">
                <a:solidFill>
                  <a:srgbClr val="333333"/>
                </a:solidFill>
                <a:effectLst/>
                <a:latin typeface="+mj-lt"/>
              </a:rPr>
              <a:t>Conhecida pelo seu </a:t>
            </a:r>
            <a:r>
              <a:rPr lang="pt-BR" sz="2600" b="1" i="0" dirty="0">
                <a:solidFill>
                  <a:srgbClr val="333333"/>
                </a:solidFill>
                <a:effectLst/>
                <a:latin typeface="+mj-lt"/>
              </a:rPr>
              <a:t>gênio forte</a:t>
            </a:r>
            <a:r>
              <a:rPr lang="pt-BR" sz="2600" b="0" i="0" dirty="0">
                <a:solidFill>
                  <a:srgbClr val="333333"/>
                </a:solidFill>
                <a:effectLst/>
                <a:latin typeface="+mj-lt"/>
              </a:rPr>
              <a:t>, mas Chiquinha conseguiu afinal ter o destino que tanto queria: </a:t>
            </a:r>
            <a:r>
              <a:rPr lang="pt-BR" sz="2600" b="1" i="0" dirty="0">
                <a:solidFill>
                  <a:srgbClr val="333333"/>
                </a:solidFill>
                <a:effectLst/>
                <a:latin typeface="+mj-lt"/>
              </a:rPr>
              <a:t>viveu da música</a:t>
            </a:r>
            <a:r>
              <a:rPr lang="pt-BR" sz="2600" b="0" i="0" dirty="0">
                <a:solidFill>
                  <a:srgbClr val="333333"/>
                </a:solidFill>
                <a:effectLst/>
                <a:latin typeface="+mj-lt"/>
              </a:rPr>
              <a:t>, viajou pelo país, compôs e deu aulas de piano. </a:t>
            </a:r>
            <a:br>
              <a:rPr lang="pt-BR" dirty="0"/>
            </a:br>
            <a:br>
              <a:rPr lang="pt-BR" dirty="0"/>
            </a:br>
            <a:endParaRPr lang="pt-BR" dirty="0"/>
          </a:p>
        </p:txBody>
      </p:sp>
    </p:spTree>
    <p:extLst>
      <p:ext uri="{BB962C8B-B14F-4D97-AF65-F5344CB8AC3E}">
        <p14:creationId xmlns:p14="http://schemas.microsoft.com/office/powerpoint/2010/main" val="3938719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hiquinha Gonzaga">
            <a:extLst>
              <a:ext uri="{FF2B5EF4-FFF2-40B4-BE49-F238E27FC236}">
                <a16:creationId xmlns:a16="http://schemas.microsoft.com/office/drawing/2014/main" id="{F590F107-6EE5-4906-8B45-114B4A34C13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620688"/>
            <a:ext cx="7632847"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348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E2A3BD-0B90-4617-AC6C-D8F457800F53}"/>
              </a:ext>
            </a:extLst>
          </p:cNvPr>
          <p:cNvSpPr>
            <a:spLocks noGrp="1"/>
          </p:cNvSpPr>
          <p:nvPr>
            <p:ph type="title"/>
          </p:nvPr>
        </p:nvSpPr>
        <p:spPr>
          <a:xfrm>
            <a:off x="457200" y="485800"/>
            <a:ext cx="8229600" cy="1143000"/>
          </a:xfrm>
        </p:spPr>
        <p:txBody>
          <a:bodyPr>
            <a:normAutofit fontScale="90000"/>
          </a:bodyPr>
          <a:lstStyle/>
          <a:p>
            <a:pPr fontAlgn="t"/>
            <a:br>
              <a:rPr lang="pt-BR" b="0" i="0" dirty="0">
                <a:solidFill>
                  <a:srgbClr val="333333"/>
                </a:solidFill>
                <a:effectLst/>
              </a:rPr>
            </a:br>
            <a:r>
              <a:rPr lang="pt-BR" b="0" i="0" dirty="0">
                <a:solidFill>
                  <a:srgbClr val="333333"/>
                </a:solidFill>
                <a:effectLst/>
              </a:rPr>
              <a:t>Clarice Lispector, escritora (1925-1977)</a:t>
            </a:r>
            <a:br>
              <a:rPr lang="pt-BR" b="0" i="0" dirty="0">
                <a:solidFill>
                  <a:srgbClr val="333333"/>
                </a:solidFill>
                <a:effectLst/>
              </a:rPr>
            </a:br>
            <a:br>
              <a:rPr lang="pt-BR" dirty="0"/>
            </a:br>
            <a:endParaRPr lang="pt-BR" dirty="0"/>
          </a:p>
        </p:txBody>
      </p:sp>
      <p:sp>
        <p:nvSpPr>
          <p:cNvPr id="3" name="Espaço Reservado para Conteúdo 2">
            <a:extLst>
              <a:ext uri="{FF2B5EF4-FFF2-40B4-BE49-F238E27FC236}">
                <a16:creationId xmlns:a16="http://schemas.microsoft.com/office/drawing/2014/main" id="{2C7FD562-BA6F-475F-A990-70088BB19ADF}"/>
              </a:ext>
            </a:extLst>
          </p:cNvPr>
          <p:cNvSpPr>
            <a:spLocks noGrp="1"/>
          </p:cNvSpPr>
          <p:nvPr>
            <p:ph idx="1"/>
          </p:nvPr>
        </p:nvSpPr>
        <p:spPr>
          <a:xfrm>
            <a:off x="457200" y="1628800"/>
            <a:ext cx="8229600" cy="3124944"/>
          </a:xfrm>
        </p:spPr>
        <p:txBody>
          <a:bodyPr>
            <a:normAutofit/>
          </a:bodyPr>
          <a:lstStyle/>
          <a:p>
            <a:pPr marL="0" indent="0" algn="just" fontAlgn="t">
              <a:buNone/>
            </a:pPr>
            <a:r>
              <a:rPr lang="pt-BR" sz="2400" b="0" i="0" dirty="0">
                <a:solidFill>
                  <a:srgbClr val="333333"/>
                </a:solidFill>
                <a:effectLst/>
                <a:latin typeface="+mj-lt"/>
              </a:rPr>
              <a:t>Clarice fez Direito, trabalhou como redatora e foi, antes de tudo, uma apaixonada pela escrita. Autora de romances, contos e crônicas, </a:t>
            </a:r>
            <a:r>
              <a:rPr lang="pt-BR" sz="2400" b="1" i="0" dirty="0">
                <a:solidFill>
                  <a:srgbClr val="333333"/>
                </a:solidFill>
                <a:effectLst/>
                <a:latin typeface="+mj-lt"/>
              </a:rPr>
              <a:t>Clarice é um dos maiores nomes da literatura brasileira de todos os tempos</a:t>
            </a:r>
            <a:r>
              <a:rPr lang="pt-BR" sz="2400" b="0" i="0" dirty="0">
                <a:solidFill>
                  <a:srgbClr val="333333"/>
                </a:solidFill>
                <a:effectLst/>
                <a:latin typeface="+mj-lt"/>
              </a:rPr>
              <a:t>. Muitíssimo premiada em vida, seu nome era conhecido já entre os seus contemporâneos.</a:t>
            </a:r>
          </a:p>
          <a:p>
            <a:pPr marL="0" indent="0">
              <a:buNone/>
            </a:pPr>
            <a:br>
              <a:rPr lang="pt-BR" dirty="0"/>
            </a:br>
            <a:endParaRPr lang="pt-BR" dirty="0"/>
          </a:p>
        </p:txBody>
      </p:sp>
    </p:spTree>
    <p:extLst>
      <p:ext uri="{BB962C8B-B14F-4D97-AF65-F5344CB8AC3E}">
        <p14:creationId xmlns:p14="http://schemas.microsoft.com/office/powerpoint/2010/main" val="80997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larice Lispector">
            <a:extLst>
              <a:ext uri="{FF2B5EF4-FFF2-40B4-BE49-F238E27FC236}">
                <a16:creationId xmlns:a16="http://schemas.microsoft.com/office/drawing/2014/main" id="{5CCBB8A0-EFCB-462F-A534-5D0C0FD7C90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692696"/>
            <a:ext cx="7704856"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875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08138D-628C-4DF6-A501-D141965B0E65}"/>
              </a:ext>
            </a:extLst>
          </p:cNvPr>
          <p:cNvSpPr>
            <a:spLocks noGrp="1"/>
          </p:cNvSpPr>
          <p:nvPr>
            <p:ph type="title"/>
          </p:nvPr>
        </p:nvSpPr>
        <p:spPr/>
        <p:txBody>
          <a:bodyPr>
            <a:normAutofit fontScale="90000"/>
          </a:bodyPr>
          <a:lstStyle/>
          <a:p>
            <a:pPr fontAlgn="t"/>
            <a:br>
              <a:rPr lang="pt-BR" b="0" i="0" dirty="0">
                <a:solidFill>
                  <a:srgbClr val="333333"/>
                </a:solidFill>
                <a:effectLst/>
                <a:latin typeface="Rubik"/>
              </a:rPr>
            </a:br>
            <a:br>
              <a:rPr lang="pt-BR" b="0" i="0" dirty="0">
                <a:solidFill>
                  <a:srgbClr val="333333"/>
                </a:solidFill>
                <a:effectLst/>
                <a:latin typeface="Rubik"/>
              </a:rPr>
            </a:br>
            <a:r>
              <a:rPr lang="pt-BR" b="0" i="0" dirty="0">
                <a:solidFill>
                  <a:srgbClr val="333333"/>
                </a:solidFill>
                <a:effectLst/>
              </a:rPr>
              <a:t>Tarsila do Amaral, pintora (1886-1973)</a:t>
            </a:r>
            <a:br>
              <a:rPr lang="pt-BR" b="0" i="0" dirty="0">
                <a:solidFill>
                  <a:srgbClr val="333333"/>
                </a:solidFill>
                <a:effectLst/>
                <a:latin typeface="Rubik"/>
              </a:rPr>
            </a:br>
            <a:br>
              <a:rPr lang="pt-BR" dirty="0"/>
            </a:br>
            <a:endParaRPr lang="pt-BR" dirty="0"/>
          </a:p>
        </p:txBody>
      </p:sp>
      <p:sp>
        <p:nvSpPr>
          <p:cNvPr id="3" name="Espaço Reservado para Conteúdo 2">
            <a:extLst>
              <a:ext uri="{FF2B5EF4-FFF2-40B4-BE49-F238E27FC236}">
                <a16:creationId xmlns:a16="http://schemas.microsoft.com/office/drawing/2014/main" id="{C48ED4D4-ECD9-4200-971F-5C75BB0BD725}"/>
              </a:ext>
            </a:extLst>
          </p:cNvPr>
          <p:cNvSpPr>
            <a:spLocks noGrp="1"/>
          </p:cNvSpPr>
          <p:nvPr>
            <p:ph idx="1"/>
          </p:nvPr>
        </p:nvSpPr>
        <p:spPr/>
        <p:txBody>
          <a:bodyPr>
            <a:normAutofit fontScale="85000" lnSpcReduction="20000"/>
          </a:bodyPr>
          <a:lstStyle/>
          <a:p>
            <a:pPr marL="0" indent="0" algn="just" fontAlgn="t">
              <a:buNone/>
            </a:pPr>
            <a:r>
              <a:rPr lang="pt-BR" sz="3100" b="0" i="0" dirty="0">
                <a:solidFill>
                  <a:srgbClr val="333333"/>
                </a:solidFill>
                <a:effectLst/>
                <a:latin typeface="+mj-lt"/>
              </a:rPr>
              <a:t>Você certamente tem gravado na cabeça a imagem do quadro Abaporu, aquela tela com um cacto ao fundo e um protagonista com um pé enorme. Tarsila do Amaral é a autora dessa obra-prima, além de muitas outras obras que pertenceram ao Modernismo. </a:t>
            </a:r>
          </a:p>
          <a:p>
            <a:pPr marL="0" indent="0" algn="just" fontAlgn="t">
              <a:buNone/>
            </a:pPr>
            <a:r>
              <a:rPr lang="pt-BR" sz="3100" b="0" i="0" dirty="0">
                <a:solidFill>
                  <a:srgbClr val="333333"/>
                </a:solidFill>
                <a:effectLst/>
                <a:latin typeface="+mj-lt"/>
              </a:rPr>
              <a:t>Os trabalhos da pintora são em geral divididos em três fases: Pau-Brasil, Antropofágica e Social. Tarsila também </a:t>
            </a:r>
            <a:r>
              <a:rPr lang="pt-BR" sz="3100" b="1" i="0" dirty="0">
                <a:solidFill>
                  <a:srgbClr val="333333"/>
                </a:solidFill>
                <a:effectLst/>
                <a:latin typeface="+mj-lt"/>
              </a:rPr>
              <a:t>fundou, ao lado de Oswald de Andrade e Raul Bopp, o movimento Antropofágico</a:t>
            </a:r>
            <a:r>
              <a:rPr lang="pt-BR" sz="3100" b="0" i="0" dirty="0">
                <a:solidFill>
                  <a:srgbClr val="333333"/>
                </a:solidFill>
                <a:effectLst/>
                <a:latin typeface="+mj-lt"/>
              </a:rPr>
              <a:t>, um divisor de águas na cultura brasileira.</a:t>
            </a:r>
          </a:p>
          <a:p>
            <a:pPr marL="0" indent="0">
              <a:buNone/>
            </a:pPr>
            <a:br>
              <a:rPr lang="pt-BR" dirty="0"/>
            </a:br>
            <a:br>
              <a:rPr lang="pt-BR" b="0" i="0" dirty="0">
                <a:solidFill>
                  <a:srgbClr val="333333"/>
                </a:solidFill>
                <a:effectLst/>
                <a:latin typeface="Helvetica" panose="020B0604020202020204" pitchFamily="34" charset="0"/>
              </a:rPr>
            </a:br>
            <a:endParaRPr lang="pt-BR" dirty="0"/>
          </a:p>
        </p:txBody>
      </p:sp>
    </p:spTree>
    <p:extLst>
      <p:ext uri="{BB962C8B-B14F-4D97-AF65-F5344CB8AC3E}">
        <p14:creationId xmlns:p14="http://schemas.microsoft.com/office/powerpoint/2010/main" val="837895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arsila do Amaral">
            <a:extLst>
              <a:ext uri="{FF2B5EF4-FFF2-40B4-BE49-F238E27FC236}">
                <a16:creationId xmlns:a16="http://schemas.microsoft.com/office/drawing/2014/main" id="{2AF1F7B2-9961-455B-8ABE-FEF4A58F92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836712"/>
            <a:ext cx="8229600" cy="5472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285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Gênero</a:t>
            </a:r>
            <a:endParaRPr lang="pt-BR" dirty="0"/>
          </a:p>
        </p:txBody>
      </p:sp>
      <p:sp>
        <p:nvSpPr>
          <p:cNvPr id="3" name="Espaço Reservado para Conteúdo 2"/>
          <p:cNvSpPr>
            <a:spLocks noGrp="1"/>
          </p:cNvSpPr>
          <p:nvPr>
            <p:ph idx="1"/>
          </p:nvPr>
        </p:nvSpPr>
        <p:spPr/>
        <p:txBody>
          <a:bodyPr>
            <a:normAutofit/>
          </a:bodyPr>
          <a:lstStyle/>
          <a:p>
            <a:pPr marL="0" indent="0" algn="just">
              <a:buNone/>
            </a:pPr>
            <a:r>
              <a:rPr lang="pt-BR" sz="2600" dirty="0"/>
              <a:t>É uma gama de características pertencentes e diferenciadas entre a masculinidade e a feminilidade. Dependendo do contexto, essas características podem incluir o sexo biológico: como o estado de ser do sexo masculino, do sexo feminino, ou uma variação </a:t>
            </a:r>
            <a:r>
              <a:rPr lang="pt-BR" sz="2600" dirty="0" err="1"/>
              <a:t>intersexo</a:t>
            </a:r>
            <a:r>
              <a:rPr lang="pt-BR" sz="2600" dirty="0"/>
              <a:t> (que pode complicar a atribuição do sexo). Também poderá incluir as as estruturas sociais baseadas no sexo, incluindo o papel social de gênero e outros papéis sociais, e a identidade de gêneros.</a:t>
            </a:r>
            <a:endParaRPr lang="pt-BR" dirty="0"/>
          </a:p>
        </p:txBody>
      </p:sp>
    </p:spTree>
    <p:extLst>
      <p:ext uri="{BB962C8B-B14F-4D97-AF65-F5344CB8AC3E}">
        <p14:creationId xmlns:p14="http://schemas.microsoft.com/office/powerpoint/2010/main" val="2227061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56FA30-B2E9-4AE3-9272-59B96B59541E}"/>
              </a:ext>
            </a:extLst>
          </p:cNvPr>
          <p:cNvSpPr>
            <a:spLocks noGrp="1"/>
          </p:cNvSpPr>
          <p:nvPr>
            <p:ph type="title"/>
          </p:nvPr>
        </p:nvSpPr>
        <p:spPr/>
        <p:txBody>
          <a:bodyPr>
            <a:normAutofit fontScale="90000"/>
          </a:bodyPr>
          <a:lstStyle/>
          <a:p>
            <a:pPr fontAlgn="t"/>
            <a:r>
              <a:rPr lang="pt-BR" b="0" i="0" dirty="0">
                <a:solidFill>
                  <a:srgbClr val="333333"/>
                </a:solidFill>
                <a:effectLst/>
              </a:rPr>
              <a:t>5. </a:t>
            </a:r>
            <a:br>
              <a:rPr lang="pt-BR" b="0" i="0" dirty="0">
                <a:solidFill>
                  <a:srgbClr val="333333"/>
                </a:solidFill>
                <a:effectLst/>
              </a:rPr>
            </a:br>
            <a:br>
              <a:rPr lang="pt-BR" b="0" i="0" dirty="0">
                <a:solidFill>
                  <a:srgbClr val="333333"/>
                </a:solidFill>
                <a:effectLst/>
              </a:rPr>
            </a:br>
            <a:r>
              <a:rPr lang="pt-BR" b="0" i="0" dirty="0">
                <a:solidFill>
                  <a:srgbClr val="333333"/>
                </a:solidFill>
                <a:effectLst/>
              </a:rPr>
              <a:t>Ruth Rocha, escritora  (1931)</a:t>
            </a:r>
            <a:br>
              <a:rPr lang="pt-BR" b="0" i="0" dirty="0">
                <a:solidFill>
                  <a:srgbClr val="333333"/>
                </a:solidFill>
                <a:effectLst/>
              </a:rPr>
            </a:br>
            <a:br>
              <a:rPr lang="pt-BR" dirty="0"/>
            </a:br>
            <a:endParaRPr lang="pt-BR" dirty="0"/>
          </a:p>
        </p:txBody>
      </p:sp>
      <p:sp>
        <p:nvSpPr>
          <p:cNvPr id="3" name="Espaço Reservado para Conteúdo 2">
            <a:extLst>
              <a:ext uri="{FF2B5EF4-FFF2-40B4-BE49-F238E27FC236}">
                <a16:creationId xmlns:a16="http://schemas.microsoft.com/office/drawing/2014/main" id="{A9F3568D-5A7D-4CB3-86B7-D53EB8229853}"/>
              </a:ext>
            </a:extLst>
          </p:cNvPr>
          <p:cNvSpPr>
            <a:spLocks noGrp="1"/>
          </p:cNvSpPr>
          <p:nvPr>
            <p:ph idx="1"/>
          </p:nvPr>
        </p:nvSpPr>
        <p:spPr>
          <a:xfrm>
            <a:off x="457200" y="1268760"/>
            <a:ext cx="8229600" cy="5760640"/>
          </a:xfrm>
        </p:spPr>
        <p:txBody>
          <a:bodyPr>
            <a:normAutofit fontScale="62500" lnSpcReduction="20000"/>
          </a:bodyPr>
          <a:lstStyle/>
          <a:p>
            <a:pPr marL="0" indent="0" algn="just" fontAlgn="t">
              <a:buNone/>
            </a:pPr>
            <a:r>
              <a:rPr lang="pt-BR" sz="3800" b="0" i="0" dirty="0">
                <a:solidFill>
                  <a:srgbClr val="333333"/>
                </a:solidFill>
                <a:effectLst/>
                <a:latin typeface="+mj-lt"/>
              </a:rPr>
              <a:t>Quem é que não se lembra das histórias contadas por Ruth Rocha? Sente o coração bater mais forte quando escuta as três palavrinhas </a:t>
            </a:r>
            <a:r>
              <a:rPr lang="pt-BR" sz="3800" b="0" i="1" dirty="0">
                <a:solidFill>
                  <a:srgbClr val="333333"/>
                </a:solidFill>
                <a:effectLst/>
                <a:latin typeface="+mj-lt"/>
              </a:rPr>
              <a:t>Marcelo, Marmelo, Martelo</a:t>
            </a:r>
            <a:r>
              <a:rPr lang="pt-BR" sz="3800" b="0" i="0" dirty="0">
                <a:solidFill>
                  <a:srgbClr val="333333"/>
                </a:solidFill>
                <a:effectLst/>
                <a:latin typeface="+mj-lt"/>
              </a:rPr>
              <a:t>? O livro infantil dessa talentosíssima escritora virou um </a:t>
            </a:r>
            <a:r>
              <a:rPr lang="pt-BR" sz="3800" b="0" i="1" dirty="0" err="1">
                <a:solidFill>
                  <a:srgbClr val="333333"/>
                </a:solidFill>
                <a:effectLst/>
                <a:latin typeface="+mj-lt"/>
              </a:rPr>
              <a:t>best</a:t>
            </a:r>
            <a:r>
              <a:rPr lang="pt-BR" sz="3800" b="0" i="1" dirty="0">
                <a:solidFill>
                  <a:srgbClr val="333333"/>
                </a:solidFill>
                <a:effectLst/>
                <a:latin typeface="+mj-lt"/>
              </a:rPr>
              <a:t> </a:t>
            </a:r>
            <a:r>
              <a:rPr lang="pt-BR" sz="3800" b="0" i="1" dirty="0" err="1">
                <a:solidFill>
                  <a:srgbClr val="333333"/>
                </a:solidFill>
                <a:effectLst/>
                <a:latin typeface="+mj-lt"/>
              </a:rPr>
              <a:t>seller</a:t>
            </a:r>
            <a:r>
              <a:rPr lang="pt-BR" sz="3800" b="0" i="0" dirty="0">
                <a:solidFill>
                  <a:srgbClr val="333333"/>
                </a:solidFill>
                <a:effectLst/>
                <a:latin typeface="+mj-lt"/>
              </a:rPr>
              <a:t> que cruzou gerações.</a:t>
            </a:r>
          </a:p>
          <a:p>
            <a:pPr marL="0" indent="0" algn="just" fontAlgn="t">
              <a:buNone/>
            </a:pPr>
            <a:r>
              <a:rPr lang="pt-BR" sz="3800" dirty="0">
                <a:solidFill>
                  <a:srgbClr val="333333"/>
                </a:solidFill>
                <a:latin typeface="+mj-lt"/>
              </a:rPr>
              <a:t>É</a:t>
            </a:r>
            <a:r>
              <a:rPr lang="pt-BR" sz="3800" b="0" i="0" dirty="0">
                <a:solidFill>
                  <a:srgbClr val="333333"/>
                </a:solidFill>
                <a:effectLst/>
                <a:latin typeface="+mj-lt"/>
              </a:rPr>
              <a:t> </a:t>
            </a:r>
            <a:r>
              <a:rPr lang="pt-BR" sz="3800" b="1" i="0" dirty="0">
                <a:solidFill>
                  <a:srgbClr val="333333"/>
                </a:solidFill>
                <a:effectLst/>
                <a:latin typeface="+mj-lt"/>
              </a:rPr>
              <a:t>autora de alguns dos maiores clássicos da literatura infantil</a:t>
            </a:r>
            <a:r>
              <a:rPr lang="pt-BR" sz="3800" b="0" i="0" dirty="0">
                <a:solidFill>
                  <a:srgbClr val="333333"/>
                </a:solidFill>
                <a:effectLst/>
                <a:latin typeface="+mj-lt"/>
              </a:rPr>
              <a:t> que permeiam o imaginário coletivo dos brasileiros há décadas. </a:t>
            </a:r>
          </a:p>
          <a:p>
            <a:pPr marL="0" indent="0" algn="just" fontAlgn="t">
              <a:buNone/>
            </a:pPr>
            <a:r>
              <a:rPr lang="pt-BR" sz="3800" b="0" i="0" dirty="0">
                <a:solidFill>
                  <a:srgbClr val="333333"/>
                </a:solidFill>
                <a:effectLst/>
                <a:latin typeface="+mj-lt"/>
              </a:rPr>
              <a:t>Formada em Ciências Políticas e Sociais, Ruth Rocha sempre esteve envolvida com o universo das crianças. Ela começou a carreira trabalhando em uma biblioteca e logo virou orientadora educacional. Não demorou muito e experimentou escrever para revistas tendo afinal alcançado o cargo de editora de livros infantis.</a:t>
            </a:r>
          </a:p>
          <a:p>
            <a:pPr marL="0" indent="0" algn="just" fontAlgn="t">
              <a:buNone/>
            </a:pPr>
            <a:r>
              <a:rPr lang="pt-BR" sz="3800" b="0" i="0" dirty="0">
                <a:solidFill>
                  <a:srgbClr val="333333"/>
                </a:solidFill>
                <a:effectLst/>
                <a:latin typeface="+mj-lt"/>
              </a:rPr>
              <a:t>Quando resolveu virar autora em tempo integral a sua produção literária deu um </a:t>
            </a:r>
            <a:r>
              <a:rPr lang="pt-BR" sz="3800" b="0" i="1" dirty="0" err="1">
                <a:solidFill>
                  <a:srgbClr val="333333"/>
                </a:solidFill>
                <a:effectLst/>
                <a:latin typeface="+mj-lt"/>
              </a:rPr>
              <a:t>boost</a:t>
            </a:r>
            <a:r>
              <a:rPr lang="pt-BR" sz="3800" b="0" i="0" dirty="0">
                <a:solidFill>
                  <a:srgbClr val="333333"/>
                </a:solidFill>
                <a:effectLst/>
                <a:latin typeface="+mj-lt"/>
              </a:rPr>
              <a:t> espantoso! Atualmente Ruth Rocha conta com mais de duzentos títulos publicados e a sua produção já foi traduzida para vinte e cinco idiomas.</a:t>
            </a:r>
          </a:p>
        </p:txBody>
      </p:sp>
    </p:spTree>
    <p:extLst>
      <p:ext uri="{BB962C8B-B14F-4D97-AF65-F5344CB8AC3E}">
        <p14:creationId xmlns:p14="http://schemas.microsoft.com/office/powerpoint/2010/main" val="2145324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uth Rocha">
            <a:extLst>
              <a:ext uri="{FF2B5EF4-FFF2-40B4-BE49-F238E27FC236}">
                <a16:creationId xmlns:a16="http://schemas.microsoft.com/office/drawing/2014/main" id="{EA461FEB-63E1-487C-9B67-459BDF583EE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692696"/>
            <a:ext cx="7488832"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088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91F7C1-3AEF-4A98-AED8-583F97E2C43A}"/>
              </a:ext>
            </a:extLst>
          </p:cNvPr>
          <p:cNvSpPr>
            <a:spLocks noGrp="1"/>
          </p:cNvSpPr>
          <p:nvPr>
            <p:ph type="title"/>
          </p:nvPr>
        </p:nvSpPr>
        <p:spPr/>
        <p:txBody>
          <a:bodyPr>
            <a:normAutofit fontScale="90000"/>
          </a:bodyPr>
          <a:lstStyle/>
          <a:p>
            <a:pPr fontAlgn="t"/>
            <a:br>
              <a:rPr lang="pt-BR" b="0" i="0" dirty="0">
                <a:solidFill>
                  <a:srgbClr val="333333"/>
                </a:solidFill>
                <a:effectLst/>
              </a:rPr>
            </a:br>
            <a:r>
              <a:rPr lang="pt-BR" b="0" i="0" dirty="0">
                <a:solidFill>
                  <a:srgbClr val="333333"/>
                </a:solidFill>
                <a:effectLst/>
              </a:rPr>
              <a:t>Cora Coralina, escritora (1889-1985) </a:t>
            </a:r>
            <a:br>
              <a:rPr lang="pt-BR" b="0" i="0" dirty="0">
                <a:solidFill>
                  <a:srgbClr val="333333"/>
                </a:solidFill>
                <a:effectLst/>
              </a:rPr>
            </a:br>
            <a:br>
              <a:rPr lang="pt-BR" dirty="0"/>
            </a:br>
            <a:endParaRPr lang="pt-BR" dirty="0"/>
          </a:p>
        </p:txBody>
      </p:sp>
      <p:sp>
        <p:nvSpPr>
          <p:cNvPr id="3" name="Espaço Reservado para Conteúdo 2">
            <a:extLst>
              <a:ext uri="{FF2B5EF4-FFF2-40B4-BE49-F238E27FC236}">
                <a16:creationId xmlns:a16="http://schemas.microsoft.com/office/drawing/2014/main" id="{D20D7BB6-B11A-4421-A81E-4D617351AA1E}"/>
              </a:ext>
            </a:extLst>
          </p:cNvPr>
          <p:cNvSpPr>
            <a:spLocks noGrp="1"/>
          </p:cNvSpPr>
          <p:nvPr>
            <p:ph idx="1"/>
          </p:nvPr>
        </p:nvSpPr>
        <p:spPr>
          <a:xfrm>
            <a:off x="457200" y="1124744"/>
            <a:ext cx="8229600" cy="5544616"/>
          </a:xfrm>
        </p:spPr>
        <p:txBody>
          <a:bodyPr>
            <a:normAutofit fontScale="62500" lnSpcReduction="20000"/>
          </a:bodyPr>
          <a:lstStyle/>
          <a:p>
            <a:pPr marL="0" indent="0" algn="just" fontAlgn="t">
              <a:buNone/>
            </a:pPr>
            <a:r>
              <a:rPr lang="pt-BR" sz="3800" b="0" i="0" dirty="0">
                <a:solidFill>
                  <a:srgbClr val="333333"/>
                </a:solidFill>
                <a:effectLst/>
                <a:latin typeface="+mj-lt"/>
              </a:rPr>
              <a:t>Provavelmente você não sabe quem foi Ana Lins dos Guimarães Peixoto, mas com certeza já ouviu falar na Cora Coralina. De repente puxando pela memória você consegue até se lembrar de alguns versos dessa poeta goiana...  "Recria tua vida, sempre, sempre.", conhece?</a:t>
            </a:r>
          </a:p>
          <a:p>
            <a:pPr marL="0" indent="0" algn="just" fontAlgn="t">
              <a:buNone/>
            </a:pPr>
            <a:r>
              <a:rPr lang="pt-BR" sz="3800" dirty="0">
                <a:solidFill>
                  <a:srgbClr val="333333"/>
                </a:solidFill>
                <a:latin typeface="+mj-lt"/>
              </a:rPr>
              <a:t>U</a:t>
            </a:r>
            <a:r>
              <a:rPr lang="pt-BR" sz="3800" b="0" i="0" dirty="0">
                <a:solidFill>
                  <a:srgbClr val="333333"/>
                </a:solidFill>
                <a:effectLst/>
                <a:latin typeface="+mj-lt"/>
              </a:rPr>
              <a:t>ma </a:t>
            </a:r>
            <a:r>
              <a:rPr lang="pt-BR" sz="3800" b="1" i="0" dirty="0">
                <a:solidFill>
                  <a:srgbClr val="333333"/>
                </a:solidFill>
                <a:effectLst/>
                <a:latin typeface="+mj-lt"/>
              </a:rPr>
              <a:t>doceira que cursou a escola apenas até a terceira série do curso primário, criou uma</a:t>
            </a:r>
            <a:r>
              <a:rPr lang="pt-BR" sz="3800" b="0" i="0" dirty="0">
                <a:solidFill>
                  <a:srgbClr val="333333"/>
                </a:solidFill>
                <a:effectLst/>
                <a:latin typeface="+mj-lt"/>
              </a:rPr>
              <a:t> </a:t>
            </a:r>
            <a:r>
              <a:rPr lang="pt-BR" sz="3800" b="1" i="0" dirty="0">
                <a:solidFill>
                  <a:srgbClr val="333333"/>
                </a:solidFill>
                <a:effectLst/>
                <a:latin typeface="+mj-lt"/>
              </a:rPr>
              <a:t>poética do cotidiano, da singeleza</a:t>
            </a:r>
            <a:r>
              <a:rPr lang="pt-BR" sz="3800" b="0" i="0" dirty="0">
                <a:solidFill>
                  <a:srgbClr val="333333"/>
                </a:solidFill>
                <a:effectLst/>
                <a:latin typeface="+mj-lt"/>
              </a:rPr>
              <a:t>, das pequenas coisas. Seus versos, tantas vezes delicados e profundos, só foram publicados pela primeira vez quando a autora tinha 75 anos. Pouco tempo antes, aos 70 anos, essa mulher espantosa resolveu aprender datilografia sozinha para organizar os seus poemas e enviar aos editores. </a:t>
            </a:r>
          </a:p>
          <a:p>
            <a:pPr marL="0" indent="0" algn="just" fontAlgn="t">
              <a:buNone/>
            </a:pPr>
            <a:r>
              <a:rPr lang="pt-BR" sz="3800" b="0" i="0" dirty="0">
                <a:solidFill>
                  <a:srgbClr val="333333"/>
                </a:solidFill>
                <a:effectLst/>
                <a:latin typeface="+mj-lt"/>
              </a:rPr>
              <a:t>Seu trabalho foi elogiado por Carlos Drummond de Andrade. Cora chegou a receber o título de Doutor Honoris Causa pela UFG e ocupou a cadeira número 3 da Academia Goiânia de Letras.</a:t>
            </a:r>
          </a:p>
          <a:p>
            <a:pPr marL="0" indent="0">
              <a:buNone/>
            </a:pPr>
            <a:br>
              <a:rPr lang="pt-BR" dirty="0"/>
            </a:br>
            <a:endParaRPr lang="pt-BR" dirty="0"/>
          </a:p>
        </p:txBody>
      </p:sp>
    </p:spTree>
    <p:extLst>
      <p:ext uri="{BB962C8B-B14F-4D97-AF65-F5344CB8AC3E}">
        <p14:creationId xmlns:p14="http://schemas.microsoft.com/office/powerpoint/2010/main" val="1477621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323378-9484-4E3E-929B-70597BC4F181}"/>
              </a:ext>
            </a:extLst>
          </p:cNvPr>
          <p:cNvSpPr>
            <a:spLocks noGrp="1"/>
          </p:cNvSpPr>
          <p:nvPr>
            <p:ph type="title"/>
          </p:nvPr>
        </p:nvSpPr>
        <p:spPr/>
        <p:txBody>
          <a:bodyPr>
            <a:normAutofit fontScale="90000"/>
          </a:bodyPr>
          <a:lstStyle/>
          <a:p>
            <a:pPr fontAlgn="t"/>
            <a:br>
              <a:rPr lang="pt-BR" b="0" i="0" dirty="0">
                <a:solidFill>
                  <a:srgbClr val="333333"/>
                </a:solidFill>
                <a:effectLst/>
              </a:rPr>
            </a:br>
            <a:r>
              <a:rPr lang="pt-BR" b="0" i="0" dirty="0">
                <a:solidFill>
                  <a:srgbClr val="333333"/>
                </a:solidFill>
                <a:effectLst/>
              </a:rPr>
              <a:t>Lygia Fagundes Telles, escritora (1923)</a:t>
            </a:r>
            <a:br>
              <a:rPr lang="pt-BR" b="0" i="0" dirty="0">
                <a:solidFill>
                  <a:srgbClr val="333333"/>
                </a:solidFill>
                <a:effectLst/>
              </a:rPr>
            </a:br>
            <a:br>
              <a:rPr lang="pt-BR" dirty="0"/>
            </a:br>
            <a:endParaRPr lang="pt-BR" dirty="0"/>
          </a:p>
        </p:txBody>
      </p:sp>
      <p:sp>
        <p:nvSpPr>
          <p:cNvPr id="3" name="Espaço Reservado para Conteúdo 2">
            <a:extLst>
              <a:ext uri="{FF2B5EF4-FFF2-40B4-BE49-F238E27FC236}">
                <a16:creationId xmlns:a16="http://schemas.microsoft.com/office/drawing/2014/main" id="{3671DB1D-EC90-4CF2-A3B5-1C85FF49EC1A}"/>
              </a:ext>
            </a:extLst>
          </p:cNvPr>
          <p:cNvSpPr>
            <a:spLocks noGrp="1"/>
          </p:cNvSpPr>
          <p:nvPr>
            <p:ph idx="1"/>
          </p:nvPr>
        </p:nvSpPr>
        <p:spPr>
          <a:xfrm>
            <a:off x="457200" y="1417638"/>
            <a:ext cx="8229600" cy="5440362"/>
          </a:xfrm>
        </p:spPr>
        <p:txBody>
          <a:bodyPr>
            <a:normAutofit fontScale="62500" lnSpcReduction="20000"/>
          </a:bodyPr>
          <a:lstStyle/>
          <a:p>
            <a:pPr marL="0" indent="0" algn="just" fontAlgn="t">
              <a:buNone/>
            </a:pPr>
            <a:r>
              <a:rPr lang="pt-BR" sz="3800" dirty="0">
                <a:solidFill>
                  <a:srgbClr val="333333"/>
                </a:solidFill>
                <a:latin typeface="+mj-lt"/>
              </a:rPr>
              <a:t>P</a:t>
            </a:r>
            <a:r>
              <a:rPr lang="pt-BR" sz="3800" b="0" i="0" dirty="0">
                <a:solidFill>
                  <a:srgbClr val="333333"/>
                </a:solidFill>
                <a:effectLst/>
                <a:latin typeface="+mj-lt"/>
              </a:rPr>
              <a:t>ublicou o seu primeiro livro de contos quando tinha apenas 15 anos. Desde sempre a escritora soube da sua vocação e mergulhou de cabeça no universo da literatura tendo produzido enormes sucessos como </a:t>
            </a:r>
            <a:r>
              <a:rPr lang="pt-BR" sz="3800" b="0" i="1" dirty="0">
                <a:solidFill>
                  <a:srgbClr val="333333"/>
                </a:solidFill>
                <a:effectLst/>
                <a:latin typeface="+mj-lt"/>
              </a:rPr>
              <a:t>As meninas</a:t>
            </a:r>
            <a:r>
              <a:rPr lang="pt-BR" sz="3800" b="0" i="0" dirty="0">
                <a:solidFill>
                  <a:srgbClr val="333333"/>
                </a:solidFill>
                <a:effectLst/>
                <a:latin typeface="+mj-lt"/>
              </a:rPr>
              <a:t>.</a:t>
            </a:r>
          </a:p>
          <a:p>
            <a:pPr marL="0" indent="0" algn="just" fontAlgn="t">
              <a:buNone/>
            </a:pPr>
            <a:r>
              <a:rPr lang="pt-BR" sz="3800" b="0" i="0" dirty="0">
                <a:solidFill>
                  <a:srgbClr val="333333"/>
                </a:solidFill>
                <a:effectLst/>
                <a:latin typeface="+mj-lt"/>
              </a:rPr>
              <a:t>Formada em Direito, a jovem começou a escrever para os jornais e casou com um professor do curso, com quem teve um filho. Se na vida pessoal o casamento que durou mais de uma década acabou em divórcio, na vida profissional tudo corria de vento em popa: a autora continuou durante toda a carreira com uma produção voraz. </a:t>
            </a:r>
          </a:p>
          <a:p>
            <a:pPr marL="0" indent="0" algn="just" fontAlgn="t">
              <a:buNone/>
            </a:pPr>
            <a:r>
              <a:rPr lang="pt-BR" sz="3800" b="0" i="0" dirty="0">
                <a:solidFill>
                  <a:srgbClr val="333333"/>
                </a:solidFill>
                <a:effectLst/>
                <a:latin typeface="+mj-lt"/>
              </a:rPr>
              <a:t>Algumas décadas mais tarde, em 2001, alcançou o auge da carreira: </a:t>
            </a:r>
            <a:r>
              <a:rPr lang="pt-BR" sz="3800" b="1" i="0" dirty="0">
                <a:solidFill>
                  <a:srgbClr val="333333"/>
                </a:solidFill>
                <a:effectLst/>
                <a:latin typeface="+mj-lt"/>
              </a:rPr>
              <a:t>venceu o Prêmio Camões</a:t>
            </a:r>
            <a:r>
              <a:rPr lang="pt-BR" sz="3800" b="0" i="0" dirty="0">
                <a:solidFill>
                  <a:srgbClr val="333333"/>
                </a:solidFill>
                <a:effectLst/>
                <a:latin typeface="+mj-lt"/>
              </a:rPr>
              <a:t>. Quinze anos mais tarde outra grande surpresa: Lygia foi </a:t>
            </a:r>
            <a:r>
              <a:rPr lang="pt-BR" sz="3800" b="1" i="0" dirty="0">
                <a:solidFill>
                  <a:srgbClr val="333333"/>
                </a:solidFill>
                <a:effectLst/>
                <a:latin typeface="+mj-lt"/>
              </a:rPr>
              <a:t>a primeira mulher indicada para o Nobel de Literatura</a:t>
            </a:r>
            <a:r>
              <a:rPr lang="pt-BR" sz="3800" b="0" i="0" dirty="0">
                <a:solidFill>
                  <a:srgbClr val="333333"/>
                </a:solidFill>
                <a:effectLst/>
                <a:latin typeface="+mj-lt"/>
              </a:rPr>
              <a:t>. </a:t>
            </a:r>
          </a:p>
          <a:p>
            <a:pPr marL="0" indent="0">
              <a:buNone/>
            </a:pPr>
            <a:br>
              <a:rPr lang="pt-BR" dirty="0"/>
            </a:br>
            <a:br>
              <a:rPr lang="pt-BR" dirty="0"/>
            </a:br>
            <a:endParaRPr lang="pt-BR" dirty="0"/>
          </a:p>
        </p:txBody>
      </p:sp>
    </p:spTree>
    <p:extLst>
      <p:ext uri="{BB962C8B-B14F-4D97-AF65-F5344CB8AC3E}">
        <p14:creationId xmlns:p14="http://schemas.microsoft.com/office/powerpoint/2010/main" val="3259908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ygia Fagundes Telles">
            <a:extLst>
              <a:ext uri="{FF2B5EF4-FFF2-40B4-BE49-F238E27FC236}">
                <a16:creationId xmlns:a16="http://schemas.microsoft.com/office/drawing/2014/main" id="{3F524563-5820-45F5-8284-5149C15CBB7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908720"/>
            <a:ext cx="7416824"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098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9B7D52-EFDA-4C5D-A502-A4EF4777E36D}"/>
              </a:ext>
            </a:extLst>
          </p:cNvPr>
          <p:cNvSpPr>
            <a:spLocks noGrp="1"/>
          </p:cNvSpPr>
          <p:nvPr>
            <p:ph type="title"/>
          </p:nvPr>
        </p:nvSpPr>
        <p:spPr>
          <a:xfrm>
            <a:off x="457200" y="35565"/>
            <a:ext cx="8229600" cy="1143000"/>
          </a:xfrm>
        </p:spPr>
        <p:txBody>
          <a:bodyPr>
            <a:normAutofit fontScale="90000"/>
          </a:bodyPr>
          <a:lstStyle/>
          <a:p>
            <a:pPr fontAlgn="t"/>
            <a:br>
              <a:rPr lang="pt-BR" b="0" i="0" dirty="0">
                <a:solidFill>
                  <a:srgbClr val="333333"/>
                </a:solidFill>
                <a:effectLst/>
              </a:rPr>
            </a:br>
            <a:br>
              <a:rPr lang="pt-BR" b="0" i="0" dirty="0">
                <a:solidFill>
                  <a:srgbClr val="333333"/>
                </a:solidFill>
                <a:effectLst/>
              </a:rPr>
            </a:br>
            <a:r>
              <a:rPr lang="pt-BR" b="0" i="0" dirty="0">
                <a:solidFill>
                  <a:srgbClr val="333333"/>
                </a:solidFill>
                <a:effectLst/>
              </a:rPr>
              <a:t>Ana Néri, enfermeira (1814-1880) </a:t>
            </a:r>
            <a:br>
              <a:rPr lang="pt-BR" b="0" i="0" dirty="0">
                <a:solidFill>
                  <a:srgbClr val="333333"/>
                </a:solidFill>
                <a:effectLst/>
              </a:rPr>
            </a:br>
            <a:br>
              <a:rPr lang="pt-BR" dirty="0"/>
            </a:br>
            <a:endParaRPr lang="pt-BR" dirty="0"/>
          </a:p>
        </p:txBody>
      </p:sp>
      <p:sp>
        <p:nvSpPr>
          <p:cNvPr id="3" name="Espaço Reservado para Conteúdo 2">
            <a:extLst>
              <a:ext uri="{FF2B5EF4-FFF2-40B4-BE49-F238E27FC236}">
                <a16:creationId xmlns:a16="http://schemas.microsoft.com/office/drawing/2014/main" id="{4C26852C-EBD5-424F-99E3-A049C17FC59F}"/>
              </a:ext>
            </a:extLst>
          </p:cNvPr>
          <p:cNvSpPr>
            <a:spLocks noGrp="1"/>
          </p:cNvSpPr>
          <p:nvPr>
            <p:ph idx="1"/>
          </p:nvPr>
        </p:nvSpPr>
        <p:spPr>
          <a:xfrm>
            <a:off x="611560" y="1484784"/>
            <a:ext cx="8229600" cy="5274770"/>
          </a:xfrm>
        </p:spPr>
        <p:txBody>
          <a:bodyPr>
            <a:noAutofit/>
          </a:bodyPr>
          <a:lstStyle/>
          <a:p>
            <a:pPr marL="0" indent="0" algn="just" fontAlgn="t">
              <a:buNone/>
            </a:pPr>
            <a:r>
              <a:rPr lang="pt-BR" sz="2400" b="0" i="0" dirty="0">
                <a:solidFill>
                  <a:srgbClr val="333333"/>
                </a:solidFill>
                <a:effectLst/>
                <a:latin typeface="+mj-lt"/>
              </a:rPr>
              <a:t>Menos conhecida do grande público, Ana Néri foi uma mulher essencial para a história do nosso país. Consegue imaginar a coragem dessa mulher que serviu como voluntária na Guerra do Paraguai?</a:t>
            </a:r>
          </a:p>
          <a:p>
            <a:pPr marL="0" indent="0" algn="just" fontAlgn="t">
              <a:buNone/>
            </a:pPr>
            <a:r>
              <a:rPr lang="pt-BR" sz="2400" b="0" i="0" dirty="0">
                <a:solidFill>
                  <a:srgbClr val="333333"/>
                </a:solidFill>
                <a:effectLst/>
                <a:latin typeface="+mj-lt"/>
              </a:rPr>
              <a:t>A baiana nascida em 1814, Quando os filhos de Ana Néri foram convocados para a Guerra do Paraguai, ela não pensou duas vezes e escreveu uma carta ao presidente da província </a:t>
            </a:r>
            <a:r>
              <a:rPr lang="pt-BR" sz="2400" b="1" i="0" dirty="0">
                <a:solidFill>
                  <a:srgbClr val="333333"/>
                </a:solidFill>
                <a:effectLst/>
                <a:latin typeface="+mj-lt"/>
              </a:rPr>
              <a:t>se voluntariando para servir como enfermeira</a:t>
            </a:r>
            <a:r>
              <a:rPr lang="pt-BR" sz="2400" b="0" i="0" dirty="0">
                <a:solidFill>
                  <a:srgbClr val="333333"/>
                </a:solidFill>
                <a:effectLst/>
                <a:latin typeface="+mj-lt"/>
              </a:rPr>
              <a:t> durante o conflito. </a:t>
            </a:r>
          </a:p>
          <a:p>
            <a:pPr marL="0" indent="0" algn="just" fontAlgn="t">
              <a:buNone/>
            </a:pPr>
            <a:endParaRPr lang="pt-BR" sz="2400" b="0" i="0" dirty="0">
              <a:solidFill>
                <a:srgbClr val="333333"/>
              </a:solidFill>
              <a:effectLst/>
              <a:latin typeface="+mj-lt"/>
            </a:endParaRPr>
          </a:p>
        </p:txBody>
      </p:sp>
    </p:spTree>
    <p:extLst>
      <p:ext uri="{BB962C8B-B14F-4D97-AF65-F5344CB8AC3E}">
        <p14:creationId xmlns:p14="http://schemas.microsoft.com/office/powerpoint/2010/main" val="27924020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5C119EE-A636-4E83-834B-E0C158A91290}"/>
              </a:ext>
            </a:extLst>
          </p:cNvPr>
          <p:cNvSpPr>
            <a:spLocks noGrp="1"/>
          </p:cNvSpPr>
          <p:nvPr>
            <p:ph idx="1"/>
          </p:nvPr>
        </p:nvSpPr>
        <p:spPr>
          <a:xfrm>
            <a:off x="457200" y="1600201"/>
            <a:ext cx="8229600" cy="4133056"/>
          </a:xfrm>
        </p:spPr>
        <p:txBody>
          <a:bodyPr>
            <a:normAutofit fontScale="77500" lnSpcReduction="20000"/>
          </a:bodyPr>
          <a:lstStyle/>
          <a:p>
            <a:pPr marL="0" indent="0" algn="just" fontAlgn="t">
              <a:buNone/>
            </a:pPr>
            <a:r>
              <a:rPr lang="pt-BR" sz="3200" b="0" i="0" dirty="0">
                <a:solidFill>
                  <a:srgbClr val="333333"/>
                </a:solidFill>
                <a:effectLst/>
                <a:latin typeface="+mj-lt"/>
              </a:rPr>
              <a:t>Aceita, Ana Néri mudou para o sul do país e aprendeu tudo o que podia sobre enfermagem. Mesmo com poucos recursos e um número enorme de doentes fez um trabalho exemplar. Com os seus próprios recursos criou uma enfermaria em Assunção, no Paraguai, para atender feridos. Por uma tragédia do destino foi lá que perdeu um dos seus filhos.  </a:t>
            </a:r>
          </a:p>
          <a:p>
            <a:pPr marL="0" indent="0" algn="just" fontAlgn="t">
              <a:buNone/>
            </a:pPr>
            <a:r>
              <a:rPr lang="pt-BR" sz="3200" b="0" i="0" dirty="0">
                <a:solidFill>
                  <a:srgbClr val="333333"/>
                </a:solidFill>
                <a:effectLst/>
                <a:latin typeface="+mj-lt"/>
              </a:rPr>
              <a:t>Essa brasileira foi tão importante que chegou a ser condecorada e recebeu homenagens do imperador </a:t>
            </a:r>
            <a:r>
              <a:rPr lang="pt-BR" sz="3200" b="0" i="0" dirty="0" err="1">
                <a:solidFill>
                  <a:srgbClr val="333333"/>
                </a:solidFill>
                <a:effectLst/>
                <a:latin typeface="+mj-lt"/>
              </a:rPr>
              <a:t>D.Pedro</a:t>
            </a:r>
            <a:r>
              <a:rPr lang="pt-BR" sz="3200" b="0" i="0" dirty="0">
                <a:solidFill>
                  <a:srgbClr val="333333"/>
                </a:solidFill>
                <a:effectLst/>
                <a:latin typeface="+mj-lt"/>
              </a:rPr>
              <a:t> II. </a:t>
            </a:r>
            <a:r>
              <a:rPr lang="pt-BR" sz="3200" b="1" i="0" dirty="0">
                <a:solidFill>
                  <a:srgbClr val="333333"/>
                </a:solidFill>
                <a:effectLst/>
                <a:latin typeface="+mj-lt"/>
              </a:rPr>
              <a:t>O dia do enfermeiro é celebrado até hoje no dia 20 de maio em função do dia da morte de Ana Néri</a:t>
            </a:r>
            <a:r>
              <a:rPr lang="pt-BR" sz="3200" b="0" i="0" dirty="0">
                <a:solidFill>
                  <a:srgbClr val="333333"/>
                </a:solidFill>
                <a:effectLst/>
                <a:latin typeface="+mj-lt"/>
              </a:rPr>
              <a:t>, que perdeu a vida no ano de 1880. </a:t>
            </a:r>
            <a:endParaRPr lang="pt-BR" dirty="0"/>
          </a:p>
        </p:txBody>
      </p:sp>
    </p:spTree>
    <p:extLst>
      <p:ext uri="{BB962C8B-B14F-4D97-AF65-F5344CB8AC3E}">
        <p14:creationId xmlns:p14="http://schemas.microsoft.com/office/powerpoint/2010/main" val="2815930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na Neri">
            <a:extLst>
              <a:ext uri="{FF2B5EF4-FFF2-40B4-BE49-F238E27FC236}">
                <a16:creationId xmlns:a16="http://schemas.microsoft.com/office/drawing/2014/main" id="{D3F4AFAF-0495-4D1F-8761-638A6CB86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532246"/>
            <a:ext cx="7344815" cy="5793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685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88E4E2-3D31-423E-840C-01295E66A8D3}"/>
              </a:ext>
            </a:extLst>
          </p:cNvPr>
          <p:cNvSpPr>
            <a:spLocks noGrp="1"/>
          </p:cNvSpPr>
          <p:nvPr>
            <p:ph type="title"/>
          </p:nvPr>
        </p:nvSpPr>
        <p:spPr/>
        <p:txBody>
          <a:bodyPr>
            <a:normAutofit fontScale="90000"/>
          </a:bodyPr>
          <a:lstStyle/>
          <a:p>
            <a:pPr fontAlgn="t"/>
            <a:br>
              <a:rPr lang="pt-BR" b="0" i="0" dirty="0">
                <a:solidFill>
                  <a:srgbClr val="333333"/>
                </a:solidFill>
                <a:effectLst/>
              </a:rPr>
            </a:br>
            <a:br>
              <a:rPr lang="pt-BR" b="0" i="0" dirty="0">
                <a:solidFill>
                  <a:srgbClr val="333333"/>
                </a:solidFill>
                <a:effectLst/>
              </a:rPr>
            </a:br>
            <a:r>
              <a:rPr lang="pt-BR" b="0" i="0" dirty="0">
                <a:solidFill>
                  <a:srgbClr val="333333"/>
                </a:solidFill>
                <a:effectLst/>
              </a:rPr>
              <a:t>Marina Silva, política (1958)</a:t>
            </a:r>
            <a:br>
              <a:rPr lang="pt-BR" b="0" i="0" dirty="0">
                <a:solidFill>
                  <a:srgbClr val="333333"/>
                </a:solidFill>
                <a:effectLst/>
              </a:rPr>
            </a:br>
            <a:br>
              <a:rPr lang="pt-BR" dirty="0"/>
            </a:br>
            <a:endParaRPr lang="pt-BR" dirty="0"/>
          </a:p>
        </p:txBody>
      </p:sp>
      <p:sp>
        <p:nvSpPr>
          <p:cNvPr id="3" name="Espaço Reservado para Conteúdo 2">
            <a:extLst>
              <a:ext uri="{FF2B5EF4-FFF2-40B4-BE49-F238E27FC236}">
                <a16:creationId xmlns:a16="http://schemas.microsoft.com/office/drawing/2014/main" id="{B1D357BC-F519-458D-A006-011CC790F3D2}"/>
              </a:ext>
            </a:extLst>
          </p:cNvPr>
          <p:cNvSpPr>
            <a:spLocks noGrp="1"/>
          </p:cNvSpPr>
          <p:nvPr>
            <p:ph idx="1"/>
          </p:nvPr>
        </p:nvSpPr>
        <p:spPr>
          <a:xfrm>
            <a:off x="457200" y="1600200"/>
            <a:ext cx="8229600" cy="4781128"/>
          </a:xfrm>
        </p:spPr>
        <p:txBody>
          <a:bodyPr>
            <a:normAutofit fontScale="85000" lnSpcReduction="20000"/>
          </a:bodyPr>
          <a:lstStyle/>
          <a:p>
            <a:pPr marL="0" indent="0" algn="just" fontAlgn="t">
              <a:buNone/>
            </a:pPr>
            <a:r>
              <a:rPr lang="pt-BR" sz="3100" b="1" i="0" dirty="0">
                <a:solidFill>
                  <a:srgbClr val="333333"/>
                </a:solidFill>
                <a:effectLst/>
                <a:latin typeface="+mj-lt"/>
              </a:rPr>
              <a:t>Uma brava defensora do meio ambiente</a:t>
            </a:r>
            <a:r>
              <a:rPr lang="pt-BR" sz="3100" b="0" i="0" dirty="0">
                <a:solidFill>
                  <a:srgbClr val="333333"/>
                </a:solidFill>
                <a:effectLst/>
                <a:latin typeface="+mj-lt"/>
              </a:rPr>
              <a:t>, essa pode ser uma das melhores definições de Marina Silva. Essa política nascida no seringal do interior do Rio Branco teve uma vida dura: nasceu em uma família pobre, de seringueiros, e só aos 14 anos começou a aprender matemática para ajudar o pai nos negócios. </a:t>
            </a:r>
          </a:p>
          <a:p>
            <a:pPr marL="0" indent="0" algn="just" fontAlgn="t">
              <a:buNone/>
            </a:pPr>
            <a:r>
              <a:rPr lang="pt-BR" sz="3100" b="0" i="0" dirty="0">
                <a:solidFill>
                  <a:srgbClr val="333333"/>
                </a:solidFill>
                <a:effectLst/>
                <a:latin typeface="+mj-lt"/>
              </a:rPr>
              <a:t>Marina trabalhou como empregada doméstica e </a:t>
            </a:r>
            <a:r>
              <a:rPr lang="pt-BR" sz="3100" b="1" i="0" dirty="0">
                <a:solidFill>
                  <a:srgbClr val="333333"/>
                </a:solidFill>
                <a:effectLst/>
                <a:latin typeface="+mj-lt"/>
              </a:rPr>
              <a:t>só aos 16 anos aprendeu a ler e a escrever</a:t>
            </a:r>
            <a:r>
              <a:rPr lang="pt-BR" sz="3100" b="0" i="0" dirty="0">
                <a:solidFill>
                  <a:srgbClr val="333333"/>
                </a:solidFill>
                <a:effectLst/>
                <a:latin typeface="+mj-lt"/>
              </a:rPr>
              <a:t>. Essa mulher de fibra correu atrás do prejuízo, fez supletivos, ingressou no curso de História e virou sindicalista. Ela também trabalhou com Chico Mendes e fundou a CUT, tendo se tornado política profissional. </a:t>
            </a:r>
          </a:p>
          <a:p>
            <a:pPr marL="0" indent="0">
              <a:buNone/>
            </a:pPr>
            <a:br>
              <a:rPr lang="pt-BR" dirty="0"/>
            </a:br>
            <a:endParaRPr lang="pt-BR" dirty="0"/>
          </a:p>
        </p:txBody>
      </p:sp>
    </p:spTree>
    <p:extLst>
      <p:ext uri="{BB962C8B-B14F-4D97-AF65-F5344CB8AC3E}">
        <p14:creationId xmlns:p14="http://schemas.microsoft.com/office/powerpoint/2010/main" val="22272431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arina Silva">
            <a:extLst>
              <a:ext uri="{FF2B5EF4-FFF2-40B4-BE49-F238E27FC236}">
                <a16:creationId xmlns:a16="http://schemas.microsoft.com/office/drawing/2014/main" id="{118A4AB9-A64B-4E55-9E34-13BC4AFB1C2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836712"/>
            <a:ext cx="7128792"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485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DENTIDADE de GÊNERO: O que é e que TIPOS existem?">
            <a:extLst>
              <a:ext uri="{FF2B5EF4-FFF2-40B4-BE49-F238E27FC236}">
                <a16:creationId xmlns:a16="http://schemas.microsoft.com/office/drawing/2014/main" id="{9A6BC97D-9C5E-4C4F-A956-14AA06115BE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640960"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5652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9E75AD-53B8-4B64-A738-689CED4BEA19}"/>
              </a:ext>
            </a:extLst>
          </p:cNvPr>
          <p:cNvSpPr>
            <a:spLocks noGrp="1"/>
          </p:cNvSpPr>
          <p:nvPr>
            <p:ph type="title"/>
          </p:nvPr>
        </p:nvSpPr>
        <p:spPr>
          <a:xfrm>
            <a:off x="457200" y="160337"/>
            <a:ext cx="8229600" cy="1143000"/>
          </a:xfrm>
        </p:spPr>
        <p:txBody>
          <a:bodyPr>
            <a:normAutofit fontScale="90000"/>
          </a:bodyPr>
          <a:lstStyle/>
          <a:p>
            <a:pPr fontAlgn="t"/>
            <a:br>
              <a:rPr lang="pt-BR" b="0" i="0" dirty="0">
                <a:solidFill>
                  <a:srgbClr val="333333"/>
                </a:solidFill>
                <a:effectLst/>
                <a:latin typeface="Rubik"/>
              </a:rPr>
            </a:br>
            <a:br>
              <a:rPr lang="pt-BR" b="0" i="0" dirty="0">
                <a:solidFill>
                  <a:srgbClr val="333333"/>
                </a:solidFill>
                <a:effectLst/>
                <a:latin typeface="Rubik"/>
              </a:rPr>
            </a:br>
            <a:r>
              <a:rPr lang="pt-BR" b="0" i="0" dirty="0">
                <a:solidFill>
                  <a:srgbClr val="333333"/>
                </a:solidFill>
                <a:effectLst/>
                <a:latin typeface="Rubik"/>
              </a:rPr>
              <a:t>Rachel de Queiroz, escritora (1910-2003)</a:t>
            </a:r>
            <a:br>
              <a:rPr lang="pt-BR" b="0" i="0" dirty="0">
                <a:solidFill>
                  <a:srgbClr val="333333"/>
                </a:solidFill>
                <a:effectLst/>
                <a:latin typeface="Rubik"/>
              </a:rPr>
            </a:br>
            <a:br>
              <a:rPr lang="pt-BR" dirty="0"/>
            </a:br>
            <a:endParaRPr lang="pt-BR" dirty="0"/>
          </a:p>
        </p:txBody>
      </p:sp>
      <p:sp>
        <p:nvSpPr>
          <p:cNvPr id="3" name="Espaço Reservado para Conteúdo 2">
            <a:extLst>
              <a:ext uri="{FF2B5EF4-FFF2-40B4-BE49-F238E27FC236}">
                <a16:creationId xmlns:a16="http://schemas.microsoft.com/office/drawing/2014/main" id="{D7B0C836-AAAD-4A43-948F-FCDE2C4C812D}"/>
              </a:ext>
            </a:extLst>
          </p:cNvPr>
          <p:cNvSpPr>
            <a:spLocks noGrp="1"/>
          </p:cNvSpPr>
          <p:nvPr>
            <p:ph idx="1"/>
          </p:nvPr>
        </p:nvSpPr>
        <p:spPr>
          <a:xfrm>
            <a:off x="457200" y="1303338"/>
            <a:ext cx="8229600" cy="4822826"/>
          </a:xfrm>
        </p:spPr>
        <p:txBody>
          <a:bodyPr>
            <a:noAutofit/>
          </a:bodyPr>
          <a:lstStyle/>
          <a:p>
            <a:pPr marL="0" indent="0" algn="just" fontAlgn="t">
              <a:buNone/>
            </a:pPr>
            <a:r>
              <a:rPr lang="pt-BR" sz="2400" b="0" i="0" dirty="0">
                <a:effectLst/>
                <a:latin typeface="+mj-lt"/>
              </a:rPr>
              <a:t>Rachel de Queiroz, uma cearense nascida em 1910, foi </a:t>
            </a:r>
            <a:r>
              <a:rPr lang="pt-BR" sz="2400" b="1" i="0" dirty="0">
                <a:effectLst/>
                <a:latin typeface="+mj-lt"/>
              </a:rPr>
              <a:t>a primeira mulher a ingressar na Academia Brasileira de Letras e a primeira autora a receber o importante Prêmio Camões</a:t>
            </a:r>
            <a:r>
              <a:rPr lang="pt-BR" sz="2400" b="0" i="0" dirty="0">
                <a:effectLst/>
                <a:latin typeface="+mj-lt"/>
              </a:rPr>
              <a:t>. A escritora no princípio da carreira já havia recebido o prêmio da Fundação Graça Aranha pelo seu primeiro romance, </a:t>
            </a:r>
            <a:r>
              <a:rPr lang="pt-BR" sz="2400" b="0" i="1" dirty="0">
                <a:effectLst/>
                <a:latin typeface="+mj-lt"/>
              </a:rPr>
              <a:t>O Quinze</a:t>
            </a:r>
            <a:r>
              <a:rPr lang="pt-BR" sz="2400" b="0" i="0" dirty="0">
                <a:effectLst/>
                <a:latin typeface="+mj-lt"/>
              </a:rPr>
              <a:t>, publicado quando tinha apenas 20 anos.</a:t>
            </a:r>
          </a:p>
          <a:p>
            <a:pPr marL="0" indent="0" algn="just" fontAlgn="t">
              <a:buNone/>
            </a:pPr>
            <a:r>
              <a:rPr lang="pt-BR" sz="2400" b="0" i="0" dirty="0">
                <a:effectLst/>
                <a:latin typeface="+mj-lt"/>
              </a:rPr>
              <a:t>O talento literário pode ter sido transmitido pelo sangue: Rachel era parente, pelo lado materno, do escritor </a:t>
            </a:r>
            <a:r>
              <a:rPr lang="pt-BR" sz="2400" b="0" i="0" u="none" strike="noStrike" dirty="0">
                <a:effectLst/>
                <a:latin typeface="+mj-lt"/>
                <a:hlinkClick r:id="rId3">
                  <a:extLst>
                    <a:ext uri="{A12FA001-AC4F-418D-AE19-62706E023703}">
                      <ahyp:hlinkClr xmlns:ahyp="http://schemas.microsoft.com/office/drawing/2018/hyperlinkcolor" val="tx"/>
                    </a:ext>
                  </a:extLst>
                </a:hlinkClick>
              </a:rPr>
              <a:t>José de Alencar</a:t>
            </a:r>
            <a:r>
              <a:rPr lang="pt-BR" sz="2400" b="0" i="0" dirty="0">
                <a:effectLst/>
                <a:latin typeface="+mj-lt"/>
              </a:rPr>
              <a:t>. </a:t>
            </a:r>
          </a:p>
          <a:p>
            <a:pPr marL="0" indent="0" algn="just" fontAlgn="t">
              <a:buNone/>
            </a:pPr>
            <a:r>
              <a:rPr lang="pt-BR" sz="2400" dirty="0">
                <a:latin typeface="+mj-lt"/>
              </a:rPr>
              <a:t>A </a:t>
            </a:r>
            <a:r>
              <a:rPr lang="pt-BR" sz="2400" b="0" i="0" dirty="0">
                <a:effectLst/>
                <a:latin typeface="+mj-lt"/>
              </a:rPr>
              <a:t>moça se formou professora com apenas quinze anos e colaborou com alguns jornais, seguiu escrevendo para os meios de comunicação, onde publicou mais de duas mil crônicas. </a:t>
            </a:r>
            <a:r>
              <a:rPr lang="pt-BR" sz="2400" b="1" i="0" dirty="0">
                <a:effectLst/>
                <a:latin typeface="+mj-lt"/>
              </a:rPr>
              <a:t>Para além das crônicas também investiu nos romances e nas peças de teatro</a:t>
            </a:r>
            <a:r>
              <a:rPr lang="pt-BR" sz="2400" b="0" i="0" dirty="0">
                <a:effectLst/>
                <a:latin typeface="+mj-lt"/>
              </a:rPr>
              <a:t>.</a:t>
            </a:r>
          </a:p>
          <a:p>
            <a:pPr marL="0" indent="0" algn="just">
              <a:buNone/>
            </a:pPr>
            <a:r>
              <a:rPr lang="pt-BR" sz="2400" b="0" i="0" dirty="0">
                <a:effectLst/>
                <a:latin typeface="+mj-lt"/>
              </a:rPr>
              <a:t>.</a:t>
            </a:r>
            <a:endParaRPr lang="pt-BR" sz="2400" dirty="0">
              <a:latin typeface="+mj-lt"/>
            </a:endParaRPr>
          </a:p>
        </p:txBody>
      </p:sp>
    </p:spTree>
    <p:extLst>
      <p:ext uri="{BB962C8B-B14F-4D97-AF65-F5344CB8AC3E}">
        <p14:creationId xmlns:p14="http://schemas.microsoft.com/office/powerpoint/2010/main" val="1841460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E46012A-FBA7-4B2A-9E2C-D5A31E7ED701}"/>
              </a:ext>
            </a:extLst>
          </p:cNvPr>
          <p:cNvSpPr>
            <a:spLocks noGrp="1"/>
          </p:cNvSpPr>
          <p:nvPr>
            <p:ph idx="1"/>
          </p:nvPr>
        </p:nvSpPr>
        <p:spPr>
          <a:xfrm>
            <a:off x="457200" y="548680"/>
            <a:ext cx="8229600" cy="5577483"/>
          </a:xfrm>
        </p:spPr>
        <p:txBody>
          <a:bodyPr>
            <a:normAutofit/>
          </a:bodyPr>
          <a:lstStyle/>
          <a:p>
            <a:pPr marL="0" indent="0" algn="just">
              <a:buNone/>
            </a:pPr>
            <a:r>
              <a:rPr lang="pt-BR" sz="2400" dirty="0">
                <a:latin typeface="+mj-lt"/>
              </a:rPr>
              <a:t>T</a:t>
            </a:r>
            <a:r>
              <a:rPr lang="pt-BR" sz="2400" b="0" i="0" dirty="0">
                <a:effectLst/>
                <a:latin typeface="+mj-lt"/>
              </a:rPr>
              <a:t>ambém tinha preocupações políticas. Em 1931 se filiou ao Partido Comunista Brasileiro e ajudou a implantar o partido no nordeste.</a:t>
            </a:r>
          </a:p>
          <a:p>
            <a:pPr marL="0" indent="0" algn="just">
              <a:buNone/>
            </a:pPr>
            <a:endParaRPr lang="pt-BR" sz="2400" dirty="0"/>
          </a:p>
        </p:txBody>
      </p:sp>
      <p:pic>
        <p:nvPicPr>
          <p:cNvPr id="12290" name="Picture 2" descr="Rachel de Queiroz">
            <a:extLst>
              <a:ext uri="{FF2B5EF4-FFF2-40B4-BE49-F238E27FC236}">
                <a16:creationId xmlns:a16="http://schemas.microsoft.com/office/drawing/2014/main" id="{C538DC46-4D71-438B-A4E0-5B15D57578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690836"/>
            <a:ext cx="61912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8614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C428C1-DBA5-4E14-86CA-4375088350F1}"/>
              </a:ext>
            </a:extLst>
          </p:cNvPr>
          <p:cNvSpPr>
            <a:spLocks noGrp="1"/>
          </p:cNvSpPr>
          <p:nvPr>
            <p:ph type="title"/>
          </p:nvPr>
        </p:nvSpPr>
        <p:spPr/>
        <p:txBody>
          <a:bodyPr>
            <a:normAutofit fontScale="90000"/>
          </a:bodyPr>
          <a:lstStyle/>
          <a:p>
            <a:pPr fontAlgn="t"/>
            <a:r>
              <a:rPr lang="pt-BR" b="0" i="0" dirty="0">
                <a:solidFill>
                  <a:srgbClr val="333333"/>
                </a:solidFill>
                <a:effectLst/>
              </a:rPr>
              <a:t>11. </a:t>
            </a:r>
            <a:br>
              <a:rPr lang="pt-BR" b="0" i="0" dirty="0">
                <a:solidFill>
                  <a:srgbClr val="333333"/>
                </a:solidFill>
                <a:effectLst/>
              </a:rPr>
            </a:br>
            <a:br>
              <a:rPr lang="pt-BR" b="0" i="0" dirty="0">
                <a:solidFill>
                  <a:srgbClr val="333333"/>
                </a:solidFill>
                <a:effectLst/>
              </a:rPr>
            </a:br>
            <a:r>
              <a:rPr lang="pt-BR" b="0" i="0" dirty="0">
                <a:solidFill>
                  <a:srgbClr val="333333"/>
                </a:solidFill>
                <a:effectLst/>
              </a:rPr>
              <a:t>Ana Maria Machado, escritora (1941) </a:t>
            </a:r>
            <a:br>
              <a:rPr lang="pt-BR" b="0" i="0" dirty="0">
                <a:solidFill>
                  <a:srgbClr val="333333"/>
                </a:solidFill>
                <a:effectLst/>
              </a:rPr>
            </a:br>
            <a:br>
              <a:rPr lang="pt-BR" dirty="0"/>
            </a:br>
            <a:endParaRPr lang="pt-BR" dirty="0"/>
          </a:p>
        </p:txBody>
      </p:sp>
      <p:sp>
        <p:nvSpPr>
          <p:cNvPr id="3" name="Espaço Reservado para Conteúdo 2">
            <a:extLst>
              <a:ext uri="{FF2B5EF4-FFF2-40B4-BE49-F238E27FC236}">
                <a16:creationId xmlns:a16="http://schemas.microsoft.com/office/drawing/2014/main" id="{6672B869-53CB-4247-B751-A78260C2546A}"/>
              </a:ext>
            </a:extLst>
          </p:cNvPr>
          <p:cNvSpPr>
            <a:spLocks noGrp="1"/>
          </p:cNvSpPr>
          <p:nvPr>
            <p:ph idx="1"/>
          </p:nvPr>
        </p:nvSpPr>
        <p:spPr/>
        <p:txBody>
          <a:bodyPr>
            <a:normAutofit fontScale="92500" lnSpcReduction="10000"/>
          </a:bodyPr>
          <a:lstStyle/>
          <a:p>
            <a:pPr marL="0" indent="0" algn="just">
              <a:buNone/>
            </a:pPr>
            <a:r>
              <a:rPr lang="pt-BR" sz="2800" b="0" i="1" dirty="0">
                <a:solidFill>
                  <a:srgbClr val="333333"/>
                </a:solidFill>
                <a:effectLst/>
                <a:latin typeface="+mj-lt"/>
              </a:rPr>
              <a:t>Bisa Bia, Bisa Bel</a:t>
            </a:r>
            <a:r>
              <a:rPr lang="pt-BR" sz="2800" b="0" i="0" dirty="0">
                <a:solidFill>
                  <a:srgbClr val="333333"/>
                </a:solidFill>
                <a:effectLst/>
                <a:latin typeface="+mj-lt"/>
              </a:rPr>
              <a:t>, essas curtas palavrinhas encheram os seus olhos de infância? Culpa da Ana Maria Machado! Essa carioca nascida em 1941.</a:t>
            </a:r>
          </a:p>
          <a:p>
            <a:pPr marL="0" indent="0" algn="just" fontAlgn="t">
              <a:buNone/>
            </a:pPr>
            <a:r>
              <a:rPr lang="pt-BR" sz="2800" b="0" i="0" dirty="0">
                <a:solidFill>
                  <a:srgbClr val="333333"/>
                </a:solidFill>
                <a:effectLst/>
                <a:latin typeface="+mj-lt"/>
              </a:rPr>
              <a:t>Além de encantada pela escrita, Ana Maria também é uma pintora de mãe cheia tendo participado de exposições no Brasil e no exterior. Aliás, a carreira de Ana Maria é uma caixinha de surpresas: </a:t>
            </a:r>
            <a:r>
              <a:rPr lang="pt-BR" sz="2800" b="1" i="0" dirty="0">
                <a:solidFill>
                  <a:srgbClr val="333333"/>
                </a:solidFill>
                <a:effectLst/>
                <a:latin typeface="+mj-lt"/>
              </a:rPr>
              <a:t>escritora de livros adultos e infantis, professora, jornalista, pintora</a:t>
            </a:r>
            <a:r>
              <a:rPr lang="pt-BR" sz="2800" b="0" i="0" dirty="0">
                <a:solidFill>
                  <a:srgbClr val="333333"/>
                </a:solidFill>
                <a:effectLst/>
                <a:latin typeface="+mj-lt"/>
              </a:rPr>
              <a:t>, essa moça experimentou de tudo e mais um pouco. </a:t>
            </a:r>
          </a:p>
          <a:p>
            <a:pPr marL="0" indent="0" algn="just" fontAlgn="t">
              <a:buNone/>
            </a:pPr>
            <a:r>
              <a:rPr lang="pt-BR" sz="2800" b="0" i="0" dirty="0">
                <a:solidFill>
                  <a:srgbClr val="333333"/>
                </a:solidFill>
                <a:effectLst/>
                <a:latin typeface="+mj-lt"/>
              </a:rPr>
              <a:t>Durante a ditadura, Ana Maria foi presa e se viu obrigada a sair do país. </a:t>
            </a:r>
          </a:p>
          <a:p>
            <a:pPr marL="0" indent="0">
              <a:buNone/>
            </a:pPr>
            <a:endParaRPr lang="pt-BR" dirty="0"/>
          </a:p>
        </p:txBody>
      </p:sp>
    </p:spTree>
    <p:extLst>
      <p:ext uri="{BB962C8B-B14F-4D97-AF65-F5344CB8AC3E}">
        <p14:creationId xmlns:p14="http://schemas.microsoft.com/office/powerpoint/2010/main" val="7290321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na Maria Machado">
            <a:extLst>
              <a:ext uri="{FF2B5EF4-FFF2-40B4-BE49-F238E27FC236}">
                <a16:creationId xmlns:a16="http://schemas.microsoft.com/office/drawing/2014/main" id="{802FAA66-4106-43FC-94E7-74D10ECE92B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124744"/>
            <a:ext cx="6984776" cy="5001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5883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2BD103-CF82-4BF3-93AE-9E63A22940F6}"/>
              </a:ext>
            </a:extLst>
          </p:cNvPr>
          <p:cNvSpPr>
            <a:spLocks noGrp="1"/>
          </p:cNvSpPr>
          <p:nvPr>
            <p:ph type="title"/>
          </p:nvPr>
        </p:nvSpPr>
        <p:spPr/>
        <p:txBody>
          <a:bodyPr>
            <a:normAutofit fontScale="90000"/>
          </a:bodyPr>
          <a:lstStyle/>
          <a:p>
            <a:pPr fontAlgn="t"/>
            <a:br>
              <a:rPr lang="pt-BR" b="0" i="0" dirty="0">
                <a:solidFill>
                  <a:srgbClr val="333333"/>
                </a:solidFill>
                <a:effectLst/>
              </a:rPr>
            </a:br>
            <a:br>
              <a:rPr lang="pt-BR" b="0" i="0" dirty="0">
                <a:solidFill>
                  <a:srgbClr val="333333"/>
                </a:solidFill>
                <a:effectLst/>
              </a:rPr>
            </a:br>
            <a:r>
              <a:rPr lang="pt-BR" b="0" i="0" dirty="0">
                <a:solidFill>
                  <a:srgbClr val="333333"/>
                </a:solidFill>
                <a:effectLst/>
              </a:rPr>
              <a:t>Anita Malfatti, pintora (1889-1964)</a:t>
            </a:r>
            <a:br>
              <a:rPr lang="pt-BR" b="0" i="0" dirty="0">
                <a:solidFill>
                  <a:srgbClr val="333333"/>
                </a:solidFill>
                <a:effectLst/>
              </a:rPr>
            </a:br>
            <a:br>
              <a:rPr lang="pt-BR" dirty="0"/>
            </a:br>
            <a:endParaRPr lang="pt-BR" dirty="0"/>
          </a:p>
        </p:txBody>
      </p:sp>
      <p:sp>
        <p:nvSpPr>
          <p:cNvPr id="3" name="Espaço Reservado para Conteúdo 2">
            <a:extLst>
              <a:ext uri="{FF2B5EF4-FFF2-40B4-BE49-F238E27FC236}">
                <a16:creationId xmlns:a16="http://schemas.microsoft.com/office/drawing/2014/main" id="{40E53EED-932B-4227-BFCB-2DB24DE7EF4E}"/>
              </a:ext>
            </a:extLst>
          </p:cNvPr>
          <p:cNvSpPr>
            <a:spLocks noGrp="1"/>
          </p:cNvSpPr>
          <p:nvPr>
            <p:ph idx="1"/>
          </p:nvPr>
        </p:nvSpPr>
        <p:spPr>
          <a:xfrm>
            <a:off x="414997" y="1456642"/>
            <a:ext cx="8229600" cy="3811562"/>
          </a:xfrm>
        </p:spPr>
        <p:txBody>
          <a:bodyPr>
            <a:normAutofit fontScale="85000" lnSpcReduction="10000"/>
          </a:bodyPr>
          <a:lstStyle/>
          <a:p>
            <a:pPr marL="0" indent="0" algn="just" fontAlgn="t">
              <a:buNone/>
            </a:pPr>
            <a:r>
              <a:rPr lang="pt-BR" b="0" i="0" dirty="0">
                <a:solidFill>
                  <a:srgbClr val="333333"/>
                </a:solidFill>
                <a:effectLst/>
                <a:latin typeface="+mj-lt"/>
              </a:rPr>
              <a:t>A pintora acima foi </a:t>
            </a:r>
            <a:r>
              <a:rPr lang="pt-BR" b="1" i="0" dirty="0">
                <a:solidFill>
                  <a:srgbClr val="333333"/>
                </a:solidFill>
                <a:effectLst/>
                <a:latin typeface="+mj-lt"/>
              </a:rPr>
              <a:t>um dos grandes nomes do Modernismo brasileiro</a:t>
            </a:r>
            <a:r>
              <a:rPr lang="pt-BR" b="0" i="0" dirty="0">
                <a:solidFill>
                  <a:srgbClr val="333333"/>
                </a:solidFill>
                <a:effectLst/>
                <a:latin typeface="+mj-lt"/>
              </a:rPr>
              <a:t>. A artista plástica paulistana começou vencendo desafios já desde pequena: como nasceu com um problema no braço direito precisou aprender a usar a mão esquerda. Ainda jovem, Anita tentou se suicidar. Felizmente o plano não deu certo e ela renasceu decidida a se dedicar à pintura. </a:t>
            </a:r>
          </a:p>
          <a:p>
            <a:pPr marL="0" indent="0">
              <a:buNone/>
            </a:pPr>
            <a:br>
              <a:rPr lang="pt-BR" dirty="0"/>
            </a:br>
            <a:endParaRPr lang="pt-BR" dirty="0"/>
          </a:p>
        </p:txBody>
      </p:sp>
    </p:spTree>
    <p:extLst>
      <p:ext uri="{BB962C8B-B14F-4D97-AF65-F5344CB8AC3E}">
        <p14:creationId xmlns:p14="http://schemas.microsoft.com/office/powerpoint/2010/main" val="21991624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Anita Malfatti ">
            <a:extLst>
              <a:ext uri="{FF2B5EF4-FFF2-40B4-BE49-F238E27FC236}">
                <a16:creationId xmlns:a16="http://schemas.microsoft.com/office/drawing/2014/main" id="{2F5A4452-0A05-4DDD-B61D-BACDED5F7CD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836712"/>
            <a:ext cx="6912768" cy="528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0069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25473E-F5EA-4747-B358-5951D59B63A9}"/>
              </a:ext>
            </a:extLst>
          </p:cNvPr>
          <p:cNvSpPr>
            <a:spLocks noGrp="1"/>
          </p:cNvSpPr>
          <p:nvPr>
            <p:ph type="title"/>
          </p:nvPr>
        </p:nvSpPr>
        <p:spPr/>
        <p:txBody>
          <a:bodyPr>
            <a:normAutofit fontScale="90000"/>
          </a:bodyPr>
          <a:lstStyle/>
          <a:p>
            <a:pPr fontAlgn="t"/>
            <a:br>
              <a:rPr lang="pt-BR" b="0" i="0" dirty="0">
                <a:solidFill>
                  <a:srgbClr val="333333"/>
                </a:solidFill>
                <a:effectLst/>
              </a:rPr>
            </a:br>
            <a:br>
              <a:rPr lang="pt-BR" b="0" i="0" dirty="0">
                <a:solidFill>
                  <a:srgbClr val="333333"/>
                </a:solidFill>
                <a:effectLst/>
              </a:rPr>
            </a:br>
            <a:r>
              <a:rPr lang="pt-BR" b="0" i="0" dirty="0">
                <a:solidFill>
                  <a:srgbClr val="333333"/>
                </a:solidFill>
                <a:effectLst/>
              </a:rPr>
              <a:t>Dilma Rousseff, política (1947)</a:t>
            </a:r>
            <a:br>
              <a:rPr lang="pt-BR" b="0" i="0" dirty="0">
                <a:solidFill>
                  <a:srgbClr val="333333"/>
                </a:solidFill>
                <a:effectLst/>
              </a:rPr>
            </a:br>
            <a:br>
              <a:rPr lang="pt-BR" dirty="0"/>
            </a:br>
            <a:endParaRPr lang="pt-BR" dirty="0"/>
          </a:p>
        </p:txBody>
      </p:sp>
      <p:sp>
        <p:nvSpPr>
          <p:cNvPr id="3" name="Espaço Reservado para Conteúdo 2">
            <a:extLst>
              <a:ext uri="{FF2B5EF4-FFF2-40B4-BE49-F238E27FC236}">
                <a16:creationId xmlns:a16="http://schemas.microsoft.com/office/drawing/2014/main" id="{2714C11D-D7D8-404D-AA58-FD455971A6B0}"/>
              </a:ext>
            </a:extLst>
          </p:cNvPr>
          <p:cNvSpPr>
            <a:spLocks noGrp="1"/>
          </p:cNvSpPr>
          <p:nvPr>
            <p:ph idx="1"/>
          </p:nvPr>
        </p:nvSpPr>
        <p:spPr>
          <a:xfrm>
            <a:off x="457200" y="1600200"/>
            <a:ext cx="8229600" cy="4709120"/>
          </a:xfrm>
        </p:spPr>
        <p:txBody>
          <a:bodyPr>
            <a:normAutofit/>
          </a:bodyPr>
          <a:lstStyle/>
          <a:p>
            <a:pPr marL="0" indent="0" algn="just">
              <a:buNone/>
            </a:pPr>
            <a:r>
              <a:rPr lang="pt-BR" sz="2400" b="0" i="0" dirty="0">
                <a:solidFill>
                  <a:srgbClr val="333333"/>
                </a:solidFill>
                <a:effectLst/>
                <a:latin typeface="+mj-lt"/>
              </a:rPr>
              <a:t>Independente da sua ideologia ser de direita ou de esquerda há que se reconhecer a importância de Dilma Rousseff, </a:t>
            </a:r>
            <a:r>
              <a:rPr lang="pt-BR" sz="2400" b="1" i="0" dirty="0">
                <a:solidFill>
                  <a:srgbClr val="333333"/>
                </a:solidFill>
                <a:effectLst/>
                <a:latin typeface="+mj-lt"/>
              </a:rPr>
              <a:t>a primeira mulher brasileira a presidir o país</a:t>
            </a:r>
            <a:r>
              <a:rPr lang="pt-BR" sz="2400" b="0" i="0" dirty="0">
                <a:solidFill>
                  <a:srgbClr val="333333"/>
                </a:solidFill>
                <a:effectLst/>
                <a:latin typeface="+mj-lt"/>
              </a:rPr>
              <a:t>. Já antes de alcançar o cargo máximo da política nacional, Dilma esteve cinco anos a frente da Casa Civil. </a:t>
            </a:r>
          </a:p>
          <a:p>
            <a:pPr marL="0" indent="0" algn="just">
              <a:buNone/>
            </a:pPr>
            <a:r>
              <a:rPr lang="pt-BR" sz="2400" b="0" i="0" dirty="0">
                <a:solidFill>
                  <a:srgbClr val="333333"/>
                </a:solidFill>
                <a:effectLst/>
                <a:latin typeface="+mj-lt"/>
              </a:rPr>
              <a:t>Formada em economia, Dilma ocupou uma série de cargos técnicos públicos.</a:t>
            </a:r>
            <a:endParaRPr lang="pt-BR" sz="2400" dirty="0">
              <a:latin typeface="+mj-lt"/>
            </a:endParaRPr>
          </a:p>
        </p:txBody>
      </p:sp>
    </p:spTree>
    <p:extLst>
      <p:ext uri="{BB962C8B-B14F-4D97-AF65-F5344CB8AC3E}">
        <p14:creationId xmlns:p14="http://schemas.microsoft.com/office/powerpoint/2010/main" val="32885787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ilma Rousseff">
            <a:extLst>
              <a:ext uri="{FF2B5EF4-FFF2-40B4-BE49-F238E27FC236}">
                <a16:creationId xmlns:a16="http://schemas.microsoft.com/office/drawing/2014/main" id="{6F0941AB-031C-41E0-83DF-B7E36DE9AFF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908720"/>
            <a:ext cx="7128792" cy="5217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8138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CB2E1C-DA0D-43C0-A148-2CF9FACA041F}"/>
              </a:ext>
            </a:extLst>
          </p:cNvPr>
          <p:cNvSpPr>
            <a:spLocks noGrp="1"/>
          </p:cNvSpPr>
          <p:nvPr>
            <p:ph type="title"/>
          </p:nvPr>
        </p:nvSpPr>
        <p:spPr/>
        <p:txBody>
          <a:bodyPr>
            <a:normAutofit fontScale="90000"/>
          </a:bodyPr>
          <a:lstStyle/>
          <a:p>
            <a:pPr fontAlgn="t"/>
            <a:br>
              <a:rPr lang="pt-BR" b="0" i="0" dirty="0">
                <a:solidFill>
                  <a:srgbClr val="333333"/>
                </a:solidFill>
                <a:effectLst/>
                <a:latin typeface="Rubik"/>
              </a:rPr>
            </a:br>
            <a:br>
              <a:rPr lang="pt-BR" b="0" i="0" dirty="0">
                <a:solidFill>
                  <a:srgbClr val="333333"/>
                </a:solidFill>
                <a:effectLst/>
                <a:latin typeface="Rubik"/>
              </a:rPr>
            </a:br>
            <a:r>
              <a:rPr lang="pt-BR" b="0" i="0" dirty="0">
                <a:solidFill>
                  <a:srgbClr val="333333"/>
                </a:solidFill>
                <a:effectLst/>
              </a:rPr>
              <a:t>Chica da Silva, escrava alforriada (1732-1796)</a:t>
            </a:r>
            <a:br>
              <a:rPr lang="pt-BR" b="0" i="0" dirty="0">
                <a:solidFill>
                  <a:srgbClr val="333333"/>
                </a:solidFill>
                <a:effectLst/>
                <a:latin typeface="Rubik"/>
              </a:rPr>
            </a:br>
            <a:br>
              <a:rPr lang="pt-BR" dirty="0"/>
            </a:br>
            <a:endParaRPr lang="pt-BR" dirty="0"/>
          </a:p>
        </p:txBody>
      </p:sp>
      <p:sp>
        <p:nvSpPr>
          <p:cNvPr id="3" name="Espaço Reservado para Conteúdo 2">
            <a:extLst>
              <a:ext uri="{FF2B5EF4-FFF2-40B4-BE49-F238E27FC236}">
                <a16:creationId xmlns:a16="http://schemas.microsoft.com/office/drawing/2014/main" id="{12170DE9-6C20-4513-B054-67AE683D8E33}"/>
              </a:ext>
            </a:extLst>
          </p:cNvPr>
          <p:cNvSpPr>
            <a:spLocks noGrp="1"/>
          </p:cNvSpPr>
          <p:nvPr>
            <p:ph idx="1"/>
          </p:nvPr>
        </p:nvSpPr>
        <p:spPr/>
        <p:txBody>
          <a:bodyPr>
            <a:normAutofit fontScale="85000" lnSpcReduction="20000"/>
          </a:bodyPr>
          <a:lstStyle/>
          <a:p>
            <a:pPr marL="0" indent="0" algn="just" fontAlgn="t">
              <a:buNone/>
            </a:pPr>
            <a:r>
              <a:rPr lang="pt-BR" sz="3100" b="0" i="0" dirty="0">
                <a:solidFill>
                  <a:srgbClr val="333333"/>
                </a:solidFill>
                <a:effectLst/>
                <a:latin typeface="+mj-lt"/>
              </a:rPr>
              <a:t>Filha de um português com uma escrava, Chica da Silva foi comprada aos 22 anos pelo desembargador e </a:t>
            </a:r>
            <a:r>
              <a:rPr lang="pt-BR" sz="3100" b="0" i="0" dirty="0" err="1">
                <a:solidFill>
                  <a:srgbClr val="333333"/>
                </a:solidFill>
                <a:effectLst/>
                <a:latin typeface="+mj-lt"/>
              </a:rPr>
              <a:t>contrator</a:t>
            </a:r>
            <a:r>
              <a:rPr lang="pt-BR" sz="3100" b="0" i="0" dirty="0">
                <a:solidFill>
                  <a:srgbClr val="333333"/>
                </a:solidFill>
                <a:effectLst/>
                <a:latin typeface="+mj-lt"/>
              </a:rPr>
              <a:t> de diamantes João Fernandes de Oliveira. Ganhou a alforria e </a:t>
            </a:r>
            <a:r>
              <a:rPr lang="pt-BR" sz="3100" b="1" i="0" dirty="0">
                <a:solidFill>
                  <a:srgbClr val="333333"/>
                </a:solidFill>
                <a:effectLst/>
                <a:latin typeface="+mj-lt"/>
              </a:rPr>
              <a:t>passou a viver com o seu antigo proprietário, mesmo não tendo casado oficialmente</a:t>
            </a:r>
            <a:r>
              <a:rPr lang="pt-BR" sz="3100" b="0" i="0" dirty="0">
                <a:solidFill>
                  <a:srgbClr val="333333"/>
                </a:solidFill>
                <a:effectLst/>
                <a:latin typeface="+mj-lt"/>
              </a:rPr>
              <a:t>. Juntos tiveram 13 filhos.</a:t>
            </a:r>
          </a:p>
          <a:p>
            <a:pPr marL="0" indent="0" algn="just" fontAlgn="t">
              <a:buNone/>
            </a:pPr>
            <a:r>
              <a:rPr lang="pt-BR" sz="3100" b="0" i="0" dirty="0">
                <a:solidFill>
                  <a:srgbClr val="333333"/>
                </a:solidFill>
                <a:effectLst/>
                <a:latin typeface="+mj-lt"/>
              </a:rPr>
              <a:t>Mas engana-se quem pensa que Chica da Silva sofreu nas mãos do parceiro, a verdade talvez esteja mais próxima do avesso. João atendia a todos os caprichos da mulher, e passou a administrar a fortuna da família. </a:t>
            </a:r>
          </a:p>
          <a:p>
            <a:pPr marL="0" indent="0">
              <a:buNone/>
            </a:pPr>
            <a:br>
              <a:rPr lang="pt-BR" dirty="0"/>
            </a:br>
            <a:br>
              <a:rPr lang="pt-BR" dirty="0"/>
            </a:br>
            <a:endParaRPr lang="pt-BR" dirty="0"/>
          </a:p>
        </p:txBody>
      </p:sp>
    </p:spTree>
    <p:extLst>
      <p:ext uri="{BB962C8B-B14F-4D97-AF65-F5344CB8AC3E}">
        <p14:creationId xmlns:p14="http://schemas.microsoft.com/office/powerpoint/2010/main" val="9798232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hica da Silva">
            <a:extLst>
              <a:ext uri="{FF2B5EF4-FFF2-40B4-BE49-F238E27FC236}">
                <a16:creationId xmlns:a16="http://schemas.microsoft.com/office/drawing/2014/main" id="{B95D8732-EBC4-4D38-81FC-6ED8DE9C202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404664"/>
            <a:ext cx="7416824"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418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ma perspectiva liberal sobre identidade de gênero - Instituto Mercado  Popular">
            <a:extLst>
              <a:ext uri="{FF2B5EF4-FFF2-40B4-BE49-F238E27FC236}">
                <a16:creationId xmlns:a16="http://schemas.microsoft.com/office/drawing/2014/main" id="{7046FA57-0387-4717-9593-14FF200B2E1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16632"/>
            <a:ext cx="8568952"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5481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A6F14A-F555-47D4-82F6-7A23C24CCC96}"/>
              </a:ext>
            </a:extLst>
          </p:cNvPr>
          <p:cNvSpPr>
            <a:spLocks noGrp="1"/>
          </p:cNvSpPr>
          <p:nvPr>
            <p:ph type="title"/>
          </p:nvPr>
        </p:nvSpPr>
        <p:spPr/>
        <p:txBody>
          <a:bodyPr>
            <a:normAutofit fontScale="90000"/>
          </a:bodyPr>
          <a:lstStyle/>
          <a:p>
            <a:pPr fontAlgn="t"/>
            <a:br>
              <a:rPr lang="pt-BR" b="0" i="0" dirty="0">
                <a:solidFill>
                  <a:srgbClr val="333333"/>
                </a:solidFill>
                <a:effectLst/>
              </a:rPr>
            </a:br>
            <a:br>
              <a:rPr lang="pt-BR" b="0" i="0" dirty="0">
                <a:solidFill>
                  <a:srgbClr val="333333"/>
                </a:solidFill>
                <a:effectLst/>
              </a:rPr>
            </a:br>
            <a:r>
              <a:rPr lang="pt-BR" b="0" i="0" dirty="0">
                <a:solidFill>
                  <a:srgbClr val="333333"/>
                </a:solidFill>
                <a:effectLst/>
              </a:rPr>
              <a:t>Maria Quitéria, militar (1792-1853)</a:t>
            </a:r>
            <a:br>
              <a:rPr lang="pt-BR" b="0" i="0" dirty="0">
                <a:solidFill>
                  <a:srgbClr val="333333"/>
                </a:solidFill>
                <a:effectLst/>
              </a:rPr>
            </a:br>
            <a:br>
              <a:rPr lang="pt-BR" dirty="0"/>
            </a:br>
            <a:endParaRPr lang="pt-BR" dirty="0"/>
          </a:p>
        </p:txBody>
      </p:sp>
      <p:sp>
        <p:nvSpPr>
          <p:cNvPr id="3" name="Espaço Reservado para Conteúdo 2">
            <a:extLst>
              <a:ext uri="{FF2B5EF4-FFF2-40B4-BE49-F238E27FC236}">
                <a16:creationId xmlns:a16="http://schemas.microsoft.com/office/drawing/2014/main" id="{4ECA6F14-13E7-4C0D-84F0-B86C7CCB2F5E}"/>
              </a:ext>
            </a:extLst>
          </p:cNvPr>
          <p:cNvSpPr>
            <a:spLocks noGrp="1"/>
          </p:cNvSpPr>
          <p:nvPr>
            <p:ph idx="1"/>
          </p:nvPr>
        </p:nvSpPr>
        <p:spPr/>
        <p:txBody>
          <a:bodyPr>
            <a:normAutofit/>
          </a:bodyPr>
          <a:lstStyle/>
          <a:p>
            <a:pPr marL="0" indent="0" algn="just" fontAlgn="t">
              <a:buNone/>
            </a:pPr>
            <a:r>
              <a:rPr lang="pt-BR" sz="2600" b="0" i="0" dirty="0">
                <a:solidFill>
                  <a:srgbClr val="333333"/>
                </a:solidFill>
                <a:effectLst/>
                <a:latin typeface="Helvetica" panose="020B0604020202020204" pitchFamily="34" charset="0"/>
              </a:rPr>
              <a:t>No princípio do século XIX o Brasil teve uma militar no seu exército, uma verdadeira </a:t>
            </a:r>
            <a:r>
              <a:rPr lang="pt-BR" sz="2600" b="1" i="0" dirty="0">
                <a:solidFill>
                  <a:srgbClr val="333333"/>
                </a:solidFill>
                <a:effectLst/>
                <a:latin typeface="Helvetica" panose="020B0604020202020204" pitchFamily="34" charset="0"/>
              </a:rPr>
              <a:t>heroína na luta pela independência</a:t>
            </a:r>
            <a:r>
              <a:rPr lang="pt-BR" sz="2600" dirty="0">
                <a:solidFill>
                  <a:srgbClr val="333333"/>
                </a:solidFill>
                <a:latin typeface="Helvetica" panose="020B0604020202020204" pitchFamily="34" charset="0"/>
              </a:rPr>
              <a:t>, </a:t>
            </a:r>
            <a:r>
              <a:rPr lang="pt-BR" sz="2600" b="1" i="0" dirty="0">
                <a:solidFill>
                  <a:srgbClr val="333333"/>
                </a:solidFill>
                <a:effectLst/>
                <a:latin typeface="Helvetica" panose="020B0604020202020204" pitchFamily="34" charset="0"/>
              </a:rPr>
              <a:t>gostava de montar, de caçar e de manejar armas de fogo</a:t>
            </a:r>
            <a:r>
              <a:rPr lang="pt-BR" sz="2600" b="0" i="0" dirty="0">
                <a:solidFill>
                  <a:srgbClr val="333333"/>
                </a:solidFill>
                <a:effectLst/>
                <a:latin typeface="Helvetica" panose="020B0604020202020204" pitchFamily="34" charset="0"/>
              </a:rPr>
              <a:t>, mas não tinha qualquer interesse pela escola. Quando soube das lutas de apoio à Independência, em 1822, pediu autorização ao pai para se alistar. O pedido foi negado.</a:t>
            </a:r>
          </a:p>
          <a:p>
            <a:pPr marL="0" indent="0">
              <a:buNone/>
            </a:pPr>
            <a:br>
              <a:rPr lang="pt-BR" dirty="0"/>
            </a:br>
            <a:endParaRPr lang="pt-BR" dirty="0"/>
          </a:p>
        </p:txBody>
      </p:sp>
    </p:spTree>
    <p:extLst>
      <p:ext uri="{BB962C8B-B14F-4D97-AF65-F5344CB8AC3E}">
        <p14:creationId xmlns:p14="http://schemas.microsoft.com/office/powerpoint/2010/main" val="22831574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E879636-B8B4-492A-81DA-0168F20E74C7}"/>
              </a:ext>
            </a:extLst>
          </p:cNvPr>
          <p:cNvSpPr>
            <a:spLocks noGrp="1"/>
          </p:cNvSpPr>
          <p:nvPr>
            <p:ph idx="1"/>
          </p:nvPr>
        </p:nvSpPr>
        <p:spPr/>
        <p:txBody>
          <a:bodyPr>
            <a:normAutofit/>
          </a:bodyPr>
          <a:lstStyle/>
          <a:p>
            <a:pPr marL="0" indent="0" algn="just" fontAlgn="t">
              <a:buNone/>
            </a:pPr>
            <a:r>
              <a:rPr lang="pt-BR" sz="2600" b="0" i="0" dirty="0">
                <a:solidFill>
                  <a:srgbClr val="333333"/>
                </a:solidFill>
                <a:effectLst/>
                <a:latin typeface="+mj-lt"/>
              </a:rPr>
              <a:t>Maria Quitéria não desistiu. </a:t>
            </a:r>
            <a:r>
              <a:rPr lang="pt-BR" sz="2600" b="1" i="0" dirty="0">
                <a:solidFill>
                  <a:srgbClr val="333333"/>
                </a:solidFill>
                <a:effectLst/>
                <a:latin typeface="+mj-lt"/>
              </a:rPr>
              <a:t>Com a ajuda da irmã e do cunhado, cortou o cabelo, pôs uma roupa masculina, arranjou um nome falso e se alistou voluntariamente</a:t>
            </a:r>
            <a:r>
              <a:rPr lang="pt-BR" sz="2600" b="0" i="0" dirty="0">
                <a:solidFill>
                  <a:srgbClr val="333333"/>
                </a:solidFill>
                <a:effectLst/>
                <a:latin typeface="+mj-lt"/>
              </a:rPr>
              <a:t>. Quando foi descoberta pelo pai, já o major responsável por ela não deixou que a moça fosse desligada do batalhão porque tinha um comportamento exemplar. </a:t>
            </a:r>
          </a:p>
          <a:p>
            <a:pPr marL="0" indent="0" algn="just" fontAlgn="t">
              <a:buNone/>
            </a:pPr>
            <a:r>
              <a:rPr lang="pt-BR" sz="2600" b="0" i="0" dirty="0">
                <a:solidFill>
                  <a:srgbClr val="333333"/>
                </a:solidFill>
                <a:effectLst/>
                <a:latin typeface="+mj-lt"/>
              </a:rPr>
              <a:t>A jovem participou ativamente da defesa da Ilha da Maré, da Pituba, da Barra do Paraguaçu e de Itapuã. Foi um ícone de coragem e perseverança, apesar de ter morrido no anonimato. </a:t>
            </a:r>
          </a:p>
          <a:p>
            <a:pPr marL="0" indent="0">
              <a:buNone/>
            </a:pPr>
            <a:endParaRPr lang="pt-BR" dirty="0"/>
          </a:p>
        </p:txBody>
      </p:sp>
    </p:spTree>
    <p:extLst>
      <p:ext uri="{BB962C8B-B14F-4D97-AF65-F5344CB8AC3E}">
        <p14:creationId xmlns:p14="http://schemas.microsoft.com/office/powerpoint/2010/main" val="30000092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Maria Quitéria de Jesus Medeiros">
            <a:extLst>
              <a:ext uri="{FF2B5EF4-FFF2-40B4-BE49-F238E27FC236}">
                <a16:creationId xmlns:a16="http://schemas.microsoft.com/office/drawing/2014/main" id="{63377277-DBB7-4CA8-B3D4-598A1D0F6E1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476672"/>
            <a:ext cx="7776864" cy="5649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5031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E62D13-9DBF-4814-806C-888852315214}"/>
              </a:ext>
            </a:extLst>
          </p:cNvPr>
          <p:cNvSpPr>
            <a:spLocks noGrp="1"/>
          </p:cNvSpPr>
          <p:nvPr>
            <p:ph type="title"/>
          </p:nvPr>
        </p:nvSpPr>
        <p:spPr/>
        <p:txBody>
          <a:bodyPr>
            <a:normAutofit fontScale="90000"/>
          </a:bodyPr>
          <a:lstStyle/>
          <a:p>
            <a:pPr fontAlgn="t"/>
            <a:br>
              <a:rPr lang="pt-BR" b="0" i="0" dirty="0">
                <a:solidFill>
                  <a:srgbClr val="333333"/>
                </a:solidFill>
                <a:effectLst/>
                <a:latin typeface="Rubik"/>
              </a:rPr>
            </a:br>
            <a:br>
              <a:rPr lang="pt-BR" b="0" i="0" dirty="0">
                <a:solidFill>
                  <a:srgbClr val="333333"/>
                </a:solidFill>
                <a:effectLst/>
                <a:latin typeface="Rubik"/>
              </a:rPr>
            </a:br>
            <a:r>
              <a:rPr lang="pt-BR" b="0" i="0" dirty="0">
                <a:solidFill>
                  <a:srgbClr val="333333"/>
                </a:solidFill>
                <a:effectLst/>
              </a:rPr>
              <a:t>Elis Regina, cantora (1945-1982)</a:t>
            </a:r>
            <a:br>
              <a:rPr lang="pt-BR" b="0" i="0" dirty="0">
                <a:solidFill>
                  <a:srgbClr val="333333"/>
                </a:solidFill>
                <a:effectLst/>
                <a:latin typeface="Rubik"/>
              </a:rPr>
            </a:br>
            <a:br>
              <a:rPr lang="pt-BR" dirty="0"/>
            </a:br>
            <a:endParaRPr lang="pt-BR" dirty="0"/>
          </a:p>
        </p:txBody>
      </p:sp>
      <p:sp>
        <p:nvSpPr>
          <p:cNvPr id="3" name="Espaço Reservado para Conteúdo 2">
            <a:extLst>
              <a:ext uri="{FF2B5EF4-FFF2-40B4-BE49-F238E27FC236}">
                <a16:creationId xmlns:a16="http://schemas.microsoft.com/office/drawing/2014/main" id="{7F07366F-BCCA-4CCF-BC5E-45C277E9FD0B}"/>
              </a:ext>
            </a:extLst>
          </p:cNvPr>
          <p:cNvSpPr>
            <a:spLocks noGrp="1"/>
          </p:cNvSpPr>
          <p:nvPr>
            <p:ph idx="1"/>
          </p:nvPr>
        </p:nvSpPr>
        <p:spPr>
          <a:xfrm>
            <a:off x="457200" y="1600200"/>
            <a:ext cx="8229600" cy="4853136"/>
          </a:xfrm>
        </p:spPr>
        <p:txBody>
          <a:bodyPr>
            <a:normAutofit/>
          </a:bodyPr>
          <a:lstStyle/>
          <a:p>
            <a:pPr marL="0" indent="0" algn="just">
              <a:buNone/>
            </a:pPr>
            <a:r>
              <a:rPr lang="pt-BR" sz="2400" b="0" i="0" dirty="0">
                <a:solidFill>
                  <a:srgbClr val="333333"/>
                </a:solidFill>
                <a:effectLst/>
                <a:latin typeface="+mj-lt"/>
              </a:rPr>
              <a:t>Como falar em MPB e não mencionar Elis Regina? Tida como </a:t>
            </a:r>
            <a:r>
              <a:rPr lang="pt-BR" sz="2400" b="1" i="0" dirty="0">
                <a:solidFill>
                  <a:srgbClr val="333333"/>
                </a:solidFill>
                <a:effectLst/>
                <a:latin typeface="+mj-lt"/>
              </a:rPr>
              <a:t>a maior cantora do Brasil de todos os tempos</a:t>
            </a:r>
            <a:r>
              <a:rPr lang="pt-BR" sz="2400" b="0" i="0" dirty="0">
                <a:solidFill>
                  <a:srgbClr val="333333"/>
                </a:solidFill>
                <a:effectLst/>
                <a:latin typeface="+mj-lt"/>
              </a:rPr>
              <a:t>, Elis era um furacão no palco. </a:t>
            </a:r>
            <a:endParaRPr lang="pt-BR" sz="2400" dirty="0">
              <a:solidFill>
                <a:srgbClr val="333333"/>
              </a:solidFill>
              <a:latin typeface="+mj-lt"/>
            </a:endParaRPr>
          </a:p>
          <a:p>
            <a:pPr marL="0" indent="0" algn="just">
              <a:buNone/>
            </a:pPr>
            <a:r>
              <a:rPr lang="pt-BR" sz="2400" b="0" i="0" dirty="0">
                <a:solidFill>
                  <a:srgbClr val="333333"/>
                </a:solidFill>
                <a:effectLst/>
                <a:latin typeface="+mj-lt"/>
              </a:rPr>
              <a:t>Um sucesso de vendas, Elis brincava entre os mais diversos gêneros: foi da bossa nova ao jazz, cantou MPB, rock e samba. </a:t>
            </a:r>
            <a:endParaRPr lang="pt-BR" sz="2400" dirty="0">
              <a:latin typeface="+mj-lt"/>
            </a:endParaRPr>
          </a:p>
        </p:txBody>
      </p:sp>
    </p:spTree>
    <p:extLst>
      <p:ext uri="{BB962C8B-B14F-4D97-AF65-F5344CB8AC3E}">
        <p14:creationId xmlns:p14="http://schemas.microsoft.com/office/powerpoint/2010/main" val="24967163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Elis Regina">
            <a:extLst>
              <a:ext uri="{FF2B5EF4-FFF2-40B4-BE49-F238E27FC236}">
                <a16:creationId xmlns:a16="http://schemas.microsoft.com/office/drawing/2014/main" id="{3F087B6A-4B5B-4986-B640-52944A5B1C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764704"/>
            <a:ext cx="7200800" cy="5361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0163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30BBE-BB5E-40F6-AEF1-49E3CE0EBA62}"/>
              </a:ext>
            </a:extLst>
          </p:cNvPr>
          <p:cNvSpPr>
            <a:spLocks noGrp="1"/>
          </p:cNvSpPr>
          <p:nvPr>
            <p:ph type="title"/>
          </p:nvPr>
        </p:nvSpPr>
        <p:spPr/>
        <p:txBody>
          <a:bodyPr>
            <a:normAutofit fontScale="90000"/>
          </a:bodyPr>
          <a:lstStyle/>
          <a:p>
            <a:pPr fontAlgn="t"/>
            <a:br>
              <a:rPr lang="pt-BR" b="0" i="0" dirty="0">
                <a:solidFill>
                  <a:srgbClr val="333333"/>
                </a:solidFill>
                <a:effectLst/>
                <a:latin typeface="Rubik"/>
              </a:rPr>
            </a:br>
            <a:br>
              <a:rPr lang="pt-BR" b="0" i="0" dirty="0">
                <a:solidFill>
                  <a:srgbClr val="333333"/>
                </a:solidFill>
                <a:effectLst/>
                <a:latin typeface="Rubik"/>
              </a:rPr>
            </a:br>
            <a:r>
              <a:rPr lang="pt-BR" b="0" i="0" dirty="0">
                <a:solidFill>
                  <a:srgbClr val="333333"/>
                </a:solidFill>
                <a:effectLst/>
              </a:rPr>
              <a:t>Irmã Dulce, religiosa católica (1914-1992)</a:t>
            </a:r>
            <a:br>
              <a:rPr lang="pt-BR" b="0" i="0" dirty="0">
                <a:solidFill>
                  <a:srgbClr val="333333"/>
                </a:solidFill>
                <a:effectLst/>
                <a:latin typeface="Rubik"/>
              </a:rPr>
            </a:br>
            <a:br>
              <a:rPr lang="pt-BR" dirty="0"/>
            </a:br>
            <a:endParaRPr lang="pt-BR" dirty="0"/>
          </a:p>
        </p:txBody>
      </p:sp>
      <p:sp>
        <p:nvSpPr>
          <p:cNvPr id="3" name="Espaço Reservado para Conteúdo 2">
            <a:extLst>
              <a:ext uri="{FF2B5EF4-FFF2-40B4-BE49-F238E27FC236}">
                <a16:creationId xmlns:a16="http://schemas.microsoft.com/office/drawing/2014/main" id="{B16E46D2-925F-4D47-9842-9F4824484599}"/>
              </a:ext>
            </a:extLst>
          </p:cNvPr>
          <p:cNvSpPr>
            <a:spLocks noGrp="1"/>
          </p:cNvSpPr>
          <p:nvPr>
            <p:ph idx="1"/>
          </p:nvPr>
        </p:nvSpPr>
        <p:spPr>
          <a:xfrm>
            <a:off x="457200" y="1600200"/>
            <a:ext cx="8229600" cy="4983162"/>
          </a:xfrm>
        </p:spPr>
        <p:txBody>
          <a:bodyPr>
            <a:normAutofit fontScale="70000" lnSpcReduction="20000"/>
          </a:bodyPr>
          <a:lstStyle/>
          <a:p>
            <a:pPr marL="0" indent="0" algn="just" fontAlgn="t">
              <a:buNone/>
            </a:pPr>
            <a:r>
              <a:rPr lang="pt-BR" sz="3400" b="0" i="0" dirty="0">
                <a:solidFill>
                  <a:srgbClr val="333333"/>
                </a:solidFill>
                <a:effectLst/>
                <a:latin typeface="+mj-lt"/>
              </a:rPr>
              <a:t>Beatificada em 2010 pelo Papa Bento XVI, Irmã Dulce chegou a ser </a:t>
            </a:r>
            <a:r>
              <a:rPr lang="pt-BR" sz="3400" b="1" i="0" dirty="0">
                <a:solidFill>
                  <a:srgbClr val="333333"/>
                </a:solidFill>
                <a:effectLst/>
                <a:latin typeface="+mj-lt"/>
              </a:rPr>
              <a:t>indicada ao Prêmio Nobel da Paz</a:t>
            </a:r>
            <a:r>
              <a:rPr lang="pt-BR" sz="3400" b="0" i="0" dirty="0">
                <a:solidFill>
                  <a:srgbClr val="333333"/>
                </a:solidFill>
                <a:effectLst/>
                <a:latin typeface="+mj-lt"/>
              </a:rPr>
              <a:t>. Nascida na Bahia, a menina batizada de Maria Rita de Souza Brito Lopes Pontes desde muito cedo demonstrou vocação religiosa. </a:t>
            </a:r>
          </a:p>
          <a:p>
            <a:pPr marL="0" indent="0" algn="just" fontAlgn="t">
              <a:buNone/>
            </a:pPr>
            <a:r>
              <a:rPr lang="pt-BR" sz="3400" b="0" i="0" dirty="0">
                <a:solidFill>
                  <a:srgbClr val="333333"/>
                </a:solidFill>
                <a:effectLst/>
                <a:latin typeface="+mj-lt"/>
              </a:rPr>
              <a:t>Quando ainda era adolescente já ajudava os mais necessitados voltando o seu olhar para os mendigos e doentes. Aos 13 anos tentou entrar para o convento de Santa Clara, mas acabou por ser rejeitada por ser muito nova. Em 1934, </a:t>
            </a:r>
            <a:r>
              <a:rPr lang="pt-BR" sz="3400" b="1" i="0" dirty="0">
                <a:solidFill>
                  <a:srgbClr val="333333"/>
                </a:solidFill>
                <a:effectLst/>
                <a:latin typeface="+mj-lt"/>
              </a:rPr>
              <a:t>aos vinte anos, tornou-se freira</a:t>
            </a:r>
            <a:r>
              <a:rPr lang="pt-BR" sz="3400" b="0" i="0" dirty="0">
                <a:solidFill>
                  <a:srgbClr val="333333"/>
                </a:solidFill>
                <a:effectLst/>
                <a:latin typeface="+mj-lt"/>
              </a:rPr>
              <a:t> e recebeu o nome de irmã Dulce em homenagem à própria mãe (Dulce Maria de Souza Brito Lopes Pontes).</a:t>
            </a:r>
          </a:p>
          <a:p>
            <a:pPr marL="0" indent="0" algn="just" fontAlgn="t">
              <a:buNone/>
            </a:pPr>
            <a:r>
              <a:rPr lang="pt-BR" sz="3400" b="0" i="0" dirty="0">
                <a:solidFill>
                  <a:srgbClr val="333333"/>
                </a:solidFill>
                <a:effectLst/>
                <a:latin typeface="+mj-lt"/>
              </a:rPr>
              <a:t>Irmã Dulce atuou em escolas, participou da criação de um albergue para doentes, procurou amparar os mais pobres.</a:t>
            </a:r>
          </a:p>
          <a:p>
            <a:pPr marL="0" indent="0">
              <a:buNone/>
            </a:pPr>
            <a:br>
              <a:rPr lang="pt-BR" dirty="0"/>
            </a:br>
            <a:endParaRPr lang="pt-BR" dirty="0"/>
          </a:p>
        </p:txBody>
      </p:sp>
    </p:spTree>
    <p:extLst>
      <p:ext uri="{BB962C8B-B14F-4D97-AF65-F5344CB8AC3E}">
        <p14:creationId xmlns:p14="http://schemas.microsoft.com/office/powerpoint/2010/main" val="36347175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rmã Dulce">
            <a:extLst>
              <a:ext uri="{FF2B5EF4-FFF2-40B4-BE49-F238E27FC236}">
                <a16:creationId xmlns:a16="http://schemas.microsoft.com/office/drawing/2014/main" id="{550B83F0-EA57-4182-952E-0FF25FB6A52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332656"/>
            <a:ext cx="7560840"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3184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55479E-EB33-44FD-B753-4BBAEEA0FB94}"/>
              </a:ext>
            </a:extLst>
          </p:cNvPr>
          <p:cNvSpPr>
            <a:spLocks noGrp="1"/>
          </p:cNvSpPr>
          <p:nvPr>
            <p:ph type="title"/>
          </p:nvPr>
        </p:nvSpPr>
        <p:spPr/>
        <p:txBody>
          <a:bodyPr>
            <a:normAutofit fontScale="90000"/>
          </a:bodyPr>
          <a:lstStyle/>
          <a:p>
            <a:pPr fontAlgn="base"/>
            <a:br>
              <a:rPr lang="pt-BR" b="1" i="0" dirty="0">
                <a:solidFill>
                  <a:srgbClr val="000000"/>
                </a:solidFill>
                <a:effectLst/>
              </a:rPr>
            </a:br>
            <a:br>
              <a:rPr lang="pt-BR" b="1" i="0" dirty="0">
                <a:solidFill>
                  <a:srgbClr val="000000"/>
                </a:solidFill>
                <a:effectLst/>
              </a:rPr>
            </a:br>
            <a:r>
              <a:rPr lang="pt-BR" b="1" i="0" dirty="0">
                <a:solidFill>
                  <a:srgbClr val="000000"/>
                </a:solidFill>
                <a:effectLst/>
              </a:rPr>
              <a:t>7 Enfermeiras que mudaram o mundo!</a:t>
            </a:r>
            <a:br>
              <a:rPr lang="pt-BR" b="1" i="0" dirty="0">
                <a:solidFill>
                  <a:srgbClr val="000000"/>
                </a:solidFill>
                <a:effectLst/>
              </a:rPr>
            </a:br>
            <a:br>
              <a:rPr lang="pt-BR" dirty="0"/>
            </a:br>
            <a:endParaRPr lang="pt-BR" dirty="0"/>
          </a:p>
        </p:txBody>
      </p:sp>
      <p:sp>
        <p:nvSpPr>
          <p:cNvPr id="3" name="Espaço Reservado para Conteúdo 2">
            <a:extLst>
              <a:ext uri="{FF2B5EF4-FFF2-40B4-BE49-F238E27FC236}">
                <a16:creationId xmlns:a16="http://schemas.microsoft.com/office/drawing/2014/main" id="{552BF9E8-2A50-4690-B87D-CB056603BE70}"/>
              </a:ext>
            </a:extLst>
          </p:cNvPr>
          <p:cNvSpPr>
            <a:spLocks noGrp="1"/>
          </p:cNvSpPr>
          <p:nvPr>
            <p:ph idx="1"/>
          </p:nvPr>
        </p:nvSpPr>
        <p:spPr/>
        <p:txBody>
          <a:bodyPr/>
          <a:lstStyle/>
          <a:p>
            <a:pPr algn="l" fontAlgn="base"/>
            <a:r>
              <a:rPr lang="pt-BR" b="1" i="1" dirty="0">
                <a:solidFill>
                  <a:srgbClr val="000000"/>
                </a:solidFill>
                <a:effectLst/>
                <a:latin typeface="IBM Plex Sans" panose="020B0503050203000203" pitchFamily="34" charset="0"/>
              </a:rPr>
              <a:t>1. Anna Nery</a:t>
            </a:r>
          </a:p>
          <a:p>
            <a:pPr marL="0" indent="0" algn="just" fontAlgn="base">
              <a:buNone/>
            </a:pPr>
            <a:r>
              <a:rPr lang="pt-BR" sz="2400" b="0" i="0" dirty="0">
                <a:solidFill>
                  <a:srgbClr val="000000"/>
                </a:solidFill>
                <a:effectLst/>
                <a:latin typeface="+mj-lt"/>
              </a:rPr>
              <a:t>Uma prova do quanto a mulher é forte, decidida e dedicada é a história de Anna Nery. Ela foi a pioneira da Enfermagem no Brasil no século XIX.</a:t>
            </a:r>
          </a:p>
          <a:p>
            <a:pPr marL="0" indent="0">
              <a:buNone/>
            </a:pPr>
            <a:br>
              <a:rPr lang="pt-BR" dirty="0"/>
            </a:br>
            <a:br>
              <a:rPr lang="pt-BR" dirty="0"/>
            </a:br>
            <a:endParaRPr lang="pt-BR" dirty="0"/>
          </a:p>
        </p:txBody>
      </p:sp>
      <p:pic>
        <p:nvPicPr>
          <p:cNvPr id="4" name="Picture 2" descr="Ana Neri">
            <a:extLst>
              <a:ext uri="{FF2B5EF4-FFF2-40B4-BE49-F238E27FC236}">
                <a16:creationId xmlns:a16="http://schemas.microsoft.com/office/drawing/2014/main" id="{B8CBDF6E-D746-4730-AE43-5A30280CF3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470585"/>
            <a:ext cx="6048671" cy="3112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4107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CA08D0A5-FEBA-4E3D-BDDE-449E98BD012F}"/>
              </a:ext>
            </a:extLst>
          </p:cNvPr>
          <p:cNvSpPr>
            <a:spLocks noGrp="1"/>
          </p:cNvSpPr>
          <p:nvPr>
            <p:ph idx="1"/>
          </p:nvPr>
        </p:nvSpPr>
        <p:spPr>
          <a:xfrm>
            <a:off x="457200" y="522254"/>
            <a:ext cx="8229600" cy="3914770"/>
          </a:xfrm>
        </p:spPr>
        <p:txBody>
          <a:bodyPr>
            <a:normAutofit fontScale="92500" lnSpcReduction="20000"/>
          </a:bodyPr>
          <a:lstStyle/>
          <a:p>
            <a:pPr algn="l" fontAlgn="base"/>
            <a:r>
              <a:rPr lang="pt-BR" b="1" i="1" dirty="0">
                <a:solidFill>
                  <a:srgbClr val="000000"/>
                </a:solidFill>
                <a:effectLst/>
                <a:latin typeface="IBM Plex Sans" panose="020B0503050203000203" pitchFamily="34" charset="0"/>
              </a:rPr>
              <a:t>2. Dorothea Orem</a:t>
            </a:r>
          </a:p>
          <a:p>
            <a:pPr marL="0" indent="0" algn="just" fontAlgn="base">
              <a:buNone/>
            </a:pPr>
            <a:r>
              <a:rPr lang="pt-BR" sz="2600" b="0" i="0" dirty="0">
                <a:solidFill>
                  <a:srgbClr val="000000"/>
                </a:solidFill>
                <a:effectLst/>
                <a:latin typeface="+mj-lt"/>
              </a:rPr>
              <a:t>Foi Dorothea Orem que desenvolveu a teoria do autocuidado durante seu trabalho e estudos de Enfermagem nos Estados Unidos. De acordo com os resultados de suas pesquisas, Orem provou que os pacientes podem cuidar de si próprios quando aptos a tal. Teoria usada em reabilitação e cuidados primários no intuito de incentivar o paciente a ser independente o máximo possível.</a:t>
            </a:r>
          </a:p>
          <a:p>
            <a:pPr marL="0" indent="0">
              <a:buNone/>
            </a:pPr>
            <a:br>
              <a:rPr lang="pt-BR" dirty="0"/>
            </a:br>
            <a:br>
              <a:rPr lang="pt-BR" dirty="0"/>
            </a:br>
            <a:endParaRPr lang="pt-BR" dirty="0"/>
          </a:p>
        </p:txBody>
      </p:sp>
      <p:pic>
        <p:nvPicPr>
          <p:cNvPr id="20482" name="Picture 2" descr="Dorothea Orem: Biografia e Teoria - Maestrovirtuale.com">
            <a:extLst>
              <a:ext uri="{FF2B5EF4-FFF2-40B4-BE49-F238E27FC236}">
                <a16:creationId xmlns:a16="http://schemas.microsoft.com/office/drawing/2014/main" id="{53F588CE-A785-4030-ADD1-C6499F79D7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1820" y="2918503"/>
            <a:ext cx="3564396" cy="3914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8446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7CB76C7-B2BC-48D0-9441-157E0F94D12B}"/>
              </a:ext>
            </a:extLst>
          </p:cNvPr>
          <p:cNvSpPr>
            <a:spLocks noGrp="1"/>
          </p:cNvSpPr>
          <p:nvPr>
            <p:ph idx="1"/>
          </p:nvPr>
        </p:nvSpPr>
        <p:spPr>
          <a:xfrm>
            <a:off x="457200" y="332656"/>
            <a:ext cx="8229600" cy="5793507"/>
          </a:xfrm>
        </p:spPr>
        <p:txBody>
          <a:bodyPr>
            <a:normAutofit/>
          </a:bodyPr>
          <a:lstStyle/>
          <a:p>
            <a:pPr algn="l" fontAlgn="base"/>
            <a:r>
              <a:rPr lang="pt-BR" b="1" i="1" dirty="0">
                <a:solidFill>
                  <a:srgbClr val="000000"/>
                </a:solidFill>
                <a:effectLst/>
                <a:latin typeface="IBM Plex Sans" panose="020B0503050203000203" pitchFamily="34" charset="0"/>
              </a:rPr>
              <a:t>3. Florence </a:t>
            </a:r>
            <a:r>
              <a:rPr lang="pt-BR" b="1" i="1" dirty="0" err="1">
                <a:solidFill>
                  <a:srgbClr val="000000"/>
                </a:solidFill>
                <a:effectLst/>
                <a:latin typeface="IBM Plex Sans" panose="020B0503050203000203" pitchFamily="34" charset="0"/>
              </a:rPr>
              <a:t>Nightingale</a:t>
            </a:r>
            <a:endParaRPr lang="pt-BR" b="1" i="1" dirty="0">
              <a:solidFill>
                <a:srgbClr val="000000"/>
              </a:solidFill>
              <a:effectLst/>
              <a:latin typeface="IBM Plex Sans" panose="020B0503050203000203" pitchFamily="34" charset="0"/>
            </a:endParaRPr>
          </a:p>
          <a:p>
            <a:pPr marL="0" indent="0" algn="l" fontAlgn="base">
              <a:buNone/>
            </a:pPr>
            <a:r>
              <a:rPr lang="pt-BR" sz="2400" dirty="0">
                <a:solidFill>
                  <a:srgbClr val="000000"/>
                </a:solidFill>
                <a:latin typeface="+mj-lt"/>
              </a:rPr>
              <a:t>É</a:t>
            </a:r>
            <a:r>
              <a:rPr lang="pt-BR" sz="2400" b="0" i="0" dirty="0">
                <a:solidFill>
                  <a:srgbClr val="000000"/>
                </a:solidFill>
                <a:effectLst/>
                <a:latin typeface="+mj-lt"/>
              </a:rPr>
              <a:t> um grande exemplo de enfermeiras que mudaram o mundo e também símbolo da Enfermagem. Foi durante a Guerra da Crimeia que ela ficou famosa pelo tratamento a feridos de guerra.</a:t>
            </a:r>
          </a:p>
          <a:p>
            <a:pPr marL="0" indent="0" algn="l" fontAlgn="base">
              <a:buNone/>
            </a:pPr>
            <a:r>
              <a:rPr lang="pt-BR" sz="2400" b="0" i="0" dirty="0">
                <a:solidFill>
                  <a:srgbClr val="000000"/>
                </a:solidFill>
                <a:effectLst/>
                <a:latin typeface="+mj-lt"/>
              </a:rPr>
              <a:t>Também ficou conhecida como Dama da Lâmpada por usar este utensílio para que a iluminação a ajudasse nos cuidados aos seus pacientes durante a noite.</a:t>
            </a:r>
          </a:p>
          <a:p>
            <a:pPr marL="0" indent="0">
              <a:buNone/>
            </a:pPr>
            <a:br>
              <a:rPr lang="pt-BR" dirty="0"/>
            </a:br>
            <a:endParaRPr lang="pt-BR" dirty="0"/>
          </a:p>
        </p:txBody>
      </p:sp>
      <p:pic>
        <p:nvPicPr>
          <p:cNvPr id="22530" name="Picture 2" descr="Dia Internacional da Enfermagem: Florence Nightingale, pioneira da  enfermagem, lembrada em tempos de coronavírus | El viajero | EL PAÍS Brasil">
            <a:extLst>
              <a:ext uri="{FF2B5EF4-FFF2-40B4-BE49-F238E27FC236}">
                <a16:creationId xmlns:a16="http://schemas.microsoft.com/office/drawing/2014/main" id="{B71328A0-D4BD-4E0F-895C-70867B2118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717032"/>
            <a:ext cx="5678339"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398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1143000"/>
          </a:xfrm>
        </p:spPr>
        <p:txBody>
          <a:bodyPr>
            <a:normAutofit fontScale="90000"/>
          </a:bodyPr>
          <a:lstStyle/>
          <a:p>
            <a:r>
              <a:rPr lang="pt-BR" dirty="0"/>
              <a:t>A diversidade entre homens e mulheres</a:t>
            </a:r>
          </a:p>
        </p:txBody>
      </p:sp>
      <p:sp>
        <p:nvSpPr>
          <p:cNvPr id="3" name="Espaço Reservado para Conteúdo 2"/>
          <p:cNvSpPr>
            <a:spLocks noGrp="1"/>
          </p:cNvSpPr>
          <p:nvPr>
            <p:ph idx="1"/>
          </p:nvPr>
        </p:nvSpPr>
        <p:spPr>
          <a:xfrm>
            <a:off x="457200" y="1412776"/>
            <a:ext cx="8229600" cy="5256584"/>
          </a:xfrm>
        </p:spPr>
        <p:txBody>
          <a:bodyPr>
            <a:normAutofit lnSpcReduction="10000"/>
          </a:bodyPr>
          <a:lstStyle/>
          <a:p>
            <a:pPr marL="0" indent="0" algn="just">
              <a:buNone/>
            </a:pPr>
            <a:r>
              <a:rPr lang="pt-BR" sz="2400" dirty="0"/>
              <a:t>Talvez a primeira diversidade percebida pelos e entre os seres humanos tenha sido aquela entre homens e mulheres, tomando por base as suas diferenças biológicas, ou, mais claramente, entre seus corpos. </a:t>
            </a:r>
          </a:p>
          <a:p>
            <a:pPr marL="0" indent="0" algn="just">
              <a:buNone/>
            </a:pPr>
            <a:endParaRPr lang="pt-BR" sz="2400" dirty="0"/>
          </a:p>
          <a:p>
            <a:pPr marL="0" indent="0" algn="just">
              <a:buNone/>
            </a:pPr>
            <a:r>
              <a:rPr lang="pt-BR" sz="2400" dirty="0"/>
              <a:t>Nem todas as sociedades e culturas humanas, ao longo da História, organizaram e interpretaram as relações entre homens e mulheres da mesma maneira.</a:t>
            </a:r>
          </a:p>
          <a:p>
            <a:pPr marL="0" indent="0" algn="just">
              <a:buNone/>
            </a:pPr>
            <a:endParaRPr lang="pt-BR" sz="2400" dirty="0"/>
          </a:p>
          <a:p>
            <a:pPr marL="0" indent="0" algn="just">
              <a:buNone/>
            </a:pPr>
            <a:r>
              <a:rPr lang="pt-BR" sz="2400" dirty="0"/>
              <a:t>De um modo geral, mas não universal, nas mais diversas sociedades, as diferenças sexuais entre homens e mulheres serviram de base para a organização da divisão sexual do trabalho, em que certas atividades foram atribuídas aos homens e outras, às mulheres. </a:t>
            </a:r>
          </a:p>
        </p:txBody>
      </p:sp>
    </p:spTree>
    <p:extLst>
      <p:ext uri="{BB962C8B-B14F-4D97-AF65-F5344CB8AC3E}">
        <p14:creationId xmlns:p14="http://schemas.microsoft.com/office/powerpoint/2010/main" val="28034416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637765D-9BDC-4CA9-B881-B32BA1EF8ABE}"/>
              </a:ext>
            </a:extLst>
          </p:cNvPr>
          <p:cNvSpPr>
            <a:spLocks noGrp="1"/>
          </p:cNvSpPr>
          <p:nvPr>
            <p:ph idx="1"/>
          </p:nvPr>
        </p:nvSpPr>
        <p:spPr>
          <a:xfrm>
            <a:off x="457200" y="145604"/>
            <a:ext cx="8229600" cy="6336704"/>
          </a:xfrm>
        </p:spPr>
        <p:txBody>
          <a:bodyPr>
            <a:normAutofit/>
          </a:bodyPr>
          <a:lstStyle/>
          <a:p>
            <a:pPr algn="l" fontAlgn="base"/>
            <a:r>
              <a:rPr lang="pt-BR" b="1" i="1" dirty="0">
                <a:solidFill>
                  <a:srgbClr val="000000"/>
                </a:solidFill>
                <a:effectLst/>
                <a:latin typeface="IBM Plex Sans" panose="020B0503050203000203" pitchFamily="34" charset="0"/>
              </a:rPr>
              <a:t>4. </a:t>
            </a:r>
            <a:r>
              <a:rPr lang="pt-BR" b="1" i="1" dirty="0" err="1">
                <a:solidFill>
                  <a:srgbClr val="000000"/>
                </a:solidFill>
                <a:effectLst/>
                <a:latin typeface="IBM Plex Sans" panose="020B0503050203000203" pitchFamily="34" charset="0"/>
              </a:rPr>
              <a:t>Imogene</a:t>
            </a:r>
            <a:r>
              <a:rPr lang="pt-BR" b="1" i="1" dirty="0">
                <a:solidFill>
                  <a:srgbClr val="000000"/>
                </a:solidFill>
                <a:effectLst/>
                <a:latin typeface="IBM Plex Sans" panose="020B0503050203000203" pitchFamily="34" charset="0"/>
              </a:rPr>
              <a:t> King</a:t>
            </a:r>
          </a:p>
          <a:p>
            <a:pPr marL="0" indent="0" algn="just" fontAlgn="base">
              <a:buNone/>
            </a:pPr>
            <a:r>
              <a:rPr lang="pt-BR" sz="2600" b="0" i="0" dirty="0">
                <a:effectLst/>
                <a:latin typeface="+mj-lt"/>
              </a:rPr>
              <a:t>Doutora em Enfermagem, </a:t>
            </a:r>
            <a:r>
              <a:rPr lang="pt-BR" sz="2600" b="0" i="0" dirty="0" err="1">
                <a:effectLst/>
                <a:latin typeface="+mj-lt"/>
              </a:rPr>
              <a:t>Imogene</a:t>
            </a:r>
            <a:r>
              <a:rPr lang="pt-BR" sz="2600" b="0" i="0" dirty="0">
                <a:effectLst/>
                <a:latin typeface="+mj-lt"/>
              </a:rPr>
              <a:t> King é uma das enfermeiras que mudaram o mundo. Ela mostrou que enfermeiras podem expandir seus conhecimentos para outras áreas. Sabendo a importância dos estudos, ela ainda fez pós-doutorado em Estatísticas e Computação.</a:t>
            </a:r>
          </a:p>
          <a:p>
            <a:pPr marL="0" indent="0" algn="just">
              <a:buNone/>
            </a:pPr>
            <a:r>
              <a:rPr lang="pt-BR" sz="2600" b="0" i="0" dirty="0">
                <a:effectLst/>
                <a:latin typeface="+mj-lt"/>
              </a:rPr>
              <a:t>Com toda essa bagagem de experiência e conhecimento, </a:t>
            </a:r>
            <a:r>
              <a:rPr lang="pt-BR" sz="2600" b="0" i="0" dirty="0" err="1">
                <a:effectLst/>
                <a:latin typeface="+mj-lt"/>
              </a:rPr>
              <a:t>Imogene</a:t>
            </a:r>
            <a:r>
              <a:rPr lang="pt-BR" sz="2600" b="0" i="0" dirty="0">
                <a:effectLst/>
                <a:latin typeface="+mj-lt"/>
              </a:rPr>
              <a:t> King publicou a Teoria de Sistemas de Interação de Enfermagem e Teoria de Realização de Metas. </a:t>
            </a:r>
            <a:br>
              <a:rPr lang="pt-BR" dirty="0"/>
            </a:br>
            <a:endParaRPr lang="pt-BR" b="1" i="1" dirty="0">
              <a:solidFill>
                <a:srgbClr val="000000"/>
              </a:solidFill>
              <a:effectLst/>
              <a:latin typeface="IBM Plex Sans" panose="020B0503050203000203" pitchFamily="34" charset="0"/>
            </a:endParaRPr>
          </a:p>
          <a:p>
            <a:pPr marL="0" indent="0">
              <a:buNone/>
            </a:pPr>
            <a:br>
              <a:rPr lang="pt-BR" dirty="0"/>
            </a:br>
            <a:endParaRPr lang="pt-BR" dirty="0"/>
          </a:p>
        </p:txBody>
      </p:sp>
      <p:pic>
        <p:nvPicPr>
          <p:cNvPr id="23554" name="Picture 2" descr="Imogene King - Nursing Theory">
            <a:extLst>
              <a:ext uri="{FF2B5EF4-FFF2-40B4-BE49-F238E27FC236}">
                <a16:creationId xmlns:a16="http://schemas.microsoft.com/office/drawing/2014/main" id="{A11CB5C8-AF18-4FBD-803F-1116FECCCA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300" y="4005064"/>
            <a:ext cx="2828900" cy="2696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9628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CAC9606-025C-43BE-B5CA-BAD7E3073A7C}"/>
              </a:ext>
            </a:extLst>
          </p:cNvPr>
          <p:cNvSpPr>
            <a:spLocks noGrp="1"/>
          </p:cNvSpPr>
          <p:nvPr>
            <p:ph idx="1"/>
          </p:nvPr>
        </p:nvSpPr>
        <p:spPr>
          <a:xfrm>
            <a:off x="457200" y="908720"/>
            <a:ext cx="8229600" cy="5217443"/>
          </a:xfrm>
        </p:spPr>
        <p:txBody>
          <a:bodyPr/>
          <a:lstStyle/>
          <a:p>
            <a:pPr algn="l" fontAlgn="base"/>
            <a:r>
              <a:rPr lang="pt-BR" b="1" i="1" dirty="0">
                <a:solidFill>
                  <a:srgbClr val="000000"/>
                </a:solidFill>
                <a:effectLst/>
                <a:latin typeface="IBM Plex Sans" panose="020B0503050203000203" pitchFamily="34" charset="0"/>
              </a:rPr>
              <a:t>5. Ivone Lara</a:t>
            </a:r>
          </a:p>
          <a:p>
            <a:pPr marL="0" indent="0" algn="just">
              <a:buNone/>
            </a:pPr>
            <a:r>
              <a:rPr lang="pt-BR" sz="2400" b="0" i="0" dirty="0">
                <a:solidFill>
                  <a:srgbClr val="000000"/>
                </a:solidFill>
                <a:effectLst/>
                <a:latin typeface="+mj-lt"/>
              </a:rPr>
              <a:t>Ivone Lara também alcançou o mundo da música, conhecida como Dona Ivone, Rainha do Samba. Graduada em Enfermagem e Especialista em Assistência Social. </a:t>
            </a:r>
          </a:p>
          <a:p>
            <a:pPr marL="0" indent="0" algn="just">
              <a:buNone/>
            </a:pPr>
            <a:r>
              <a:rPr lang="pt-BR" sz="2400" b="0" i="0" dirty="0">
                <a:solidFill>
                  <a:srgbClr val="000000"/>
                </a:solidFill>
                <a:effectLst/>
                <a:latin typeface="+mj-lt"/>
              </a:rPr>
              <a:t>Foi assim que Ivone atuou junto à </a:t>
            </a:r>
            <a:r>
              <a:rPr lang="pt-BR" sz="2400" b="0" i="0" u="none" strike="noStrike" dirty="0">
                <a:solidFill>
                  <a:srgbClr val="000000"/>
                </a:solidFill>
                <a:effectLst/>
                <a:latin typeface="+mj-lt"/>
                <a:hlinkClick r:id="rId2"/>
              </a:rPr>
              <a:t>Nise da Silveira</a:t>
            </a:r>
            <a:r>
              <a:rPr lang="pt-BR" sz="2400" b="0" i="0" dirty="0">
                <a:solidFill>
                  <a:srgbClr val="000000"/>
                </a:solidFill>
                <a:effectLst/>
                <a:latin typeface="+mj-lt"/>
              </a:rPr>
              <a:t>, psiquiatra que revolucionou o atendimento nos manicômios do Brasil</a:t>
            </a:r>
            <a:r>
              <a:rPr lang="pt-BR" sz="2400" dirty="0">
                <a:solidFill>
                  <a:srgbClr val="000000"/>
                </a:solidFill>
                <a:latin typeface="+mj-lt"/>
              </a:rPr>
              <a:t>.</a:t>
            </a:r>
            <a:endParaRPr lang="pt-BR" sz="2400" dirty="0">
              <a:latin typeface="+mj-lt"/>
            </a:endParaRPr>
          </a:p>
        </p:txBody>
      </p:sp>
    </p:spTree>
    <p:extLst>
      <p:ext uri="{BB962C8B-B14F-4D97-AF65-F5344CB8AC3E}">
        <p14:creationId xmlns:p14="http://schemas.microsoft.com/office/powerpoint/2010/main" val="1176275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EBA312B-DB53-4B1A-82D4-73B23F7B52C8}"/>
              </a:ext>
            </a:extLst>
          </p:cNvPr>
          <p:cNvSpPr>
            <a:spLocks noGrp="1"/>
          </p:cNvSpPr>
          <p:nvPr>
            <p:ph idx="1"/>
          </p:nvPr>
        </p:nvSpPr>
        <p:spPr>
          <a:xfrm>
            <a:off x="457200" y="188640"/>
            <a:ext cx="8229600" cy="5937523"/>
          </a:xfrm>
        </p:spPr>
        <p:txBody>
          <a:bodyPr>
            <a:normAutofit/>
          </a:bodyPr>
          <a:lstStyle/>
          <a:p>
            <a:pPr marL="0" indent="0" algn="just" fontAlgn="base">
              <a:buNone/>
            </a:pPr>
            <a:r>
              <a:rPr lang="pt-BR" sz="2400" b="0" i="0" dirty="0">
                <a:solidFill>
                  <a:srgbClr val="000000"/>
                </a:solidFill>
                <a:effectLst/>
                <a:latin typeface="+mj-lt"/>
              </a:rPr>
              <a:t>Juntas, elas deram um grande passo para a saúde brasileira aplicando o atendimento humanizado entre aqueles que eram tido como loucos pela sociedade da época.</a:t>
            </a:r>
          </a:p>
          <a:p>
            <a:pPr marL="0" indent="0" algn="just">
              <a:buNone/>
            </a:pPr>
            <a:r>
              <a:rPr lang="pt-BR" sz="2400" b="0" i="0" dirty="0">
                <a:solidFill>
                  <a:srgbClr val="000000"/>
                </a:solidFill>
                <a:effectLst/>
                <a:latin typeface="+mj-lt"/>
              </a:rPr>
              <a:t>Ela também é um exemplo de mulher que lutou contra o machismo para ganhar seu espaço e reconhecimento na música brasileira.</a:t>
            </a:r>
          </a:p>
          <a:p>
            <a:pPr marL="0" indent="0" algn="just">
              <a:buNone/>
            </a:pPr>
            <a:br>
              <a:rPr lang="pt-BR" sz="2400" dirty="0">
                <a:latin typeface="+mj-lt"/>
              </a:rPr>
            </a:br>
            <a:endParaRPr lang="pt-BR" sz="2400" dirty="0">
              <a:latin typeface="+mj-lt"/>
            </a:endParaRPr>
          </a:p>
        </p:txBody>
      </p:sp>
      <p:pic>
        <p:nvPicPr>
          <p:cNvPr id="24584" name="Picture 8" descr="Dona Ivone Lara - Dicionário Cravo Albin">
            <a:extLst>
              <a:ext uri="{FF2B5EF4-FFF2-40B4-BE49-F238E27FC236}">
                <a16:creationId xmlns:a16="http://schemas.microsoft.com/office/drawing/2014/main" id="{B63E6D7C-C187-4BE4-B36F-8387CF696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492896"/>
            <a:ext cx="5264646" cy="4038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9170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FF10E0A-54DE-41C3-8F94-431809CC464E}"/>
              </a:ext>
            </a:extLst>
          </p:cNvPr>
          <p:cNvSpPr>
            <a:spLocks noGrp="1"/>
          </p:cNvSpPr>
          <p:nvPr>
            <p:ph idx="1"/>
          </p:nvPr>
        </p:nvSpPr>
        <p:spPr>
          <a:xfrm>
            <a:off x="457200" y="188640"/>
            <a:ext cx="8229600" cy="5937523"/>
          </a:xfrm>
        </p:spPr>
        <p:txBody>
          <a:bodyPr>
            <a:normAutofit/>
          </a:bodyPr>
          <a:lstStyle/>
          <a:p>
            <a:pPr algn="l" fontAlgn="base"/>
            <a:r>
              <a:rPr lang="pt-BR" b="1" i="1" dirty="0">
                <a:solidFill>
                  <a:srgbClr val="000000"/>
                </a:solidFill>
                <a:effectLst/>
                <a:latin typeface="IBM Plex Sans" panose="020B0503050203000203" pitchFamily="34" charset="0"/>
              </a:rPr>
              <a:t>6. Maria Rosa Sousa Pinheiro</a:t>
            </a:r>
          </a:p>
          <a:p>
            <a:pPr marL="0" indent="0" algn="just" fontAlgn="base">
              <a:buNone/>
            </a:pPr>
            <a:r>
              <a:rPr lang="pt-BR" sz="2400" b="0" i="0" dirty="0">
                <a:solidFill>
                  <a:srgbClr val="000000"/>
                </a:solidFill>
                <a:effectLst/>
                <a:latin typeface="+mj-lt"/>
              </a:rPr>
              <a:t>Uma das maiores líderes da Enfermagem no Brasil foi Maria Rosa Sousa Pinheiro. Foi eleita presidente da Associação Brasileira de Enfermagem (</a:t>
            </a:r>
            <a:r>
              <a:rPr lang="pt-BR" sz="2400" b="0" i="0" dirty="0" err="1">
                <a:solidFill>
                  <a:srgbClr val="000000"/>
                </a:solidFill>
                <a:effectLst/>
                <a:latin typeface="+mj-lt"/>
              </a:rPr>
              <a:t>ABEn</a:t>
            </a:r>
            <a:r>
              <a:rPr lang="pt-BR" sz="2400" b="0" i="0" dirty="0">
                <a:solidFill>
                  <a:srgbClr val="000000"/>
                </a:solidFill>
                <a:effectLst/>
                <a:latin typeface="+mj-lt"/>
              </a:rPr>
              <a:t>), onde contribuiu para a reestruturação desta e importantes atividades para enfermeiros. Por exemplo, a realização do 1º Congresso Brasileiro de Enfermagem, que foi sediado em São Paulo.</a:t>
            </a:r>
          </a:p>
          <a:p>
            <a:pPr marL="0" indent="0">
              <a:buNone/>
            </a:pPr>
            <a:br>
              <a:rPr lang="pt-BR" dirty="0"/>
            </a:br>
            <a:br>
              <a:rPr lang="pt-BR" dirty="0"/>
            </a:br>
            <a:endParaRPr lang="pt-BR" dirty="0"/>
          </a:p>
        </p:txBody>
      </p:sp>
      <p:pic>
        <p:nvPicPr>
          <p:cNvPr id="25602" name="Picture 2" descr="MARIA ROSA SOUZA PINHEIRO, personalidade caetanista. | Caetano de Campos">
            <a:extLst>
              <a:ext uri="{FF2B5EF4-FFF2-40B4-BE49-F238E27FC236}">
                <a16:creationId xmlns:a16="http://schemas.microsoft.com/office/drawing/2014/main" id="{9B4DEEDF-0D60-48FC-9264-6EB43BD701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886"/>
          <a:stretch/>
        </p:blipFill>
        <p:spPr bwMode="auto">
          <a:xfrm>
            <a:off x="3635896" y="2780928"/>
            <a:ext cx="3456384" cy="3882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9755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EC6AA7E-5C8F-405B-ACF9-73DC8E2059A6}"/>
              </a:ext>
            </a:extLst>
          </p:cNvPr>
          <p:cNvSpPr>
            <a:spLocks noGrp="1"/>
          </p:cNvSpPr>
          <p:nvPr>
            <p:ph idx="1"/>
          </p:nvPr>
        </p:nvSpPr>
        <p:spPr>
          <a:xfrm>
            <a:off x="457200" y="188640"/>
            <a:ext cx="8229600" cy="5937523"/>
          </a:xfrm>
        </p:spPr>
        <p:txBody>
          <a:bodyPr>
            <a:normAutofit/>
          </a:bodyPr>
          <a:lstStyle/>
          <a:p>
            <a:pPr algn="l" fontAlgn="base"/>
            <a:r>
              <a:rPr lang="pt-BR" b="1" i="1" dirty="0">
                <a:solidFill>
                  <a:srgbClr val="000000"/>
                </a:solidFill>
                <a:effectLst/>
                <a:latin typeface="IBM Plex Sans" panose="020B0503050203000203" pitchFamily="34" charset="0"/>
              </a:rPr>
              <a:t>7. Wanda Horta</a:t>
            </a:r>
          </a:p>
          <a:p>
            <a:pPr marL="0" indent="0" algn="just" fontAlgn="base">
              <a:buNone/>
            </a:pPr>
            <a:r>
              <a:rPr lang="pt-BR" sz="2400" b="0" i="0" dirty="0">
                <a:solidFill>
                  <a:srgbClr val="000000"/>
                </a:solidFill>
                <a:effectLst/>
                <a:latin typeface="+mj-lt"/>
              </a:rPr>
              <a:t>Foi a enfermeira que introduziu os conceitos de Enfermagem que são aceitos no Brasil. Foi ela que criou a Teoria das Necessidades Humanas Básicas.</a:t>
            </a:r>
          </a:p>
          <a:p>
            <a:pPr marL="0" indent="0" algn="just" fontAlgn="base">
              <a:buNone/>
            </a:pPr>
            <a:r>
              <a:rPr lang="pt-BR" sz="2400" dirty="0">
                <a:solidFill>
                  <a:srgbClr val="000000"/>
                </a:solidFill>
                <a:latin typeface="+mj-lt"/>
              </a:rPr>
              <a:t>S</a:t>
            </a:r>
            <a:r>
              <a:rPr lang="pt-BR" sz="2400" b="0" i="0" dirty="0">
                <a:solidFill>
                  <a:srgbClr val="000000"/>
                </a:solidFill>
                <a:effectLst/>
                <a:latin typeface="+mj-lt"/>
              </a:rPr>
              <a:t>uas pesquisas apresentam e confirmam a Enfermagem como ciência e arte quanto aos cuidados dos pacientes.</a:t>
            </a:r>
          </a:p>
          <a:p>
            <a:pPr marL="0" indent="0">
              <a:buNone/>
            </a:pPr>
            <a:br>
              <a:rPr lang="pt-BR" dirty="0"/>
            </a:br>
            <a:br>
              <a:rPr lang="pt-BR" dirty="0"/>
            </a:br>
            <a:endParaRPr lang="pt-BR" dirty="0"/>
          </a:p>
        </p:txBody>
      </p:sp>
      <p:pic>
        <p:nvPicPr>
          <p:cNvPr id="26626" name="Picture 2" descr="UEPG Notícias | MCG homenageia enfermeira e pesquisadora Wanda Horta">
            <a:extLst>
              <a:ext uri="{FF2B5EF4-FFF2-40B4-BE49-F238E27FC236}">
                <a16:creationId xmlns:a16="http://schemas.microsoft.com/office/drawing/2014/main" id="{F64387D1-3EB8-45BB-BC3F-73660FA953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487" t="21272" r="13676" b="24296"/>
          <a:stretch/>
        </p:blipFill>
        <p:spPr bwMode="auto">
          <a:xfrm>
            <a:off x="2915816" y="2794106"/>
            <a:ext cx="4104456"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9379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 que é ser MULHER???</a:t>
            </a:r>
          </a:p>
        </p:txBody>
      </p:sp>
      <p:sp>
        <p:nvSpPr>
          <p:cNvPr id="3" name="Espaço Reservado para Conteúdo 2"/>
          <p:cNvSpPr>
            <a:spLocks noGrp="1"/>
          </p:cNvSpPr>
          <p:nvPr>
            <p:ph idx="1"/>
          </p:nvPr>
        </p:nvSpPr>
        <p:spPr>
          <a:xfrm>
            <a:off x="457200" y="1927373"/>
            <a:ext cx="8229600" cy="4525963"/>
          </a:xfrm>
        </p:spPr>
        <p:txBody>
          <a:bodyPr/>
          <a:lstStyle/>
          <a:p>
            <a:pPr marL="0" indent="0" algn="just" fontAlgn="base">
              <a:buNone/>
            </a:pPr>
            <a:r>
              <a:rPr lang="pt-BR" sz="2800" dirty="0"/>
              <a:t>Ser mulher é ter um turbilhão de sentimentos misturados. É ser um ser humano extraordinário, é ter a doçura em um olhar, mesmo com o coração a lacrimejar.</a:t>
            </a:r>
          </a:p>
          <a:p>
            <a:pPr marL="0" indent="0">
              <a:buNone/>
            </a:pPr>
            <a:br>
              <a:rPr lang="pt-BR" dirty="0"/>
            </a:br>
            <a:endParaRPr lang="pt-BR" dirty="0"/>
          </a:p>
        </p:txBody>
      </p:sp>
    </p:spTree>
    <p:extLst>
      <p:ext uri="{BB962C8B-B14F-4D97-AF65-F5344CB8AC3E}">
        <p14:creationId xmlns:p14="http://schemas.microsoft.com/office/powerpoint/2010/main" val="19655069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620688"/>
            <a:ext cx="7237113"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0718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692696"/>
            <a:ext cx="8229600" cy="5433467"/>
          </a:xfrm>
        </p:spPr>
        <p:txBody>
          <a:bodyPr>
            <a:normAutofit/>
          </a:bodyPr>
          <a:lstStyle/>
          <a:p>
            <a:pPr marL="0" indent="0" algn="just">
              <a:buNone/>
            </a:pPr>
            <a:r>
              <a:rPr lang="pt-BR" sz="2400" dirty="0"/>
              <a:t>As práticas sociais, ao mesmo tempo em que se concretizavam, propiciavam representações ou interpretações acerca das mesmas, conferindo significados aos elementos masculinos e aos femininos. Assim, masculino foi associado à cultura, àquilo produzido, criado pela ação humana, e feminino foi associado à natureza, àquilo já determinado pela biologia.</a:t>
            </a:r>
          </a:p>
          <a:p>
            <a:pPr marL="0" indent="0" algn="just">
              <a:buNone/>
            </a:pPr>
            <a:endParaRPr lang="pt-BR" sz="2400" dirty="0"/>
          </a:p>
          <a:p>
            <a:pPr marL="0" indent="0" algn="just">
              <a:buNone/>
            </a:pPr>
            <a:r>
              <a:rPr lang="pt-BR" sz="2400" dirty="0"/>
              <a:t>Essas práticas e representações sociais, por sua vez, engendraram relações de poder assimétricas entre homens e mulheres, estabelecendo a submissão destas àqueles, configurando o patriarcalismo como modelo/padrão dominante da relação entre os dois gêneros.</a:t>
            </a:r>
          </a:p>
        </p:txBody>
      </p:sp>
    </p:spTree>
    <p:extLst>
      <p:ext uri="{BB962C8B-B14F-4D97-AF65-F5344CB8AC3E}">
        <p14:creationId xmlns:p14="http://schemas.microsoft.com/office/powerpoint/2010/main" val="3839556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marL="0" indent="0" algn="just">
              <a:buNone/>
            </a:pPr>
            <a:r>
              <a:rPr lang="pt-BR" sz="2600" dirty="0"/>
              <a:t>Outras associações vinculadas ao sexo foram sendo elaboradas: atribuiu-se aos homens a racionalidade, o pensamento lógico, o cálculo; às mulheres, a afetividade, as emoções, a intuição. As representações/interpretações dos atributos femininos estavam diretamente articuladas com a procriação e a maternidade.</a:t>
            </a:r>
          </a:p>
        </p:txBody>
      </p:sp>
    </p:spTree>
    <p:extLst>
      <p:ext uri="{BB962C8B-B14F-4D97-AF65-F5344CB8AC3E}">
        <p14:creationId xmlns:p14="http://schemas.microsoft.com/office/powerpoint/2010/main" val="2532575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br>
              <a:rPr lang="pt-BR" dirty="0"/>
            </a:br>
            <a:br>
              <a:rPr lang="pt-BR" dirty="0"/>
            </a:br>
            <a:r>
              <a:rPr lang="pt-BR" dirty="0"/>
              <a:t>Origem: patriarcado e submissão</a:t>
            </a:r>
            <a:br>
              <a:rPr lang="pt-BR" dirty="0"/>
            </a:br>
            <a:br>
              <a:rPr lang="pt-BR" dirty="0"/>
            </a:br>
            <a:endParaRPr lang="pt-BR" dirty="0"/>
          </a:p>
        </p:txBody>
      </p:sp>
      <p:sp>
        <p:nvSpPr>
          <p:cNvPr id="3" name="Espaço Reservado para Conteúdo 2"/>
          <p:cNvSpPr>
            <a:spLocks noGrp="1"/>
          </p:cNvSpPr>
          <p:nvPr>
            <p:ph idx="1"/>
          </p:nvPr>
        </p:nvSpPr>
        <p:spPr>
          <a:xfrm>
            <a:off x="457200" y="1600200"/>
            <a:ext cx="8229600" cy="4853136"/>
          </a:xfrm>
        </p:spPr>
        <p:txBody>
          <a:bodyPr>
            <a:normAutofit fontScale="70000" lnSpcReduction="20000"/>
          </a:bodyPr>
          <a:lstStyle/>
          <a:p>
            <a:pPr algn="just"/>
            <a:r>
              <a:rPr lang="pt-BR" sz="3400" dirty="0"/>
              <a:t>Historicamente, a mulher sempre assumiu uma posição subalterna na sociedade – enquanto o homem tinha direito ao estudo e à participação política, as mulheres cuidavam da casa e não tinham voz ativa na tomada de decisões. Ao longo dos séculos, a mulher foi considerada inferior, incapaz e sua imagem sempre vinha associada à do homem.</a:t>
            </a:r>
          </a:p>
          <a:p>
            <a:pPr marL="0" indent="0" algn="just">
              <a:buNone/>
            </a:pPr>
            <a:endParaRPr lang="pt-BR" sz="3400" dirty="0"/>
          </a:p>
          <a:p>
            <a:pPr algn="just"/>
            <a:r>
              <a:rPr lang="pt-BR" sz="3400" dirty="0"/>
              <a:t>Culturalmente enraizada pelo patriarcado, a submissão feminina existe desde o início da vida em sociedade. Sempre associada à maternidade, a mulher adotou um papel social de obediência e subalternidade, que envolvia o cuidado da casa, dos filhos e do próprio marido. Mesmo que, hoje em dia, essa mentalidade tenha sido desconstruída, a sociedade atual ainda carrega consequências desse pensamento.</a:t>
            </a:r>
          </a:p>
          <a:p>
            <a:pPr marL="0" indent="0">
              <a:buNone/>
            </a:pPr>
            <a:endParaRPr lang="pt-BR" dirty="0"/>
          </a:p>
        </p:txBody>
      </p:sp>
    </p:spTree>
    <p:extLst>
      <p:ext uri="{BB962C8B-B14F-4D97-AF65-F5344CB8AC3E}">
        <p14:creationId xmlns:p14="http://schemas.microsoft.com/office/powerpoint/2010/main" val="880884422"/>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1433</TotalTime>
  <Words>4031</Words>
  <Application>Microsoft Office PowerPoint</Application>
  <PresentationFormat>Apresentação na tela (4:3)</PresentationFormat>
  <Paragraphs>151</Paragraphs>
  <Slides>66</Slides>
  <Notes>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66</vt:i4>
      </vt:variant>
    </vt:vector>
  </HeadingPairs>
  <TitlesOfParts>
    <vt:vector size="72" baseType="lpstr">
      <vt:lpstr>Arial</vt:lpstr>
      <vt:lpstr>Calibri</vt:lpstr>
      <vt:lpstr>Helvetica</vt:lpstr>
      <vt:lpstr>IBM Plex Sans</vt:lpstr>
      <vt:lpstr>Rubik</vt:lpstr>
      <vt:lpstr>Tema do Office</vt:lpstr>
      <vt:lpstr>MULHER</vt:lpstr>
      <vt:lpstr>Apresentação do PowerPoint</vt:lpstr>
      <vt:lpstr>Gênero</vt:lpstr>
      <vt:lpstr>Apresentação do PowerPoint</vt:lpstr>
      <vt:lpstr>Apresentação do PowerPoint</vt:lpstr>
      <vt:lpstr>A diversidade entre homens e mulheres</vt:lpstr>
      <vt:lpstr>Apresentação do PowerPoint</vt:lpstr>
      <vt:lpstr>Apresentação do PowerPoint</vt:lpstr>
      <vt:lpstr>  Origem: patriarcado e submissão  </vt:lpstr>
      <vt:lpstr>As lutas das mulheres por direitos</vt:lpstr>
      <vt:lpstr>O conceito de Gênero: elementos teóricos</vt:lpstr>
      <vt:lpstr>A garantia da diversidade de Gênero e os direitos da mulher no Brasil</vt:lpstr>
      <vt:lpstr>A pergunta é: qual é o seu gênero?</vt:lpstr>
      <vt:lpstr>Como o gênero funciona nas relações sociais? </vt:lpstr>
      <vt:lpstr>Apresentação do PowerPoint</vt:lpstr>
      <vt:lpstr>Apresentação do PowerPoint</vt:lpstr>
      <vt:lpstr>Apresentação do PowerPoint</vt:lpstr>
      <vt:lpstr>Apresentação do PowerPoint</vt:lpstr>
      <vt:lpstr>Apresentação do PowerPoint</vt:lpstr>
      <vt:lpstr>Apresentação do PowerPoint</vt:lpstr>
      <vt:lpstr>  As 17 mulheres brasileiras que mais influenciaram o nosso Brasil  </vt:lpstr>
      <vt:lpstr>  Cecília Meireles, escritora (1901-1964)  </vt:lpstr>
      <vt:lpstr>Apresentação do PowerPoint</vt:lpstr>
      <vt:lpstr>  Chiquinha Gonzaga, compositora, pianista e maestrina (1847-1935)  </vt:lpstr>
      <vt:lpstr>Apresentação do PowerPoint</vt:lpstr>
      <vt:lpstr> Clarice Lispector, escritora (1925-1977)  </vt:lpstr>
      <vt:lpstr>Apresentação do PowerPoint</vt:lpstr>
      <vt:lpstr>  Tarsila do Amaral, pintora (1886-1973)  </vt:lpstr>
      <vt:lpstr>Apresentação do PowerPoint</vt:lpstr>
      <vt:lpstr>5.   Ruth Rocha, escritora  (1931)  </vt:lpstr>
      <vt:lpstr>Apresentação do PowerPoint</vt:lpstr>
      <vt:lpstr> Cora Coralina, escritora (1889-1985)   </vt:lpstr>
      <vt:lpstr> Lygia Fagundes Telles, escritora (1923)  </vt:lpstr>
      <vt:lpstr>Apresentação do PowerPoint</vt:lpstr>
      <vt:lpstr>  Ana Néri, enfermeira (1814-1880)   </vt:lpstr>
      <vt:lpstr>Apresentação do PowerPoint</vt:lpstr>
      <vt:lpstr>Apresentação do PowerPoint</vt:lpstr>
      <vt:lpstr>  Marina Silva, política (1958)  </vt:lpstr>
      <vt:lpstr>Apresentação do PowerPoint</vt:lpstr>
      <vt:lpstr>  Rachel de Queiroz, escritora (1910-2003)  </vt:lpstr>
      <vt:lpstr>Apresentação do PowerPoint</vt:lpstr>
      <vt:lpstr>11.   Ana Maria Machado, escritora (1941)   </vt:lpstr>
      <vt:lpstr>Apresentação do PowerPoint</vt:lpstr>
      <vt:lpstr>  Anita Malfatti, pintora (1889-1964)  </vt:lpstr>
      <vt:lpstr>Apresentação do PowerPoint</vt:lpstr>
      <vt:lpstr>  Dilma Rousseff, política (1947)  </vt:lpstr>
      <vt:lpstr>Apresentação do PowerPoint</vt:lpstr>
      <vt:lpstr>  Chica da Silva, escrava alforriada (1732-1796)  </vt:lpstr>
      <vt:lpstr>Apresentação do PowerPoint</vt:lpstr>
      <vt:lpstr>  Maria Quitéria, militar (1792-1853)  </vt:lpstr>
      <vt:lpstr>Apresentação do PowerPoint</vt:lpstr>
      <vt:lpstr>Apresentação do PowerPoint</vt:lpstr>
      <vt:lpstr>  Elis Regina, cantora (1945-1982)  </vt:lpstr>
      <vt:lpstr>Apresentação do PowerPoint</vt:lpstr>
      <vt:lpstr>  Irmã Dulce, religiosa católica (1914-1992)  </vt:lpstr>
      <vt:lpstr>Apresentação do PowerPoint</vt:lpstr>
      <vt:lpstr>  7 Enfermeiras que mudaram o mundo!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O que é ser MULHER???</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MULHER</dc:title>
  <dc:creator>User</dc:creator>
  <cp:lastModifiedBy>Claudine Baqueiro</cp:lastModifiedBy>
  <cp:revision>49</cp:revision>
  <dcterms:created xsi:type="dcterms:W3CDTF">2020-03-10T20:46:16Z</dcterms:created>
  <dcterms:modified xsi:type="dcterms:W3CDTF">2022-02-14T14:51:42Z</dcterms:modified>
</cp:coreProperties>
</file>