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2" r:id="rId7"/>
    <p:sldId id="261" r:id="rId8"/>
    <p:sldId id="263" r:id="rId9"/>
    <p:sldId id="264" r:id="rId10"/>
    <p:sldId id="265" r:id="rId11"/>
    <p:sldId id="267" r:id="rId12"/>
    <p:sldId id="266" r:id="rId13"/>
    <p:sldId id="268" r:id="rId14"/>
    <p:sldId id="269" r:id="rId15"/>
    <p:sldId id="270" r:id="rId16"/>
    <p:sldId id="271" r:id="rId17"/>
    <p:sldId id="272" r:id="rId18"/>
    <p:sldId id="273" r:id="rId19"/>
    <p:sldId id="275" r:id="rId20"/>
    <p:sldId id="277" r:id="rId21"/>
    <p:sldId id="276" r:id="rId22"/>
    <p:sldId id="274" r:id="rId23"/>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09" autoAdjust="0"/>
    <p:restoredTop sz="92251" autoAdjust="0"/>
  </p:normalViewPr>
  <p:slideViewPr>
    <p:cSldViewPr snapToGrid="0" showGuides="1">
      <p:cViewPr varScale="1">
        <p:scale>
          <a:sx n="67" d="100"/>
          <a:sy n="67" d="100"/>
        </p:scale>
        <p:origin x="828" y="60"/>
      </p:cViewPr>
      <p:guideLst>
        <p:guide orient="horz" pos="2160"/>
        <p:guide pos="386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275D23-D5E9-46A6-80EC-6F33C499D828}" type="doc">
      <dgm:prSet loTypeId="urn:microsoft.com/office/officeart/2005/8/layout/radial3" loCatId="cycle" qsTypeId="urn:microsoft.com/office/officeart/2005/8/quickstyle/simple1" qsCatId="simple" csTypeId="urn:microsoft.com/office/officeart/2005/8/colors/colorful1" csCatId="colorful" phldr="1"/>
      <dgm:spPr/>
      <dgm:t>
        <a:bodyPr/>
        <a:lstStyle/>
        <a:p>
          <a:endParaRPr lang="pt-BR"/>
        </a:p>
      </dgm:t>
    </dgm:pt>
    <dgm:pt modelId="{9DC79F22-6302-47C2-A9F5-D598051A356A}">
      <dgm:prSet phldrT="[Texto]"/>
      <dgm:spPr/>
      <dgm:t>
        <a:bodyPr/>
        <a:lstStyle/>
        <a:p>
          <a:r>
            <a:rPr lang="pt-BR" dirty="0" smtClean="0"/>
            <a:t>Venda</a:t>
          </a:r>
          <a:endParaRPr lang="pt-BR" dirty="0"/>
        </a:p>
      </dgm:t>
    </dgm:pt>
    <dgm:pt modelId="{FC8D48EB-935E-423C-B2C4-B04C5FF1FAEA}" type="parTrans" cxnId="{5417ECBC-3D7A-4E80-94B7-223889F8EA3C}">
      <dgm:prSet/>
      <dgm:spPr/>
      <dgm:t>
        <a:bodyPr/>
        <a:lstStyle/>
        <a:p>
          <a:endParaRPr lang="pt-BR"/>
        </a:p>
      </dgm:t>
    </dgm:pt>
    <dgm:pt modelId="{4BF28E8D-EC94-4F35-A71F-67E2D3B82BE8}" type="sibTrans" cxnId="{5417ECBC-3D7A-4E80-94B7-223889F8EA3C}">
      <dgm:prSet/>
      <dgm:spPr/>
      <dgm:t>
        <a:bodyPr/>
        <a:lstStyle/>
        <a:p>
          <a:endParaRPr lang="pt-BR"/>
        </a:p>
      </dgm:t>
    </dgm:pt>
    <dgm:pt modelId="{AEC8C57A-6FD1-4C22-8A47-517E551B1E25}">
      <dgm:prSet phldrT="[Texto]"/>
      <dgm:spPr/>
      <dgm:t>
        <a:bodyPr/>
        <a:lstStyle/>
        <a:p>
          <a:r>
            <a:rPr lang="pt-BR" dirty="0" smtClean="0"/>
            <a:t>Consumidores em potencial</a:t>
          </a:r>
          <a:endParaRPr lang="pt-BR" dirty="0"/>
        </a:p>
      </dgm:t>
    </dgm:pt>
    <dgm:pt modelId="{128AB36F-9459-45E6-A080-681D2458C585}" type="parTrans" cxnId="{42BBF125-6FD3-48AC-9F16-F9E7CCF8B041}">
      <dgm:prSet/>
      <dgm:spPr/>
      <dgm:t>
        <a:bodyPr/>
        <a:lstStyle/>
        <a:p>
          <a:endParaRPr lang="pt-BR"/>
        </a:p>
      </dgm:t>
    </dgm:pt>
    <dgm:pt modelId="{47F9265B-AEAB-4EF8-8FF8-A44A65FEC228}" type="sibTrans" cxnId="{42BBF125-6FD3-48AC-9F16-F9E7CCF8B041}">
      <dgm:prSet/>
      <dgm:spPr/>
      <dgm:t>
        <a:bodyPr/>
        <a:lstStyle/>
        <a:p>
          <a:endParaRPr lang="pt-BR"/>
        </a:p>
      </dgm:t>
    </dgm:pt>
    <dgm:pt modelId="{FED5BF52-0CDE-46EE-A901-858D895BA429}">
      <dgm:prSet phldrT="[Texto]"/>
      <dgm:spPr/>
      <dgm:t>
        <a:bodyPr/>
        <a:lstStyle/>
        <a:p>
          <a:r>
            <a:rPr lang="pt-BR" dirty="0" smtClean="0"/>
            <a:t>Consumidores existentes</a:t>
          </a:r>
          <a:endParaRPr lang="pt-BR" dirty="0"/>
        </a:p>
      </dgm:t>
    </dgm:pt>
    <dgm:pt modelId="{77431F13-1CCD-4208-AAA2-DC30041A8CAE}" type="parTrans" cxnId="{F80A3079-23E9-408E-A391-C48D911C563D}">
      <dgm:prSet/>
      <dgm:spPr/>
      <dgm:t>
        <a:bodyPr/>
        <a:lstStyle/>
        <a:p>
          <a:endParaRPr lang="pt-BR"/>
        </a:p>
      </dgm:t>
    </dgm:pt>
    <dgm:pt modelId="{33A152AB-6635-404E-AF20-7798C8526ACC}" type="sibTrans" cxnId="{F80A3079-23E9-408E-A391-C48D911C563D}">
      <dgm:prSet/>
      <dgm:spPr/>
      <dgm:t>
        <a:bodyPr/>
        <a:lstStyle/>
        <a:p>
          <a:endParaRPr lang="pt-BR"/>
        </a:p>
      </dgm:t>
    </dgm:pt>
    <dgm:pt modelId="{C50B57A2-7433-41B3-84D8-6F82D1489F4A}">
      <dgm:prSet phldrT="[Texto]"/>
      <dgm:spPr/>
      <dgm:t>
        <a:bodyPr/>
        <a:lstStyle/>
        <a:p>
          <a:r>
            <a:rPr lang="pt-BR" dirty="0" err="1" smtClean="0"/>
            <a:t>Psicograficamente</a:t>
          </a:r>
          <a:endParaRPr lang="pt-BR" dirty="0"/>
        </a:p>
      </dgm:t>
    </dgm:pt>
    <dgm:pt modelId="{AAE19157-F41A-497D-BBAF-0309CB684A07}" type="parTrans" cxnId="{97906276-5C34-40BF-84BB-1DC62942E784}">
      <dgm:prSet/>
      <dgm:spPr/>
      <dgm:t>
        <a:bodyPr/>
        <a:lstStyle/>
        <a:p>
          <a:endParaRPr lang="pt-BR"/>
        </a:p>
      </dgm:t>
    </dgm:pt>
    <dgm:pt modelId="{89B92250-6B81-4773-872B-BD4B67E6748F}" type="sibTrans" cxnId="{97906276-5C34-40BF-84BB-1DC62942E784}">
      <dgm:prSet/>
      <dgm:spPr/>
      <dgm:t>
        <a:bodyPr/>
        <a:lstStyle/>
        <a:p>
          <a:endParaRPr lang="pt-BR"/>
        </a:p>
      </dgm:t>
    </dgm:pt>
    <dgm:pt modelId="{6D782A7B-F9BC-4EFB-9F27-3FBDF2C7C14E}">
      <dgm:prSet phldrT="[Texto]"/>
      <dgm:spPr/>
      <dgm:t>
        <a:bodyPr/>
        <a:lstStyle/>
        <a:p>
          <a:r>
            <a:rPr lang="pt-BR" dirty="0" smtClean="0"/>
            <a:t>Demográfica</a:t>
          </a:r>
          <a:endParaRPr lang="pt-BR" dirty="0"/>
        </a:p>
      </dgm:t>
    </dgm:pt>
    <dgm:pt modelId="{D2157A29-1B31-4E16-AFB3-F21AFF9ED165}" type="parTrans" cxnId="{2BA86D8E-389D-4F0C-9090-FC00C8CA7F90}">
      <dgm:prSet/>
      <dgm:spPr/>
      <dgm:t>
        <a:bodyPr/>
        <a:lstStyle/>
        <a:p>
          <a:endParaRPr lang="pt-BR"/>
        </a:p>
      </dgm:t>
    </dgm:pt>
    <dgm:pt modelId="{3B6EC76D-2761-45F2-B482-91FB7C163FEE}" type="sibTrans" cxnId="{2BA86D8E-389D-4F0C-9090-FC00C8CA7F90}">
      <dgm:prSet/>
      <dgm:spPr/>
      <dgm:t>
        <a:bodyPr/>
        <a:lstStyle/>
        <a:p>
          <a:endParaRPr lang="pt-BR"/>
        </a:p>
      </dgm:t>
    </dgm:pt>
    <dgm:pt modelId="{6E0206E4-25FA-454C-B437-8451C106E339}">
      <dgm:prSet phldrT="[Texto]"/>
      <dgm:spPr/>
      <dgm:t>
        <a:bodyPr/>
        <a:lstStyle/>
        <a:p>
          <a:r>
            <a:rPr lang="pt-BR" dirty="0" smtClean="0"/>
            <a:t>Necessidade</a:t>
          </a:r>
          <a:endParaRPr lang="pt-BR" dirty="0"/>
        </a:p>
      </dgm:t>
    </dgm:pt>
    <dgm:pt modelId="{D7ED133C-23DD-4688-97BA-BD042F830020}" type="parTrans" cxnId="{42ED86E8-9F4E-4FDE-8F4F-B878C35E9379}">
      <dgm:prSet/>
      <dgm:spPr/>
      <dgm:t>
        <a:bodyPr/>
        <a:lstStyle/>
        <a:p>
          <a:endParaRPr lang="pt-BR"/>
        </a:p>
      </dgm:t>
    </dgm:pt>
    <dgm:pt modelId="{3A1770BC-3F48-4559-9C9E-C40F2B7160BF}" type="sibTrans" cxnId="{42ED86E8-9F4E-4FDE-8F4F-B878C35E9379}">
      <dgm:prSet/>
      <dgm:spPr/>
      <dgm:t>
        <a:bodyPr/>
        <a:lstStyle/>
        <a:p>
          <a:endParaRPr lang="pt-BR"/>
        </a:p>
      </dgm:t>
    </dgm:pt>
    <dgm:pt modelId="{4B41257D-6656-43B7-ADD5-030FD221A158}">
      <dgm:prSet phldrT="[Texto]"/>
      <dgm:spPr/>
      <dgm:t>
        <a:bodyPr/>
        <a:lstStyle/>
        <a:p>
          <a:r>
            <a:rPr lang="pt-BR" dirty="0" smtClean="0"/>
            <a:t>Vontade</a:t>
          </a:r>
          <a:endParaRPr lang="pt-BR" dirty="0"/>
        </a:p>
      </dgm:t>
    </dgm:pt>
    <dgm:pt modelId="{B605EF1F-A5D9-471D-ACDF-FB9FD7947BBE}" type="parTrans" cxnId="{555904B4-4AED-4270-80EB-834F8AF99020}">
      <dgm:prSet/>
      <dgm:spPr/>
      <dgm:t>
        <a:bodyPr/>
        <a:lstStyle/>
        <a:p>
          <a:endParaRPr lang="pt-BR"/>
        </a:p>
      </dgm:t>
    </dgm:pt>
    <dgm:pt modelId="{ADAFBA49-4A46-4A77-9878-035B3725D0A3}" type="sibTrans" cxnId="{555904B4-4AED-4270-80EB-834F8AF99020}">
      <dgm:prSet/>
      <dgm:spPr/>
      <dgm:t>
        <a:bodyPr/>
        <a:lstStyle/>
        <a:p>
          <a:endParaRPr lang="pt-BR"/>
        </a:p>
      </dgm:t>
    </dgm:pt>
    <dgm:pt modelId="{6DA7200D-1909-4045-B608-94925A48A6F6}">
      <dgm:prSet phldrT="[Texto]"/>
      <dgm:spPr/>
      <dgm:t>
        <a:bodyPr/>
        <a:lstStyle/>
        <a:p>
          <a:r>
            <a:rPr lang="pt-BR" dirty="0" smtClean="0"/>
            <a:t>Desejos</a:t>
          </a:r>
          <a:endParaRPr lang="pt-BR" dirty="0"/>
        </a:p>
      </dgm:t>
    </dgm:pt>
    <dgm:pt modelId="{B8279591-B5AD-4792-AFA8-297961A29C6E}" type="parTrans" cxnId="{B76C4325-7367-4650-9455-8471C694BCBB}">
      <dgm:prSet/>
      <dgm:spPr/>
      <dgm:t>
        <a:bodyPr/>
        <a:lstStyle/>
        <a:p>
          <a:endParaRPr lang="pt-BR"/>
        </a:p>
      </dgm:t>
    </dgm:pt>
    <dgm:pt modelId="{6741DDBB-5E28-4CD2-BCCE-63362F256015}" type="sibTrans" cxnId="{B76C4325-7367-4650-9455-8471C694BCBB}">
      <dgm:prSet/>
      <dgm:spPr/>
      <dgm:t>
        <a:bodyPr/>
        <a:lstStyle/>
        <a:p>
          <a:endParaRPr lang="pt-BR"/>
        </a:p>
      </dgm:t>
    </dgm:pt>
    <dgm:pt modelId="{0F36855A-15D8-4FF2-8062-50019C2D7175}">
      <dgm:prSet phldrT="[Texto]"/>
      <dgm:spPr/>
      <dgm:t>
        <a:bodyPr/>
        <a:lstStyle/>
        <a:p>
          <a:r>
            <a:rPr lang="pt-BR" dirty="0" smtClean="0"/>
            <a:t>Exigências</a:t>
          </a:r>
          <a:endParaRPr lang="pt-BR" dirty="0"/>
        </a:p>
      </dgm:t>
    </dgm:pt>
    <dgm:pt modelId="{781C426C-9CC0-4C07-BD0A-11B2B4B4095B}" type="parTrans" cxnId="{47CF306C-C0D1-4DC2-8FFC-E97D3A2F8D4B}">
      <dgm:prSet/>
      <dgm:spPr/>
      <dgm:t>
        <a:bodyPr/>
        <a:lstStyle/>
        <a:p>
          <a:endParaRPr lang="pt-BR"/>
        </a:p>
      </dgm:t>
    </dgm:pt>
    <dgm:pt modelId="{427F9A91-4744-4BF1-A6C6-A3127D45261A}" type="sibTrans" cxnId="{47CF306C-C0D1-4DC2-8FFC-E97D3A2F8D4B}">
      <dgm:prSet/>
      <dgm:spPr/>
      <dgm:t>
        <a:bodyPr/>
        <a:lstStyle/>
        <a:p>
          <a:endParaRPr lang="pt-BR"/>
        </a:p>
      </dgm:t>
    </dgm:pt>
    <dgm:pt modelId="{18B86678-0E57-41C0-AA53-607478E1CB8E}" type="pres">
      <dgm:prSet presAssocID="{74275D23-D5E9-46A6-80EC-6F33C499D828}" presName="composite" presStyleCnt="0">
        <dgm:presLayoutVars>
          <dgm:chMax val="1"/>
          <dgm:dir/>
          <dgm:resizeHandles val="exact"/>
        </dgm:presLayoutVars>
      </dgm:prSet>
      <dgm:spPr/>
      <dgm:t>
        <a:bodyPr/>
        <a:lstStyle/>
        <a:p>
          <a:endParaRPr lang="pt-BR"/>
        </a:p>
      </dgm:t>
    </dgm:pt>
    <dgm:pt modelId="{BC6425F0-F744-4263-A47D-6EF49B45887D}" type="pres">
      <dgm:prSet presAssocID="{74275D23-D5E9-46A6-80EC-6F33C499D828}" presName="radial" presStyleCnt="0">
        <dgm:presLayoutVars>
          <dgm:animLvl val="ctr"/>
        </dgm:presLayoutVars>
      </dgm:prSet>
      <dgm:spPr/>
    </dgm:pt>
    <dgm:pt modelId="{408D29E6-0D54-4860-AA76-A5BA51CFEDB5}" type="pres">
      <dgm:prSet presAssocID="{9DC79F22-6302-47C2-A9F5-D598051A356A}" presName="centerShape" presStyleLbl="vennNode1" presStyleIdx="0" presStyleCnt="9"/>
      <dgm:spPr/>
      <dgm:t>
        <a:bodyPr/>
        <a:lstStyle/>
        <a:p>
          <a:endParaRPr lang="pt-BR"/>
        </a:p>
      </dgm:t>
    </dgm:pt>
    <dgm:pt modelId="{DF4C8DEE-5A8D-4E03-816B-7412B1D66DC1}" type="pres">
      <dgm:prSet presAssocID="{AEC8C57A-6FD1-4C22-8A47-517E551B1E25}" presName="node" presStyleLbl="vennNode1" presStyleIdx="1" presStyleCnt="9">
        <dgm:presLayoutVars>
          <dgm:bulletEnabled val="1"/>
        </dgm:presLayoutVars>
      </dgm:prSet>
      <dgm:spPr/>
      <dgm:t>
        <a:bodyPr/>
        <a:lstStyle/>
        <a:p>
          <a:endParaRPr lang="pt-BR"/>
        </a:p>
      </dgm:t>
    </dgm:pt>
    <dgm:pt modelId="{32328AFF-20D3-40D5-95E6-A59DC4733B4B}" type="pres">
      <dgm:prSet presAssocID="{FED5BF52-0CDE-46EE-A901-858D895BA429}" presName="node" presStyleLbl="vennNode1" presStyleIdx="2" presStyleCnt="9">
        <dgm:presLayoutVars>
          <dgm:bulletEnabled val="1"/>
        </dgm:presLayoutVars>
      </dgm:prSet>
      <dgm:spPr/>
      <dgm:t>
        <a:bodyPr/>
        <a:lstStyle/>
        <a:p>
          <a:endParaRPr lang="pt-BR"/>
        </a:p>
      </dgm:t>
    </dgm:pt>
    <dgm:pt modelId="{43CFD43A-0C4F-4B03-BAF2-B5E169D4621B}" type="pres">
      <dgm:prSet presAssocID="{C50B57A2-7433-41B3-84D8-6F82D1489F4A}" presName="node" presStyleLbl="vennNode1" presStyleIdx="3" presStyleCnt="9">
        <dgm:presLayoutVars>
          <dgm:bulletEnabled val="1"/>
        </dgm:presLayoutVars>
      </dgm:prSet>
      <dgm:spPr/>
      <dgm:t>
        <a:bodyPr/>
        <a:lstStyle/>
        <a:p>
          <a:endParaRPr lang="pt-BR"/>
        </a:p>
      </dgm:t>
    </dgm:pt>
    <dgm:pt modelId="{8A82C9CC-36FD-4A56-8DCF-1250313946D9}" type="pres">
      <dgm:prSet presAssocID="{6D782A7B-F9BC-4EFB-9F27-3FBDF2C7C14E}" presName="node" presStyleLbl="vennNode1" presStyleIdx="4" presStyleCnt="9">
        <dgm:presLayoutVars>
          <dgm:bulletEnabled val="1"/>
        </dgm:presLayoutVars>
      </dgm:prSet>
      <dgm:spPr/>
      <dgm:t>
        <a:bodyPr/>
        <a:lstStyle/>
        <a:p>
          <a:endParaRPr lang="pt-BR"/>
        </a:p>
      </dgm:t>
    </dgm:pt>
    <dgm:pt modelId="{B2E093F0-79DD-416E-9838-6F9853DE3829}" type="pres">
      <dgm:prSet presAssocID="{6E0206E4-25FA-454C-B437-8451C106E339}" presName="node" presStyleLbl="vennNode1" presStyleIdx="5" presStyleCnt="9">
        <dgm:presLayoutVars>
          <dgm:bulletEnabled val="1"/>
        </dgm:presLayoutVars>
      </dgm:prSet>
      <dgm:spPr/>
      <dgm:t>
        <a:bodyPr/>
        <a:lstStyle/>
        <a:p>
          <a:endParaRPr lang="pt-BR"/>
        </a:p>
      </dgm:t>
    </dgm:pt>
    <dgm:pt modelId="{7B250A2B-63F8-4022-8384-A8299DCFF579}" type="pres">
      <dgm:prSet presAssocID="{4B41257D-6656-43B7-ADD5-030FD221A158}" presName="node" presStyleLbl="vennNode1" presStyleIdx="6" presStyleCnt="9">
        <dgm:presLayoutVars>
          <dgm:bulletEnabled val="1"/>
        </dgm:presLayoutVars>
      </dgm:prSet>
      <dgm:spPr/>
      <dgm:t>
        <a:bodyPr/>
        <a:lstStyle/>
        <a:p>
          <a:endParaRPr lang="pt-BR"/>
        </a:p>
      </dgm:t>
    </dgm:pt>
    <dgm:pt modelId="{A09833EE-C2CC-4A76-905F-F47C8A9CA23D}" type="pres">
      <dgm:prSet presAssocID="{6DA7200D-1909-4045-B608-94925A48A6F6}" presName="node" presStyleLbl="vennNode1" presStyleIdx="7" presStyleCnt="9">
        <dgm:presLayoutVars>
          <dgm:bulletEnabled val="1"/>
        </dgm:presLayoutVars>
      </dgm:prSet>
      <dgm:spPr/>
      <dgm:t>
        <a:bodyPr/>
        <a:lstStyle/>
        <a:p>
          <a:endParaRPr lang="pt-BR"/>
        </a:p>
      </dgm:t>
    </dgm:pt>
    <dgm:pt modelId="{99B8B30F-116B-450B-BBF8-8420298AF199}" type="pres">
      <dgm:prSet presAssocID="{0F36855A-15D8-4FF2-8062-50019C2D7175}" presName="node" presStyleLbl="vennNode1" presStyleIdx="8" presStyleCnt="9">
        <dgm:presLayoutVars>
          <dgm:bulletEnabled val="1"/>
        </dgm:presLayoutVars>
      </dgm:prSet>
      <dgm:spPr/>
      <dgm:t>
        <a:bodyPr/>
        <a:lstStyle/>
        <a:p>
          <a:endParaRPr lang="pt-BR"/>
        </a:p>
      </dgm:t>
    </dgm:pt>
  </dgm:ptLst>
  <dgm:cxnLst>
    <dgm:cxn modelId="{42ED86E8-9F4E-4FDE-8F4F-B878C35E9379}" srcId="{9DC79F22-6302-47C2-A9F5-D598051A356A}" destId="{6E0206E4-25FA-454C-B437-8451C106E339}" srcOrd="4" destOrd="0" parTransId="{D7ED133C-23DD-4688-97BA-BD042F830020}" sibTransId="{3A1770BC-3F48-4559-9C9E-C40F2B7160BF}"/>
    <dgm:cxn modelId="{AD3D13C2-0739-481C-9B45-89589AE6DCD9}" type="presOf" srcId="{6D782A7B-F9BC-4EFB-9F27-3FBDF2C7C14E}" destId="{8A82C9CC-36FD-4A56-8DCF-1250313946D9}" srcOrd="0" destOrd="0" presId="urn:microsoft.com/office/officeart/2005/8/layout/radial3"/>
    <dgm:cxn modelId="{FBED8AC9-8B70-4EE0-89D7-B2C367A43025}" type="presOf" srcId="{9DC79F22-6302-47C2-A9F5-D598051A356A}" destId="{408D29E6-0D54-4860-AA76-A5BA51CFEDB5}" srcOrd="0" destOrd="0" presId="urn:microsoft.com/office/officeart/2005/8/layout/radial3"/>
    <dgm:cxn modelId="{188F6140-1F2F-4E49-A108-A7D0972760AD}" type="presOf" srcId="{0F36855A-15D8-4FF2-8062-50019C2D7175}" destId="{99B8B30F-116B-450B-BBF8-8420298AF199}" srcOrd="0" destOrd="0" presId="urn:microsoft.com/office/officeart/2005/8/layout/radial3"/>
    <dgm:cxn modelId="{A7CA47BC-2750-48AB-8DE4-DA24810A4DD4}" type="presOf" srcId="{C50B57A2-7433-41B3-84D8-6F82D1489F4A}" destId="{43CFD43A-0C4F-4B03-BAF2-B5E169D4621B}" srcOrd="0" destOrd="0" presId="urn:microsoft.com/office/officeart/2005/8/layout/radial3"/>
    <dgm:cxn modelId="{5417ECBC-3D7A-4E80-94B7-223889F8EA3C}" srcId="{74275D23-D5E9-46A6-80EC-6F33C499D828}" destId="{9DC79F22-6302-47C2-A9F5-D598051A356A}" srcOrd="0" destOrd="0" parTransId="{FC8D48EB-935E-423C-B2C4-B04C5FF1FAEA}" sibTransId="{4BF28E8D-EC94-4F35-A71F-67E2D3B82BE8}"/>
    <dgm:cxn modelId="{F80A3079-23E9-408E-A391-C48D911C563D}" srcId="{9DC79F22-6302-47C2-A9F5-D598051A356A}" destId="{FED5BF52-0CDE-46EE-A901-858D895BA429}" srcOrd="1" destOrd="0" parTransId="{77431F13-1CCD-4208-AAA2-DC30041A8CAE}" sibTransId="{33A152AB-6635-404E-AF20-7798C8526ACC}"/>
    <dgm:cxn modelId="{B76C4325-7367-4650-9455-8471C694BCBB}" srcId="{9DC79F22-6302-47C2-A9F5-D598051A356A}" destId="{6DA7200D-1909-4045-B608-94925A48A6F6}" srcOrd="6" destOrd="0" parTransId="{B8279591-B5AD-4792-AFA8-297961A29C6E}" sibTransId="{6741DDBB-5E28-4CD2-BCCE-63362F256015}"/>
    <dgm:cxn modelId="{570D9F6D-2A31-40C0-9F16-188DF558CB95}" type="presOf" srcId="{4B41257D-6656-43B7-ADD5-030FD221A158}" destId="{7B250A2B-63F8-4022-8384-A8299DCFF579}" srcOrd="0" destOrd="0" presId="urn:microsoft.com/office/officeart/2005/8/layout/radial3"/>
    <dgm:cxn modelId="{89660525-84FC-41EC-A5A8-449A5115E2CA}" type="presOf" srcId="{AEC8C57A-6FD1-4C22-8A47-517E551B1E25}" destId="{DF4C8DEE-5A8D-4E03-816B-7412B1D66DC1}" srcOrd="0" destOrd="0" presId="urn:microsoft.com/office/officeart/2005/8/layout/radial3"/>
    <dgm:cxn modelId="{0AE46B26-05CC-462F-805D-53C84BF41429}" type="presOf" srcId="{FED5BF52-0CDE-46EE-A901-858D895BA429}" destId="{32328AFF-20D3-40D5-95E6-A59DC4733B4B}" srcOrd="0" destOrd="0" presId="urn:microsoft.com/office/officeart/2005/8/layout/radial3"/>
    <dgm:cxn modelId="{2BA86D8E-389D-4F0C-9090-FC00C8CA7F90}" srcId="{9DC79F22-6302-47C2-A9F5-D598051A356A}" destId="{6D782A7B-F9BC-4EFB-9F27-3FBDF2C7C14E}" srcOrd="3" destOrd="0" parTransId="{D2157A29-1B31-4E16-AFB3-F21AFF9ED165}" sibTransId="{3B6EC76D-2761-45F2-B482-91FB7C163FEE}"/>
    <dgm:cxn modelId="{555904B4-4AED-4270-80EB-834F8AF99020}" srcId="{9DC79F22-6302-47C2-A9F5-D598051A356A}" destId="{4B41257D-6656-43B7-ADD5-030FD221A158}" srcOrd="5" destOrd="0" parTransId="{B605EF1F-A5D9-471D-ACDF-FB9FD7947BBE}" sibTransId="{ADAFBA49-4A46-4A77-9878-035B3725D0A3}"/>
    <dgm:cxn modelId="{1F2C3E7A-EDC9-4A43-98C6-D7309685D394}" type="presOf" srcId="{6DA7200D-1909-4045-B608-94925A48A6F6}" destId="{A09833EE-C2CC-4A76-905F-F47C8A9CA23D}" srcOrd="0" destOrd="0" presId="urn:microsoft.com/office/officeart/2005/8/layout/radial3"/>
    <dgm:cxn modelId="{47CF306C-C0D1-4DC2-8FFC-E97D3A2F8D4B}" srcId="{9DC79F22-6302-47C2-A9F5-D598051A356A}" destId="{0F36855A-15D8-4FF2-8062-50019C2D7175}" srcOrd="7" destOrd="0" parTransId="{781C426C-9CC0-4C07-BD0A-11B2B4B4095B}" sibTransId="{427F9A91-4744-4BF1-A6C6-A3127D45261A}"/>
    <dgm:cxn modelId="{97906276-5C34-40BF-84BB-1DC62942E784}" srcId="{9DC79F22-6302-47C2-A9F5-D598051A356A}" destId="{C50B57A2-7433-41B3-84D8-6F82D1489F4A}" srcOrd="2" destOrd="0" parTransId="{AAE19157-F41A-497D-BBAF-0309CB684A07}" sibTransId="{89B92250-6B81-4773-872B-BD4B67E6748F}"/>
    <dgm:cxn modelId="{0A6431C6-540E-4F1D-998F-BDBC9467AF46}" type="presOf" srcId="{74275D23-D5E9-46A6-80EC-6F33C499D828}" destId="{18B86678-0E57-41C0-AA53-607478E1CB8E}" srcOrd="0" destOrd="0" presId="urn:microsoft.com/office/officeart/2005/8/layout/radial3"/>
    <dgm:cxn modelId="{42BBF125-6FD3-48AC-9F16-F9E7CCF8B041}" srcId="{9DC79F22-6302-47C2-A9F5-D598051A356A}" destId="{AEC8C57A-6FD1-4C22-8A47-517E551B1E25}" srcOrd="0" destOrd="0" parTransId="{128AB36F-9459-45E6-A080-681D2458C585}" sibTransId="{47F9265B-AEAB-4EF8-8FF8-A44A65FEC228}"/>
    <dgm:cxn modelId="{0D09B3B1-577C-4634-8311-F374932DBE94}" type="presOf" srcId="{6E0206E4-25FA-454C-B437-8451C106E339}" destId="{B2E093F0-79DD-416E-9838-6F9853DE3829}" srcOrd="0" destOrd="0" presId="urn:microsoft.com/office/officeart/2005/8/layout/radial3"/>
    <dgm:cxn modelId="{452AC42A-505A-429A-AF71-CAB48E452037}" type="presParOf" srcId="{18B86678-0E57-41C0-AA53-607478E1CB8E}" destId="{BC6425F0-F744-4263-A47D-6EF49B45887D}" srcOrd="0" destOrd="0" presId="urn:microsoft.com/office/officeart/2005/8/layout/radial3"/>
    <dgm:cxn modelId="{37043A72-B837-4C8D-93E9-37DCB1E52260}" type="presParOf" srcId="{BC6425F0-F744-4263-A47D-6EF49B45887D}" destId="{408D29E6-0D54-4860-AA76-A5BA51CFEDB5}" srcOrd="0" destOrd="0" presId="urn:microsoft.com/office/officeart/2005/8/layout/radial3"/>
    <dgm:cxn modelId="{E6DF9CD8-B1F4-4E12-9481-87C878AC409E}" type="presParOf" srcId="{BC6425F0-F744-4263-A47D-6EF49B45887D}" destId="{DF4C8DEE-5A8D-4E03-816B-7412B1D66DC1}" srcOrd="1" destOrd="0" presId="urn:microsoft.com/office/officeart/2005/8/layout/radial3"/>
    <dgm:cxn modelId="{47EB7FC2-41BB-4715-87D9-34D32E66F6E9}" type="presParOf" srcId="{BC6425F0-F744-4263-A47D-6EF49B45887D}" destId="{32328AFF-20D3-40D5-95E6-A59DC4733B4B}" srcOrd="2" destOrd="0" presId="urn:microsoft.com/office/officeart/2005/8/layout/radial3"/>
    <dgm:cxn modelId="{AF7D8CAD-C603-4685-AEA6-8FCD1C9ED432}" type="presParOf" srcId="{BC6425F0-F744-4263-A47D-6EF49B45887D}" destId="{43CFD43A-0C4F-4B03-BAF2-B5E169D4621B}" srcOrd="3" destOrd="0" presId="urn:microsoft.com/office/officeart/2005/8/layout/radial3"/>
    <dgm:cxn modelId="{8BF1BB2D-92E5-49E5-9983-C2132C5E3FEB}" type="presParOf" srcId="{BC6425F0-F744-4263-A47D-6EF49B45887D}" destId="{8A82C9CC-36FD-4A56-8DCF-1250313946D9}" srcOrd="4" destOrd="0" presId="urn:microsoft.com/office/officeart/2005/8/layout/radial3"/>
    <dgm:cxn modelId="{52028CF3-E2AB-477E-BE60-F93FC2EE0806}" type="presParOf" srcId="{BC6425F0-F744-4263-A47D-6EF49B45887D}" destId="{B2E093F0-79DD-416E-9838-6F9853DE3829}" srcOrd="5" destOrd="0" presId="urn:microsoft.com/office/officeart/2005/8/layout/radial3"/>
    <dgm:cxn modelId="{80C8A4BF-F76B-48B5-8468-B3E327DBEB1E}" type="presParOf" srcId="{BC6425F0-F744-4263-A47D-6EF49B45887D}" destId="{7B250A2B-63F8-4022-8384-A8299DCFF579}" srcOrd="6" destOrd="0" presId="urn:microsoft.com/office/officeart/2005/8/layout/radial3"/>
    <dgm:cxn modelId="{EA67DE2B-CCC8-4D40-9D36-5B54EBD4CDEE}" type="presParOf" srcId="{BC6425F0-F744-4263-A47D-6EF49B45887D}" destId="{A09833EE-C2CC-4A76-905F-F47C8A9CA23D}" srcOrd="7" destOrd="0" presId="urn:microsoft.com/office/officeart/2005/8/layout/radial3"/>
    <dgm:cxn modelId="{C2723DED-301A-4E4A-ACBF-B5D4DEF00A19}" type="presParOf" srcId="{BC6425F0-F744-4263-A47D-6EF49B45887D}" destId="{99B8B30F-116B-450B-BBF8-8420298AF199}" srcOrd="8"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8C31FBF-58E4-45DE-95A9-960BF4BDE2CD}"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pt-BR"/>
        </a:p>
      </dgm:t>
    </dgm:pt>
    <dgm:pt modelId="{C6719922-BA0B-4E86-BFF1-E68CBA20B307}">
      <dgm:prSet phldrT="[Texto]"/>
      <dgm:spPr/>
      <dgm:t>
        <a:bodyPr/>
        <a:lstStyle/>
        <a:p>
          <a:r>
            <a:rPr lang="pt-BR" dirty="0" smtClean="0"/>
            <a:t>Aumento no número de novas e diferentes atividades</a:t>
          </a:r>
          <a:endParaRPr lang="pt-BR" dirty="0"/>
        </a:p>
      </dgm:t>
    </dgm:pt>
    <dgm:pt modelId="{CE81C1EE-1443-4066-984D-0DCF4034F8B5}" type="parTrans" cxnId="{7A95087E-C6B3-451B-9C1D-1960322BDD1D}">
      <dgm:prSet/>
      <dgm:spPr/>
      <dgm:t>
        <a:bodyPr/>
        <a:lstStyle/>
        <a:p>
          <a:endParaRPr lang="pt-BR"/>
        </a:p>
      </dgm:t>
    </dgm:pt>
    <dgm:pt modelId="{604DE611-A93A-43BA-B27D-B7EFA54ADF33}" type="sibTrans" cxnId="{7A95087E-C6B3-451B-9C1D-1960322BDD1D}">
      <dgm:prSet/>
      <dgm:spPr/>
      <dgm:t>
        <a:bodyPr/>
        <a:lstStyle/>
        <a:p>
          <a:endParaRPr lang="pt-BR"/>
        </a:p>
      </dgm:t>
    </dgm:pt>
    <dgm:pt modelId="{C2381ADC-6D8C-4038-B225-47A04CAFF242}">
      <dgm:prSet phldrT="[Texto]"/>
      <dgm:spPr/>
      <dgm:t>
        <a:bodyPr/>
        <a:lstStyle/>
        <a:p>
          <a:r>
            <a:rPr lang="pt-BR" dirty="0" smtClean="0"/>
            <a:t>Quantidade de revistas esportivas</a:t>
          </a:r>
          <a:endParaRPr lang="pt-BR" dirty="0"/>
        </a:p>
      </dgm:t>
    </dgm:pt>
    <dgm:pt modelId="{FA03FA76-ADDA-4783-BF33-FF7D41E86D2F}" type="parTrans" cxnId="{D10F6262-2A37-4746-BCBD-F7FF7F86F70A}">
      <dgm:prSet/>
      <dgm:spPr/>
      <dgm:t>
        <a:bodyPr/>
        <a:lstStyle/>
        <a:p>
          <a:endParaRPr lang="pt-BR"/>
        </a:p>
      </dgm:t>
    </dgm:pt>
    <dgm:pt modelId="{C6139EFE-BD37-442A-B1A2-AF70EE98A02B}" type="sibTrans" cxnId="{D10F6262-2A37-4746-BCBD-F7FF7F86F70A}">
      <dgm:prSet/>
      <dgm:spPr/>
      <dgm:t>
        <a:bodyPr/>
        <a:lstStyle/>
        <a:p>
          <a:endParaRPr lang="pt-BR"/>
        </a:p>
      </dgm:t>
    </dgm:pt>
    <dgm:pt modelId="{BA6B77D2-D055-49F8-8864-9395EE67275A}">
      <dgm:prSet phldrT="[Texto]"/>
      <dgm:spPr/>
      <dgm:t>
        <a:bodyPr/>
        <a:lstStyle/>
        <a:p>
          <a:r>
            <a:rPr lang="pt-BR" dirty="0" smtClean="0"/>
            <a:t>Aumento do tempo de lazer</a:t>
          </a:r>
          <a:endParaRPr lang="pt-BR" dirty="0"/>
        </a:p>
      </dgm:t>
    </dgm:pt>
    <dgm:pt modelId="{9A0D2E53-BE9D-4AAE-AD95-65BD52AC25F3}" type="parTrans" cxnId="{D3C7A45B-BFB8-4D77-B8FA-36BD3052B67B}">
      <dgm:prSet/>
      <dgm:spPr/>
      <dgm:t>
        <a:bodyPr/>
        <a:lstStyle/>
        <a:p>
          <a:endParaRPr lang="pt-BR"/>
        </a:p>
      </dgm:t>
    </dgm:pt>
    <dgm:pt modelId="{CF29F6AD-8EA1-475C-8712-37F4D977C33B}" type="sibTrans" cxnId="{D3C7A45B-BFB8-4D77-B8FA-36BD3052B67B}">
      <dgm:prSet/>
      <dgm:spPr/>
      <dgm:t>
        <a:bodyPr/>
        <a:lstStyle/>
        <a:p>
          <a:endParaRPr lang="pt-BR"/>
        </a:p>
      </dgm:t>
    </dgm:pt>
    <dgm:pt modelId="{DB1EFE72-B549-42C7-BE83-8082F3FF1935}">
      <dgm:prSet phldrT="[Texto]"/>
      <dgm:spPr/>
      <dgm:t>
        <a:bodyPr/>
        <a:lstStyle/>
        <a:p>
          <a:r>
            <a:rPr lang="pt-BR" dirty="0" smtClean="0"/>
            <a:t>Aumento de bens e serviços relacionados ao esporte</a:t>
          </a:r>
          <a:endParaRPr lang="pt-BR" dirty="0"/>
        </a:p>
      </dgm:t>
    </dgm:pt>
    <dgm:pt modelId="{625556E8-E759-4D20-B68E-C2501508C8E7}" type="parTrans" cxnId="{E4E00B65-8FCC-42D1-905A-062CA41DC284}">
      <dgm:prSet/>
      <dgm:spPr/>
      <dgm:t>
        <a:bodyPr/>
        <a:lstStyle/>
        <a:p>
          <a:endParaRPr lang="pt-BR"/>
        </a:p>
      </dgm:t>
    </dgm:pt>
    <dgm:pt modelId="{574FE2A7-EAB9-4CAF-A037-49EC63653D3A}" type="sibTrans" cxnId="{E4E00B65-8FCC-42D1-905A-062CA41DC284}">
      <dgm:prSet/>
      <dgm:spPr/>
      <dgm:t>
        <a:bodyPr/>
        <a:lstStyle/>
        <a:p>
          <a:endParaRPr lang="pt-BR"/>
        </a:p>
      </dgm:t>
    </dgm:pt>
    <dgm:pt modelId="{FA297C43-1C9A-4DB9-8F85-60ED5916A21D}">
      <dgm:prSet phldrT="[Texto]"/>
      <dgm:spPr/>
      <dgm:t>
        <a:bodyPr/>
        <a:lstStyle/>
        <a:p>
          <a:r>
            <a:rPr lang="pt-BR" dirty="0" smtClean="0"/>
            <a:t>Aumento no número de novas e diferentes atividades (nível recreativo) </a:t>
          </a:r>
          <a:endParaRPr lang="pt-BR" dirty="0"/>
        </a:p>
      </dgm:t>
    </dgm:pt>
    <dgm:pt modelId="{C55515FD-D67A-4868-AEF9-8A7C7D76A7ED}" type="parTrans" cxnId="{2D0DFF66-5386-4ACF-8722-90CFE2E54D2D}">
      <dgm:prSet/>
      <dgm:spPr/>
      <dgm:t>
        <a:bodyPr/>
        <a:lstStyle/>
        <a:p>
          <a:endParaRPr lang="pt-BR"/>
        </a:p>
      </dgm:t>
    </dgm:pt>
    <dgm:pt modelId="{C97B2008-0149-42A3-8238-55391302C589}" type="sibTrans" cxnId="{2D0DFF66-5386-4ACF-8722-90CFE2E54D2D}">
      <dgm:prSet/>
      <dgm:spPr/>
      <dgm:t>
        <a:bodyPr/>
        <a:lstStyle/>
        <a:p>
          <a:endParaRPr lang="pt-BR"/>
        </a:p>
      </dgm:t>
    </dgm:pt>
    <dgm:pt modelId="{B91298EB-54E7-4E49-A372-20C985E0069E}">
      <dgm:prSet phldrT="[Texto]"/>
      <dgm:spPr/>
      <dgm:t>
        <a:bodyPr/>
        <a:lstStyle/>
        <a:p>
          <a:pPr algn="ctr"/>
          <a:r>
            <a:rPr lang="pt-BR" dirty="0" smtClean="0"/>
            <a:t>Aumento da educação esportiva</a:t>
          </a:r>
          <a:endParaRPr lang="pt-BR" dirty="0"/>
        </a:p>
      </dgm:t>
    </dgm:pt>
    <dgm:pt modelId="{BA93CBB1-B0F4-4331-9E66-956C9B01A619}" type="parTrans" cxnId="{4A82B620-9D27-40AF-AB38-C9832AB9C28B}">
      <dgm:prSet/>
      <dgm:spPr/>
      <dgm:t>
        <a:bodyPr/>
        <a:lstStyle/>
        <a:p>
          <a:endParaRPr lang="pt-BR"/>
        </a:p>
      </dgm:t>
    </dgm:pt>
    <dgm:pt modelId="{FD103779-286E-479B-A531-0CBB379516E7}" type="sibTrans" cxnId="{4A82B620-9D27-40AF-AB38-C9832AB9C28B}">
      <dgm:prSet/>
      <dgm:spPr/>
      <dgm:t>
        <a:bodyPr/>
        <a:lstStyle/>
        <a:p>
          <a:endParaRPr lang="pt-BR"/>
        </a:p>
      </dgm:t>
    </dgm:pt>
    <dgm:pt modelId="{F397DB4A-A8C3-40B2-80D3-99DFD4AA2B72}">
      <dgm:prSet phldrT="[Texto]"/>
      <dgm:spPr/>
      <dgm:t>
        <a:bodyPr/>
        <a:lstStyle/>
        <a:p>
          <a:r>
            <a:rPr lang="pt-BR" dirty="0" smtClean="0"/>
            <a:t>Aumento da oferta de esporte</a:t>
          </a:r>
          <a:endParaRPr lang="pt-BR" dirty="0"/>
        </a:p>
      </dgm:t>
    </dgm:pt>
    <dgm:pt modelId="{62FB0689-7C1A-49C8-BC16-A63D9D93F630}" type="parTrans" cxnId="{0707AD4D-5853-45ED-8864-BE4395B323C4}">
      <dgm:prSet/>
      <dgm:spPr/>
      <dgm:t>
        <a:bodyPr/>
        <a:lstStyle/>
        <a:p>
          <a:endParaRPr lang="pt-BR"/>
        </a:p>
      </dgm:t>
    </dgm:pt>
    <dgm:pt modelId="{5F29E8D0-1FBE-443D-ACE3-398CE4DADDC9}" type="sibTrans" cxnId="{0707AD4D-5853-45ED-8864-BE4395B323C4}">
      <dgm:prSet/>
      <dgm:spPr/>
      <dgm:t>
        <a:bodyPr/>
        <a:lstStyle/>
        <a:p>
          <a:endParaRPr lang="pt-BR"/>
        </a:p>
      </dgm:t>
    </dgm:pt>
    <dgm:pt modelId="{72121E13-0A50-4CFB-8AE2-C6DB3464A114}">
      <dgm:prSet phldrT="[Texto]"/>
      <dgm:spPr/>
      <dgm:t>
        <a:bodyPr/>
        <a:lstStyle/>
        <a:p>
          <a:r>
            <a:rPr lang="pt-BR" dirty="0" smtClean="0"/>
            <a:t>Explosão fitness na década de 70</a:t>
          </a:r>
          <a:endParaRPr lang="pt-BR" dirty="0"/>
        </a:p>
      </dgm:t>
    </dgm:pt>
    <dgm:pt modelId="{A467E863-2635-40E2-BAD9-C21956C85A8C}" type="parTrans" cxnId="{23651436-AC10-4559-AFFB-B43428A3D6B5}">
      <dgm:prSet/>
      <dgm:spPr/>
      <dgm:t>
        <a:bodyPr/>
        <a:lstStyle/>
        <a:p>
          <a:endParaRPr lang="pt-BR"/>
        </a:p>
      </dgm:t>
    </dgm:pt>
    <dgm:pt modelId="{144F0AC0-7CCE-44E5-BA02-EEAB8298649F}" type="sibTrans" cxnId="{23651436-AC10-4559-AFFB-B43428A3D6B5}">
      <dgm:prSet/>
      <dgm:spPr/>
      <dgm:t>
        <a:bodyPr/>
        <a:lstStyle/>
        <a:p>
          <a:endParaRPr lang="pt-BR"/>
        </a:p>
      </dgm:t>
    </dgm:pt>
    <dgm:pt modelId="{E7C38019-C1D8-4572-87DF-339BD213470F}">
      <dgm:prSet phldrT="[Texto]"/>
      <dgm:spPr/>
      <dgm:t>
        <a:bodyPr/>
        <a:lstStyle/>
        <a:p>
          <a:r>
            <a:rPr lang="pt-BR" dirty="0" smtClean="0"/>
            <a:t>Número e tipos de instalações, eventos e participação</a:t>
          </a:r>
          <a:endParaRPr lang="pt-BR" dirty="0"/>
        </a:p>
      </dgm:t>
    </dgm:pt>
    <dgm:pt modelId="{9A4D4157-3C10-490B-A270-EDE8FD660D05}" type="parTrans" cxnId="{4CFFE51B-C35D-4399-8CCC-3D5174DFE088}">
      <dgm:prSet/>
      <dgm:spPr/>
      <dgm:t>
        <a:bodyPr/>
        <a:lstStyle/>
        <a:p>
          <a:endParaRPr lang="pt-BR"/>
        </a:p>
      </dgm:t>
    </dgm:pt>
    <dgm:pt modelId="{C892BC5C-DC17-42A5-B937-EAD058323501}" type="sibTrans" cxnId="{4CFFE51B-C35D-4399-8CCC-3D5174DFE088}">
      <dgm:prSet/>
      <dgm:spPr/>
      <dgm:t>
        <a:bodyPr/>
        <a:lstStyle/>
        <a:p>
          <a:endParaRPr lang="pt-BR"/>
        </a:p>
      </dgm:t>
    </dgm:pt>
    <dgm:pt modelId="{60DD0449-3582-4974-94B5-BBC76AD3248E}">
      <dgm:prSet phldrT="[Texto]"/>
      <dgm:spPr/>
      <dgm:t>
        <a:bodyPr/>
        <a:lstStyle/>
        <a:p>
          <a:r>
            <a:rPr lang="pt-BR" dirty="0" smtClean="0"/>
            <a:t>Transição de Instalações únicas para multiuso </a:t>
          </a:r>
          <a:endParaRPr lang="pt-BR" dirty="0"/>
        </a:p>
      </dgm:t>
    </dgm:pt>
    <dgm:pt modelId="{1B65D194-1C96-4018-8D80-2E0DC36161C3}" type="parTrans" cxnId="{E40366F1-F0F6-4AA2-B813-9EFF337CE678}">
      <dgm:prSet/>
      <dgm:spPr/>
      <dgm:t>
        <a:bodyPr/>
        <a:lstStyle/>
        <a:p>
          <a:endParaRPr lang="pt-BR"/>
        </a:p>
      </dgm:t>
    </dgm:pt>
    <dgm:pt modelId="{AD27848E-D4D0-4957-8CC1-E27382337FAA}" type="sibTrans" cxnId="{E40366F1-F0F6-4AA2-B813-9EFF337CE678}">
      <dgm:prSet/>
      <dgm:spPr/>
      <dgm:t>
        <a:bodyPr/>
        <a:lstStyle/>
        <a:p>
          <a:endParaRPr lang="pt-BR"/>
        </a:p>
      </dgm:t>
    </dgm:pt>
    <dgm:pt modelId="{F43A19ED-8560-4D45-B018-FBCC2F7D37B6}">
      <dgm:prSet phldrT="[Texto]"/>
      <dgm:spPr/>
      <dgm:t>
        <a:bodyPr/>
        <a:lstStyle/>
        <a:p>
          <a:r>
            <a:rPr lang="pt-BR" dirty="0" smtClean="0"/>
            <a:t>A diversidade de esporte de acordo para a população</a:t>
          </a:r>
          <a:endParaRPr lang="pt-BR" dirty="0"/>
        </a:p>
      </dgm:t>
    </dgm:pt>
    <dgm:pt modelId="{BFD11B0F-8D1C-42EC-9A8A-197E7C78D929}" type="parTrans" cxnId="{23E2AF22-585E-432D-8D43-28C0EB843041}">
      <dgm:prSet/>
      <dgm:spPr/>
      <dgm:t>
        <a:bodyPr/>
        <a:lstStyle/>
        <a:p>
          <a:endParaRPr lang="pt-BR"/>
        </a:p>
      </dgm:t>
    </dgm:pt>
    <dgm:pt modelId="{037785C3-29B0-4865-BFE8-022ADF9A29AD}" type="sibTrans" cxnId="{23E2AF22-585E-432D-8D43-28C0EB843041}">
      <dgm:prSet/>
      <dgm:spPr/>
      <dgm:t>
        <a:bodyPr/>
        <a:lstStyle/>
        <a:p>
          <a:endParaRPr lang="pt-BR"/>
        </a:p>
      </dgm:t>
    </dgm:pt>
    <dgm:pt modelId="{C1BC20FE-6BD2-40AB-84E8-88A1BAA6C379}">
      <dgm:prSet phldrT="[Texto]"/>
      <dgm:spPr/>
      <dgm:t>
        <a:bodyPr/>
        <a:lstStyle/>
        <a:p>
          <a:r>
            <a:rPr lang="pt-BR" dirty="0" smtClean="0"/>
            <a:t>Investimento privado em forma de patrocínio</a:t>
          </a:r>
          <a:endParaRPr lang="pt-BR" dirty="0"/>
        </a:p>
      </dgm:t>
    </dgm:pt>
    <dgm:pt modelId="{B82450A9-96B9-4375-9F8C-B58B007DC7C3}" type="parTrans" cxnId="{D05BD339-8B47-42BD-8298-9707EEC90C42}">
      <dgm:prSet/>
      <dgm:spPr/>
      <dgm:t>
        <a:bodyPr/>
        <a:lstStyle/>
        <a:p>
          <a:endParaRPr lang="pt-BR"/>
        </a:p>
      </dgm:t>
    </dgm:pt>
    <dgm:pt modelId="{5BEC2E9A-9D07-4679-A7C6-949DF91D3888}" type="sibTrans" cxnId="{D05BD339-8B47-42BD-8298-9707EEC90C42}">
      <dgm:prSet/>
      <dgm:spPr/>
      <dgm:t>
        <a:bodyPr/>
        <a:lstStyle/>
        <a:p>
          <a:endParaRPr lang="pt-BR"/>
        </a:p>
      </dgm:t>
    </dgm:pt>
    <dgm:pt modelId="{EB163416-E9FB-4A71-992A-5518A5212BEA}">
      <dgm:prSet phldrT="[Texto]"/>
      <dgm:spPr/>
      <dgm:t>
        <a:bodyPr/>
        <a:lstStyle/>
        <a:p>
          <a:r>
            <a:rPr lang="pt-BR" dirty="0" smtClean="0"/>
            <a:t>Aumento dos endossos </a:t>
          </a:r>
          <a:endParaRPr lang="pt-BR" dirty="0"/>
        </a:p>
      </dgm:t>
    </dgm:pt>
    <dgm:pt modelId="{4600E662-5FD1-496A-BC81-6614FA787EB9}" type="parTrans" cxnId="{9176E7A8-FAE1-4A23-96B9-AEC4C8BBA274}">
      <dgm:prSet/>
      <dgm:spPr/>
      <dgm:t>
        <a:bodyPr/>
        <a:lstStyle/>
        <a:p>
          <a:endParaRPr lang="pt-BR"/>
        </a:p>
      </dgm:t>
    </dgm:pt>
    <dgm:pt modelId="{D87A5420-2EAC-4211-84A5-533F94568516}" type="sibTrans" cxnId="{9176E7A8-FAE1-4A23-96B9-AEC4C8BBA274}">
      <dgm:prSet/>
      <dgm:spPr/>
      <dgm:t>
        <a:bodyPr/>
        <a:lstStyle/>
        <a:p>
          <a:endParaRPr lang="pt-BR"/>
        </a:p>
      </dgm:t>
    </dgm:pt>
    <dgm:pt modelId="{12F1ADDB-E98C-4555-8A46-C92C85302A29}">
      <dgm:prSet phldrT="[Texto]"/>
      <dgm:spPr/>
      <dgm:t>
        <a:bodyPr/>
        <a:lstStyle/>
        <a:p>
          <a:pPr algn="ctr"/>
          <a:r>
            <a:rPr lang="pt-BR" dirty="0" smtClean="0"/>
            <a:t>Aumento dos lucros</a:t>
          </a:r>
          <a:endParaRPr lang="pt-BR" dirty="0"/>
        </a:p>
      </dgm:t>
    </dgm:pt>
    <dgm:pt modelId="{E8D33B67-2DAC-4FE0-8064-81E70022777F}" type="parTrans" cxnId="{2826F6D0-A90D-4254-B2FB-451E3513683D}">
      <dgm:prSet/>
      <dgm:spPr/>
      <dgm:t>
        <a:bodyPr/>
        <a:lstStyle/>
        <a:p>
          <a:endParaRPr lang="pt-BR"/>
        </a:p>
      </dgm:t>
    </dgm:pt>
    <dgm:pt modelId="{51792E98-2C57-4949-8C22-E5E68A7A6DD2}" type="sibTrans" cxnId="{2826F6D0-A90D-4254-B2FB-451E3513683D}">
      <dgm:prSet/>
      <dgm:spPr/>
      <dgm:t>
        <a:bodyPr/>
        <a:lstStyle/>
        <a:p>
          <a:endParaRPr lang="pt-BR"/>
        </a:p>
      </dgm:t>
    </dgm:pt>
    <dgm:pt modelId="{A07C5777-D5B2-4959-B24A-93D66ACC591E}">
      <dgm:prSet phldrT="[Texto]"/>
      <dgm:spPr/>
      <dgm:t>
        <a:bodyPr/>
        <a:lstStyle/>
        <a:p>
          <a:pPr algn="ctr"/>
          <a:r>
            <a:rPr lang="pt-BR" dirty="0" smtClean="0"/>
            <a:t>Aumento da tecnologia em bens e serviços no esporte</a:t>
          </a:r>
          <a:endParaRPr lang="pt-BR" dirty="0"/>
        </a:p>
      </dgm:t>
    </dgm:pt>
    <dgm:pt modelId="{424E4475-1B46-4E36-9FB3-D6C93B8A2B09}" type="parTrans" cxnId="{0E428265-9F3F-4159-953C-BD0AAC4E916A}">
      <dgm:prSet/>
      <dgm:spPr/>
      <dgm:t>
        <a:bodyPr/>
        <a:lstStyle/>
        <a:p>
          <a:endParaRPr lang="pt-BR"/>
        </a:p>
      </dgm:t>
    </dgm:pt>
    <dgm:pt modelId="{C4E22B02-F629-4F98-AB63-3C4FE4BD2818}" type="sibTrans" cxnId="{0E428265-9F3F-4159-953C-BD0AAC4E916A}">
      <dgm:prSet/>
      <dgm:spPr/>
      <dgm:t>
        <a:bodyPr/>
        <a:lstStyle/>
        <a:p>
          <a:endParaRPr lang="pt-BR"/>
        </a:p>
      </dgm:t>
    </dgm:pt>
    <dgm:pt modelId="{456051C7-1CF4-4256-8D94-3A44319F8064}">
      <dgm:prSet phldrT="[Texto]"/>
      <dgm:spPr/>
      <dgm:t>
        <a:bodyPr/>
        <a:lstStyle/>
        <a:p>
          <a:pPr algn="ctr"/>
          <a:r>
            <a:rPr lang="pt-BR" dirty="0" smtClean="0"/>
            <a:t>Destaque do esporte como produto de consumo</a:t>
          </a:r>
          <a:endParaRPr lang="pt-BR" dirty="0"/>
        </a:p>
      </dgm:t>
    </dgm:pt>
    <dgm:pt modelId="{2B43AE72-03FE-43B4-8E81-0F10B15A8514}" type="parTrans" cxnId="{0BECDB56-5813-428D-AEDD-F1976E3B9525}">
      <dgm:prSet/>
      <dgm:spPr/>
      <dgm:t>
        <a:bodyPr/>
        <a:lstStyle/>
        <a:p>
          <a:endParaRPr lang="pt-BR"/>
        </a:p>
      </dgm:t>
    </dgm:pt>
    <dgm:pt modelId="{EB7992D0-8EC9-4D06-9A0D-C547F4A283CB}" type="sibTrans" cxnId="{0BECDB56-5813-428D-AEDD-F1976E3B9525}">
      <dgm:prSet/>
      <dgm:spPr/>
      <dgm:t>
        <a:bodyPr/>
        <a:lstStyle/>
        <a:p>
          <a:endParaRPr lang="pt-BR"/>
        </a:p>
      </dgm:t>
    </dgm:pt>
    <dgm:pt modelId="{3930B763-80E9-475C-9DCE-BB8269FC2B31}">
      <dgm:prSet phldrT="[Texto]"/>
      <dgm:spPr/>
      <dgm:t>
        <a:bodyPr/>
        <a:lstStyle/>
        <a:p>
          <a:pPr algn="ctr"/>
          <a:r>
            <a:rPr lang="pt-BR" dirty="0" smtClean="0"/>
            <a:t>Aumento do marketing</a:t>
          </a:r>
          <a:endParaRPr lang="pt-BR" dirty="0"/>
        </a:p>
      </dgm:t>
    </dgm:pt>
    <dgm:pt modelId="{707C405D-A342-4B33-B398-D7AFE456B12F}" type="parTrans" cxnId="{43BFA13D-E23D-4D9C-B520-4048F157F031}">
      <dgm:prSet/>
      <dgm:spPr/>
      <dgm:t>
        <a:bodyPr/>
        <a:lstStyle/>
        <a:p>
          <a:endParaRPr lang="pt-BR"/>
        </a:p>
      </dgm:t>
    </dgm:pt>
    <dgm:pt modelId="{077141B6-0FFE-44E1-BDAB-96FA27597274}" type="sibTrans" cxnId="{43BFA13D-E23D-4D9C-B520-4048F157F031}">
      <dgm:prSet/>
      <dgm:spPr/>
      <dgm:t>
        <a:bodyPr/>
        <a:lstStyle/>
        <a:p>
          <a:endParaRPr lang="pt-BR"/>
        </a:p>
      </dgm:t>
    </dgm:pt>
    <dgm:pt modelId="{14E4DD21-111A-42E0-8A65-688239412240}">
      <dgm:prSet phldrT="[Texto]"/>
      <dgm:spPr/>
      <dgm:t>
        <a:bodyPr/>
        <a:lstStyle/>
        <a:p>
          <a:pPr algn="ctr"/>
          <a:r>
            <a:rPr lang="pt-BR" dirty="0" smtClean="0"/>
            <a:t>Melhora na administração do esporte</a:t>
          </a:r>
          <a:endParaRPr lang="pt-BR" dirty="0"/>
        </a:p>
      </dgm:t>
    </dgm:pt>
    <dgm:pt modelId="{E5AFB708-5FA2-4A1E-92B2-57BDBCD7BCF1}" type="parTrans" cxnId="{0398DCF8-1262-451E-AB97-BBC2DB563E51}">
      <dgm:prSet/>
      <dgm:spPr/>
      <dgm:t>
        <a:bodyPr/>
        <a:lstStyle/>
        <a:p>
          <a:endParaRPr lang="pt-BR"/>
        </a:p>
      </dgm:t>
    </dgm:pt>
    <dgm:pt modelId="{D5F46765-9CD8-4C34-8919-7B5AA4C51AEB}" type="sibTrans" cxnId="{0398DCF8-1262-451E-AB97-BBC2DB563E51}">
      <dgm:prSet/>
      <dgm:spPr/>
      <dgm:t>
        <a:bodyPr/>
        <a:lstStyle/>
        <a:p>
          <a:endParaRPr lang="pt-BR"/>
        </a:p>
      </dgm:t>
    </dgm:pt>
    <dgm:pt modelId="{DFC54C3F-9134-42CB-93AE-7B6E92EF01DE}">
      <dgm:prSet phldrT="[Texto]"/>
      <dgm:spPr/>
      <dgm:t>
        <a:bodyPr/>
        <a:lstStyle/>
        <a:p>
          <a:pPr algn="ctr"/>
          <a:r>
            <a:rPr lang="pt-BR" dirty="0" smtClean="0"/>
            <a:t>Globalização do esporte</a:t>
          </a:r>
          <a:endParaRPr lang="pt-BR" dirty="0"/>
        </a:p>
      </dgm:t>
    </dgm:pt>
    <dgm:pt modelId="{4C245155-B844-4C2E-BBBD-8EA81BA62E55}" type="parTrans" cxnId="{64DEC802-8AF8-4F6B-BAB4-530908FBA499}">
      <dgm:prSet/>
      <dgm:spPr/>
      <dgm:t>
        <a:bodyPr/>
        <a:lstStyle/>
        <a:p>
          <a:endParaRPr lang="pt-BR"/>
        </a:p>
      </dgm:t>
    </dgm:pt>
    <dgm:pt modelId="{0C3E9707-209B-4B76-B99C-402D8DF776AE}" type="sibTrans" cxnId="{64DEC802-8AF8-4F6B-BAB4-530908FBA499}">
      <dgm:prSet/>
      <dgm:spPr/>
      <dgm:t>
        <a:bodyPr/>
        <a:lstStyle/>
        <a:p>
          <a:endParaRPr lang="pt-BR"/>
        </a:p>
      </dgm:t>
    </dgm:pt>
    <dgm:pt modelId="{374A6472-2E25-4241-9BD1-FB1DC1151F9E}" type="pres">
      <dgm:prSet presAssocID="{88C31FBF-58E4-45DE-95A9-960BF4BDE2CD}" presName="diagram" presStyleCnt="0">
        <dgm:presLayoutVars>
          <dgm:dir/>
          <dgm:resizeHandles val="exact"/>
        </dgm:presLayoutVars>
      </dgm:prSet>
      <dgm:spPr/>
      <dgm:t>
        <a:bodyPr/>
        <a:lstStyle/>
        <a:p>
          <a:endParaRPr lang="pt-BR"/>
        </a:p>
      </dgm:t>
    </dgm:pt>
    <dgm:pt modelId="{59BBD771-C040-43E1-8EDD-7F68272DF8BD}" type="pres">
      <dgm:prSet presAssocID="{C6719922-BA0B-4E86-BFF1-E68CBA20B307}" presName="node" presStyleLbl="node1" presStyleIdx="0" presStyleCnt="19">
        <dgm:presLayoutVars>
          <dgm:bulletEnabled val="1"/>
        </dgm:presLayoutVars>
      </dgm:prSet>
      <dgm:spPr/>
      <dgm:t>
        <a:bodyPr/>
        <a:lstStyle/>
        <a:p>
          <a:endParaRPr lang="pt-BR"/>
        </a:p>
      </dgm:t>
    </dgm:pt>
    <dgm:pt modelId="{504B3D93-A603-48E1-B455-E454F3143D81}" type="pres">
      <dgm:prSet presAssocID="{604DE611-A93A-43BA-B27D-B7EFA54ADF33}" presName="sibTrans" presStyleCnt="0"/>
      <dgm:spPr/>
    </dgm:pt>
    <dgm:pt modelId="{A4061CE3-859E-4739-9C1B-8DC890677668}" type="pres">
      <dgm:prSet presAssocID="{F397DB4A-A8C3-40B2-80D3-99DFD4AA2B72}" presName="node" presStyleLbl="node1" presStyleIdx="1" presStyleCnt="19">
        <dgm:presLayoutVars>
          <dgm:bulletEnabled val="1"/>
        </dgm:presLayoutVars>
      </dgm:prSet>
      <dgm:spPr/>
      <dgm:t>
        <a:bodyPr/>
        <a:lstStyle/>
        <a:p>
          <a:endParaRPr lang="pt-BR"/>
        </a:p>
      </dgm:t>
    </dgm:pt>
    <dgm:pt modelId="{7B0A795A-0113-4D92-A8C1-0C46FBDCA522}" type="pres">
      <dgm:prSet presAssocID="{5F29E8D0-1FBE-443D-ACE3-398CE4DADDC9}" presName="sibTrans" presStyleCnt="0"/>
      <dgm:spPr/>
    </dgm:pt>
    <dgm:pt modelId="{CC6EB859-C249-46A2-BB2A-1597EE398C40}" type="pres">
      <dgm:prSet presAssocID="{C2381ADC-6D8C-4038-B225-47A04CAFF242}" presName="node" presStyleLbl="node1" presStyleIdx="2" presStyleCnt="19">
        <dgm:presLayoutVars>
          <dgm:bulletEnabled val="1"/>
        </dgm:presLayoutVars>
      </dgm:prSet>
      <dgm:spPr/>
      <dgm:t>
        <a:bodyPr/>
        <a:lstStyle/>
        <a:p>
          <a:endParaRPr lang="pt-BR"/>
        </a:p>
      </dgm:t>
    </dgm:pt>
    <dgm:pt modelId="{C8253232-9B70-4A61-930D-D4EE67CCC983}" type="pres">
      <dgm:prSet presAssocID="{C6139EFE-BD37-442A-B1A2-AF70EE98A02B}" presName="sibTrans" presStyleCnt="0"/>
      <dgm:spPr/>
    </dgm:pt>
    <dgm:pt modelId="{DCCF9399-971C-4576-ACEA-B1070150852C}" type="pres">
      <dgm:prSet presAssocID="{BA6B77D2-D055-49F8-8864-9395EE67275A}" presName="node" presStyleLbl="node1" presStyleIdx="3" presStyleCnt="19">
        <dgm:presLayoutVars>
          <dgm:bulletEnabled val="1"/>
        </dgm:presLayoutVars>
      </dgm:prSet>
      <dgm:spPr/>
      <dgm:t>
        <a:bodyPr/>
        <a:lstStyle/>
        <a:p>
          <a:endParaRPr lang="pt-BR"/>
        </a:p>
      </dgm:t>
    </dgm:pt>
    <dgm:pt modelId="{F6C4F1B9-0223-4B9E-8A60-CB4B736B9E7C}" type="pres">
      <dgm:prSet presAssocID="{CF29F6AD-8EA1-475C-8712-37F4D977C33B}" presName="sibTrans" presStyleCnt="0"/>
      <dgm:spPr/>
    </dgm:pt>
    <dgm:pt modelId="{528CB453-3521-4A68-85A1-30B907185CB2}" type="pres">
      <dgm:prSet presAssocID="{72121E13-0A50-4CFB-8AE2-C6DB3464A114}" presName="node" presStyleLbl="node1" presStyleIdx="4" presStyleCnt="19">
        <dgm:presLayoutVars>
          <dgm:bulletEnabled val="1"/>
        </dgm:presLayoutVars>
      </dgm:prSet>
      <dgm:spPr/>
      <dgm:t>
        <a:bodyPr/>
        <a:lstStyle/>
        <a:p>
          <a:endParaRPr lang="pt-BR"/>
        </a:p>
      </dgm:t>
    </dgm:pt>
    <dgm:pt modelId="{8F703C3C-9199-4500-A1F0-EE4345A406FD}" type="pres">
      <dgm:prSet presAssocID="{144F0AC0-7CCE-44E5-BA02-EEAB8298649F}" presName="sibTrans" presStyleCnt="0"/>
      <dgm:spPr/>
    </dgm:pt>
    <dgm:pt modelId="{1757CAA9-0715-4D50-A291-C6504870AD8E}" type="pres">
      <dgm:prSet presAssocID="{E7C38019-C1D8-4572-87DF-339BD213470F}" presName="node" presStyleLbl="node1" presStyleIdx="5" presStyleCnt="19">
        <dgm:presLayoutVars>
          <dgm:bulletEnabled val="1"/>
        </dgm:presLayoutVars>
      </dgm:prSet>
      <dgm:spPr/>
      <dgm:t>
        <a:bodyPr/>
        <a:lstStyle/>
        <a:p>
          <a:endParaRPr lang="pt-BR"/>
        </a:p>
      </dgm:t>
    </dgm:pt>
    <dgm:pt modelId="{1B6646A5-3A81-4750-B036-785F04713BD2}" type="pres">
      <dgm:prSet presAssocID="{C892BC5C-DC17-42A5-B937-EAD058323501}" presName="sibTrans" presStyleCnt="0"/>
      <dgm:spPr/>
    </dgm:pt>
    <dgm:pt modelId="{A92F9AB8-8598-4C8B-BA6C-FFF82D90D34C}" type="pres">
      <dgm:prSet presAssocID="{DB1EFE72-B549-42C7-BE83-8082F3FF1935}" presName="node" presStyleLbl="node1" presStyleIdx="6" presStyleCnt="19">
        <dgm:presLayoutVars>
          <dgm:bulletEnabled val="1"/>
        </dgm:presLayoutVars>
      </dgm:prSet>
      <dgm:spPr/>
      <dgm:t>
        <a:bodyPr/>
        <a:lstStyle/>
        <a:p>
          <a:endParaRPr lang="pt-BR"/>
        </a:p>
      </dgm:t>
    </dgm:pt>
    <dgm:pt modelId="{F651C274-EFC3-4697-903C-855272486299}" type="pres">
      <dgm:prSet presAssocID="{574FE2A7-EAB9-4CAF-A037-49EC63653D3A}" presName="sibTrans" presStyleCnt="0"/>
      <dgm:spPr/>
    </dgm:pt>
    <dgm:pt modelId="{86276AC0-97A2-4B86-A09E-CD87249CE804}" type="pres">
      <dgm:prSet presAssocID="{FA297C43-1C9A-4DB9-8F85-60ED5916A21D}" presName="node" presStyleLbl="node1" presStyleIdx="7" presStyleCnt="19">
        <dgm:presLayoutVars>
          <dgm:bulletEnabled val="1"/>
        </dgm:presLayoutVars>
      </dgm:prSet>
      <dgm:spPr/>
      <dgm:t>
        <a:bodyPr/>
        <a:lstStyle/>
        <a:p>
          <a:endParaRPr lang="pt-BR"/>
        </a:p>
      </dgm:t>
    </dgm:pt>
    <dgm:pt modelId="{82A90AE0-0B6E-4059-B4F5-DA69A98167D3}" type="pres">
      <dgm:prSet presAssocID="{C97B2008-0149-42A3-8238-55391302C589}" presName="sibTrans" presStyleCnt="0"/>
      <dgm:spPr/>
    </dgm:pt>
    <dgm:pt modelId="{27811823-89CD-47A4-8ACD-20F971269E44}" type="pres">
      <dgm:prSet presAssocID="{60DD0449-3582-4974-94B5-BBC76AD3248E}" presName="node" presStyleLbl="node1" presStyleIdx="8" presStyleCnt="19">
        <dgm:presLayoutVars>
          <dgm:bulletEnabled val="1"/>
        </dgm:presLayoutVars>
      </dgm:prSet>
      <dgm:spPr/>
      <dgm:t>
        <a:bodyPr/>
        <a:lstStyle/>
        <a:p>
          <a:endParaRPr lang="pt-BR"/>
        </a:p>
      </dgm:t>
    </dgm:pt>
    <dgm:pt modelId="{28CEE7DC-A7DB-4EE7-A752-A6D7A38AB6D9}" type="pres">
      <dgm:prSet presAssocID="{AD27848E-D4D0-4957-8CC1-E27382337FAA}" presName="sibTrans" presStyleCnt="0"/>
      <dgm:spPr/>
    </dgm:pt>
    <dgm:pt modelId="{206121D9-EA34-4AC1-9867-678DC1844AFC}" type="pres">
      <dgm:prSet presAssocID="{F43A19ED-8560-4D45-B018-FBCC2F7D37B6}" presName="node" presStyleLbl="node1" presStyleIdx="9" presStyleCnt="19">
        <dgm:presLayoutVars>
          <dgm:bulletEnabled val="1"/>
        </dgm:presLayoutVars>
      </dgm:prSet>
      <dgm:spPr/>
      <dgm:t>
        <a:bodyPr/>
        <a:lstStyle/>
        <a:p>
          <a:endParaRPr lang="pt-BR"/>
        </a:p>
      </dgm:t>
    </dgm:pt>
    <dgm:pt modelId="{01C49952-9A76-4A0E-B686-D778DBD76BA1}" type="pres">
      <dgm:prSet presAssocID="{037785C3-29B0-4865-BFE8-022ADF9A29AD}" presName="sibTrans" presStyleCnt="0"/>
      <dgm:spPr/>
    </dgm:pt>
    <dgm:pt modelId="{CCDB082D-5FE3-4140-9D59-45174155E7E6}" type="pres">
      <dgm:prSet presAssocID="{C1BC20FE-6BD2-40AB-84E8-88A1BAA6C379}" presName="node" presStyleLbl="node1" presStyleIdx="10" presStyleCnt="19">
        <dgm:presLayoutVars>
          <dgm:bulletEnabled val="1"/>
        </dgm:presLayoutVars>
      </dgm:prSet>
      <dgm:spPr/>
      <dgm:t>
        <a:bodyPr/>
        <a:lstStyle/>
        <a:p>
          <a:endParaRPr lang="pt-BR"/>
        </a:p>
      </dgm:t>
    </dgm:pt>
    <dgm:pt modelId="{7CCCE5D1-05CB-4227-8D44-75FF9FECE62D}" type="pres">
      <dgm:prSet presAssocID="{5BEC2E9A-9D07-4679-A7C6-949DF91D3888}" presName="sibTrans" presStyleCnt="0"/>
      <dgm:spPr/>
    </dgm:pt>
    <dgm:pt modelId="{BC85965D-890C-40F1-9837-F0C47A44E6A0}" type="pres">
      <dgm:prSet presAssocID="{EB163416-E9FB-4A71-992A-5518A5212BEA}" presName="node" presStyleLbl="node1" presStyleIdx="11" presStyleCnt="19">
        <dgm:presLayoutVars>
          <dgm:bulletEnabled val="1"/>
        </dgm:presLayoutVars>
      </dgm:prSet>
      <dgm:spPr/>
      <dgm:t>
        <a:bodyPr/>
        <a:lstStyle/>
        <a:p>
          <a:endParaRPr lang="pt-BR"/>
        </a:p>
      </dgm:t>
    </dgm:pt>
    <dgm:pt modelId="{C2812D97-75E9-4A54-86F7-39171AAF79C5}" type="pres">
      <dgm:prSet presAssocID="{D87A5420-2EAC-4211-84A5-533F94568516}" presName="sibTrans" presStyleCnt="0"/>
      <dgm:spPr/>
    </dgm:pt>
    <dgm:pt modelId="{F20BE63C-3DE6-49D2-B4C7-3356FC9C1EA1}" type="pres">
      <dgm:prSet presAssocID="{B91298EB-54E7-4E49-A372-20C985E0069E}" presName="node" presStyleLbl="node1" presStyleIdx="12" presStyleCnt="19">
        <dgm:presLayoutVars>
          <dgm:bulletEnabled val="1"/>
        </dgm:presLayoutVars>
      </dgm:prSet>
      <dgm:spPr/>
      <dgm:t>
        <a:bodyPr/>
        <a:lstStyle/>
        <a:p>
          <a:endParaRPr lang="pt-BR"/>
        </a:p>
      </dgm:t>
    </dgm:pt>
    <dgm:pt modelId="{0E979EF6-86D8-4C32-B1EF-1537F9699BFB}" type="pres">
      <dgm:prSet presAssocID="{FD103779-286E-479B-A531-0CBB379516E7}" presName="sibTrans" presStyleCnt="0"/>
      <dgm:spPr/>
    </dgm:pt>
    <dgm:pt modelId="{77C36F04-9847-41A1-8ACF-5FF404AE2AAC}" type="pres">
      <dgm:prSet presAssocID="{12F1ADDB-E98C-4555-8A46-C92C85302A29}" presName="node" presStyleLbl="node1" presStyleIdx="13" presStyleCnt="19">
        <dgm:presLayoutVars>
          <dgm:bulletEnabled val="1"/>
        </dgm:presLayoutVars>
      </dgm:prSet>
      <dgm:spPr/>
      <dgm:t>
        <a:bodyPr/>
        <a:lstStyle/>
        <a:p>
          <a:endParaRPr lang="pt-BR"/>
        </a:p>
      </dgm:t>
    </dgm:pt>
    <dgm:pt modelId="{9DAB3485-84E8-4D84-8FCD-A7F86DA4BB9C}" type="pres">
      <dgm:prSet presAssocID="{51792E98-2C57-4949-8C22-E5E68A7A6DD2}" presName="sibTrans" presStyleCnt="0"/>
      <dgm:spPr/>
    </dgm:pt>
    <dgm:pt modelId="{41577B8C-70EB-4E5E-8E35-DAB8B8FD3712}" type="pres">
      <dgm:prSet presAssocID="{A07C5777-D5B2-4959-B24A-93D66ACC591E}" presName="node" presStyleLbl="node1" presStyleIdx="14" presStyleCnt="19">
        <dgm:presLayoutVars>
          <dgm:bulletEnabled val="1"/>
        </dgm:presLayoutVars>
      </dgm:prSet>
      <dgm:spPr/>
      <dgm:t>
        <a:bodyPr/>
        <a:lstStyle/>
        <a:p>
          <a:endParaRPr lang="pt-BR"/>
        </a:p>
      </dgm:t>
    </dgm:pt>
    <dgm:pt modelId="{789A3785-DA58-477A-81A0-10C9E0D3AB7E}" type="pres">
      <dgm:prSet presAssocID="{C4E22B02-F629-4F98-AB63-3C4FE4BD2818}" presName="sibTrans" presStyleCnt="0"/>
      <dgm:spPr/>
    </dgm:pt>
    <dgm:pt modelId="{E6A02FEE-D9B6-4609-A149-9AEBEFD7C44A}" type="pres">
      <dgm:prSet presAssocID="{456051C7-1CF4-4256-8D94-3A44319F8064}" presName="node" presStyleLbl="node1" presStyleIdx="15" presStyleCnt="19">
        <dgm:presLayoutVars>
          <dgm:bulletEnabled val="1"/>
        </dgm:presLayoutVars>
      </dgm:prSet>
      <dgm:spPr/>
      <dgm:t>
        <a:bodyPr/>
        <a:lstStyle/>
        <a:p>
          <a:endParaRPr lang="pt-BR"/>
        </a:p>
      </dgm:t>
    </dgm:pt>
    <dgm:pt modelId="{C02EA5E3-470A-4CD2-B14B-9EED708485A4}" type="pres">
      <dgm:prSet presAssocID="{EB7992D0-8EC9-4D06-9A0D-C547F4A283CB}" presName="sibTrans" presStyleCnt="0"/>
      <dgm:spPr/>
    </dgm:pt>
    <dgm:pt modelId="{53C04513-1824-47D8-BA03-D35881A0B3B6}" type="pres">
      <dgm:prSet presAssocID="{3930B763-80E9-475C-9DCE-BB8269FC2B31}" presName="node" presStyleLbl="node1" presStyleIdx="16" presStyleCnt="19">
        <dgm:presLayoutVars>
          <dgm:bulletEnabled val="1"/>
        </dgm:presLayoutVars>
      </dgm:prSet>
      <dgm:spPr/>
      <dgm:t>
        <a:bodyPr/>
        <a:lstStyle/>
        <a:p>
          <a:endParaRPr lang="pt-BR"/>
        </a:p>
      </dgm:t>
    </dgm:pt>
    <dgm:pt modelId="{78EA6708-7A8D-4DCE-9BBD-D9881E0A75C6}" type="pres">
      <dgm:prSet presAssocID="{077141B6-0FFE-44E1-BDAB-96FA27597274}" presName="sibTrans" presStyleCnt="0"/>
      <dgm:spPr/>
    </dgm:pt>
    <dgm:pt modelId="{12F1301B-48FF-4FD0-89C5-8D25E8A1F2DD}" type="pres">
      <dgm:prSet presAssocID="{14E4DD21-111A-42E0-8A65-688239412240}" presName="node" presStyleLbl="node1" presStyleIdx="17" presStyleCnt="19">
        <dgm:presLayoutVars>
          <dgm:bulletEnabled val="1"/>
        </dgm:presLayoutVars>
      </dgm:prSet>
      <dgm:spPr/>
      <dgm:t>
        <a:bodyPr/>
        <a:lstStyle/>
        <a:p>
          <a:endParaRPr lang="pt-BR"/>
        </a:p>
      </dgm:t>
    </dgm:pt>
    <dgm:pt modelId="{B494288A-2A3D-488F-AA2F-774AB46340AC}" type="pres">
      <dgm:prSet presAssocID="{D5F46765-9CD8-4C34-8919-7B5AA4C51AEB}" presName="sibTrans" presStyleCnt="0"/>
      <dgm:spPr/>
    </dgm:pt>
    <dgm:pt modelId="{4034B1D2-B3E5-4F50-92FD-AA3CF6EA9114}" type="pres">
      <dgm:prSet presAssocID="{DFC54C3F-9134-42CB-93AE-7B6E92EF01DE}" presName="node" presStyleLbl="node1" presStyleIdx="18" presStyleCnt="19">
        <dgm:presLayoutVars>
          <dgm:bulletEnabled val="1"/>
        </dgm:presLayoutVars>
      </dgm:prSet>
      <dgm:spPr/>
      <dgm:t>
        <a:bodyPr/>
        <a:lstStyle/>
        <a:p>
          <a:endParaRPr lang="pt-BR"/>
        </a:p>
      </dgm:t>
    </dgm:pt>
  </dgm:ptLst>
  <dgm:cxnLst>
    <dgm:cxn modelId="{5FFDB20E-D18D-41E6-B3B7-D7A6D25ACAC6}" type="presOf" srcId="{DB1EFE72-B549-42C7-BE83-8082F3FF1935}" destId="{A92F9AB8-8598-4C8B-BA6C-FFF82D90D34C}" srcOrd="0" destOrd="0" presId="urn:microsoft.com/office/officeart/2005/8/layout/default"/>
    <dgm:cxn modelId="{BF976DFB-17BB-43B5-BCAE-0E0D0E1F0222}" type="presOf" srcId="{E7C38019-C1D8-4572-87DF-339BD213470F}" destId="{1757CAA9-0715-4D50-A291-C6504870AD8E}" srcOrd="0" destOrd="0" presId="urn:microsoft.com/office/officeart/2005/8/layout/default"/>
    <dgm:cxn modelId="{B5C4F36B-9035-4525-997C-84FCA4438717}" type="presOf" srcId="{B91298EB-54E7-4E49-A372-20C985E0069E}" destId="{F20BE63C-3DE6-49D2-B4C7-3356FC9C1EA1}" srcOrd="0" destOrd="0" presId="urn:microsoft.com/office/officeart/2005/8/layout/default"/>
    <dgm:cxn modelId="{D05BD339-8B47-42BD-8298-9707EEC90C42}" srcId="{88C31FBF-58E4-45DE-95A9-960BF4BDE2CD}" destId="{C1BC20FE-6BD2-40AB-84E8-88A1BAA6C379}" srcOrd="10" destOrd="0" parTransId="{B82450A9-96B9-4375-9F8C-B58B007DC7C3}" sibTransId="{5BEC2E9A-9D07-4679-A7C6-949DF91D3888}"/>
    <dgm:cxn modelId="{43BFA13D-E23D-4D9C-B520-4048F157F031}" srcId="{88C31FBF-58E4-45DE-95A9-960BF4BDE2CD}" destId="{3930B763-80E9-475C-9DCE-BB8269FC2B31}" srcOrd="16" destOrd="0" parTransId="{707C405D-A342-4B33-B398-D7AFE456B12F}" sibTransId="{077141B6-0FFE-44E1-BDAB-96FA27597274}"/>
    <dgm:cxn modelId="{1209DAC3-3E42-4D65-98E4-05ABDD39D36C}" type="presOf" srcId="{EB163416-E9FB-4A71-992A-5518A5212BEA}" destId="{BC85965D-890C-40F1-9837-F0C47A44E6A0}" srcOrd="0" destOrd="0" presId="urn:microsoft.com/office/officeart/2005/8/layout/default"/>
    <dgm:cxn modelId="{214F4792-74CA-4CD2-A76B-E6F4604C5971}" type="presOf" srcId="{A07C5777-D5B2-4959-B24A-93D66ACC591E}" destId="{41577B8C-70EB-4E5E-8E35-DAB8B8FD3712}" srcOrd="0" destOrd="0" presId="urn:microsoft.com/office/officeart/2005/8/layout/default"/>
    <dgm:cxn modelId="{34116637-37D1-48DD-B7E2-225D85D00A91}" type="presOf" srcId="{3930B763-80E9-475C-9DCE-BB8269FC2B31}" destId="{53C04513-1824-47D8-BA03-D35881A0B3B6}" srcOrd="0" destOrd="0" presId="urn:microsoft.com/office/officeart/2005/8/layout/default"/>
    <dgm:cxn modelId="{9176E7A8-FAE1-4A23-96B9-AEC4C8BBA274}" srcId="{88C31FBF-58E4-45DE-95A9-960BF4BDE2CD}" destId="{EB163416-E9FB-4A71-992A-5518A5212BEA}" srcOrd="11" destOrd="0" parTransId="{4600E662-5FD1-496A-BC81-6614FA787EB9}" sibTransId="{D87A5420-2EAC-4211-84A5-533F94568516}"/>
    <dgm:cxn modelId="{23E2AF22-585E-432D-8D43-28C0EB843041}" srcId="{88C31FBF-58E4-45DE-95A9-960BF4BDE2CD}" destId="{F43A19ED-8560-4D45-B018-FBCC2F7D37B6}" srcOrd="9" destOrd="0" parTransId="{BFD11B0F-8D1C-42EC-9A8A-197E7C78D929}" sibTransId="{037785C3-29B0-4865-BFE8-022ADF9A29AD}"/>
    <dgm:cxn modelId="{6B740136-95CB-4DFF-B249-0B3ECEC6633F}" type="presOf" srcId="{C1BC20FE-6BD2-40AB-84E8-88A1BAA6C379}" destId="{CCDB082D-5FE3-4140-9D59-45174155E7E6}" srcOrd="0" destOrd="0" presId="urn:microsoft.com/office/officeart/2005/8/layout/default"/>
    <dgm:cxn modelId="{16DE3E01-DF5F-4779-9334-46B491696C2F}" type="presOf" srcId="{BA6B77D2-D055-49F8-8864-9395EE67275A}" destId="{DCCF9399-971C-4576-ACEA-B1070150852C}" srcOrd="0" destOrd="0" presId="urn:microsoft.com/office/officeart/2005/8/layout/default"/>
    <dgm:cxn modelId="{ADD808DB-F469-420B-A75A-00A1CB36067F}" type="presOf" srcId="{456051C7-1CF4-4256-8D94-3A44319F8064}" destId="{E6A02FEE-D9B6-4609-A149-9AEBEFD7C44A}" srcOrd="0" destOrd="0" presId="urn:microsoft.com/office/officeart/2005/8/layout/default"/>
    <dgm:cxn modelId="{C1333591-4631-4241-AF2C-C473510DC931}" type="presOf" srcId="{F43A19ED-8560-4D45-B018-FBCC2F7D37B6}" destId="{206121D9-EA34-4AC1-9867-678DC1844AFC}" srcOrd="0" destOrd="0" presId="urn:microsoft.com/office/officeart/2005/8/layout/default"/>
    <dgm:cxn modelId="{4CFFE51B-C35D-4399-8CCC-3D5174DFE088}" srcId="{88C31FBF-58E4-45DE-95A9-960BF4BDE2CD}" destId="{E7C38019-C1D8-4572-87DF-339BD213470F}" srcOrd="5" destOrd="0" parTransId="{9A4D4157-3C10-490B-A270-EDE8FD660D05}" sibTransId="{C892BC5C-DC17-42A5-B937-EAD058323501}"/>
    <dgm:cxn modelId="{8EFAFA22-B40D-4B22-BDB7-1E44F7543AD6}" type="presOf" srcId="{88C31FBF-58E4-45DE-95A9-960BF4BDE2CD}" destId="{374A6472-2E25-4241-9BD1-FB1DC1151F9E}" srcOrd="0" destOrd="0" presId="urn:microsoft.com/office/officeart/2005/8/layout/default"/>
    <dgm:cxn modelId="{4A82B620-9D27-40AF-AB38-C9832AB9C28B}" srcId="{88C31FBF-58E4-45DE-95A9-960BF4BDE2CD}" destId="{B91298EB-54E7-4E49-A372-20C985E0069E}" srcOrd="12" destOrd="0" parTransId="{BA93CBB1-B0F4-4331-9E66-956C9B01A619}" sibTransId="{FD103779-286E-479B-A531-0CBB379516E7}"/>
    <dgm:cxn modelId="{2826F6D0-A90D-4254-B2FB-451E3513683D}" srcId="{88C31FBF-58E4-45DE-95A9-960BF4BDE2CD}" destId="{12F1ADDB-E98C-4555-8A46-C92C85302A29}" srcOrd="13" destOrd="0" parTransId="{E8D33B67-2DAC-4FE0-8064-81E70022777F}" sibTransId="{51792E98-2C57-4949-8C22-E5E68A7A6DD2}"/>
    <dgm:cxn modelId="{3EF31116-3AEC-49D3-8C68-F7E3B1F1156D}" type="presOf" srcId="{F397DB4A-A8C3-40B2-80D3-99DFD4AA2B72}" destId="{A4061CE3-859E-4739-9C1B-8DC890677668}" srcOrd="0" destOrd="0" presId="urn:microsoft.com/office/officeart/2005/8/layout/default"/>
    <dgm:cxn modelId="{C9E4E5E4-175C-4A13-8005-B4D9B97A35D2}" type="presOf" srcId="{FA297C43-1C9A-4DB9-8F85-60ED5916A21D}" destId="{86276AC0-97A2-4B86-A09E-CD87249CE804}" srcOrd="0" destOrd="0" presId="urn:microsoft.com/office/officeart/2005/8/layout/default"/>
    <dgm:cxn modelId="{E40366F1-F0F6-4AA2-B813-9EFF337CE678}" srcId="{88C31FBF-58E4-45DE-95A9-960BF4BDE2CD}" destId="{60DD0449-3582-4974-94B5-BBC76AD3248E}" srcOrd="8" destOrd="0" parTransId="{1B65D194-1C96-4018-8D80-2E0DC36161C3}" sibTransId="{AD27848E-D4D0-4957-8CC1-E27382337FAA}"/>
    <dgm:cxn modelId="{64DEC802-8AF8-4F6B-BAB4-530908FBA499}" srcId="{88C31FBF-58E4-45DE-95A9-960BF4BDE2CD}" destId="{DFC54C3F-9134-42CB-93AE-7B6E92EF01DE}" srcOrd="18" destOrd="0" parTransId="{4C245155-B844-4C2E-BBBD-8EA81BA62E55}" sibTransId="{0C3E9707-209B-4B76-B99C-402D8DF776AE}"/>
    <dgm:cxn modelId="{C02EA8F7-F093-4874-91F8-B60805345BFC}" type="presOf" srcId="{12F1ADDB-E98C-4555-8A46-C92C85302A29}" destId="{77C36F04-9847-41A1-8ACF-5FF404AE2AAC}" srcOrd="0" destOrd="0" presId="urn:microsoft.com/office/officeart/2005/8/layout/default"/>
    <dgm:cxn modelId="{C181227F-B812-4654-94EF-E5B0A876DE13}" type="presOf" srcId="{DFC54C3F-9134-42CB-93AE-7B6E92EF01DE}" destId="{4034B1D2-B3E5-4F50-92FD-AA3CF6EA9114}" srcOrd="0" destOrd="0" presId="urn:microsoft.com/office/officeart/2005/8/layout/default"/>
    <dgm:cxn modelId="{D10F6262-2A37-4746-BCBD-F7FF7F86F70A}" srcId="{88C31FBF-58E4-45DE-95A9-960BF4BDE2CD}" destId="{C2381ADC-6D8C-4038-B225-47A04CAFF242}" srcOrd="2" destOrd="0" parTransId="{FA03FA76-ADDA-4783-BF33-FF7D41E86D2F}" sibTransId="{C6139EFE-BD37-442A-B1A2-AF70EE98A02B}"/>
    <dgm:cxn modelId="{C2B133C7-2E13-43E2-B279-6DF35B2BA5A6}" type="presOf" srcId="{C6719922-BA0B-4E86-BFF1-E68CBA20B307}" destId="{59BBD771-C040-43E1-8EDD-7F68272DF8BD}" srcOrd="0" destOrd="0" presId="urn:microsoft.com/office/officeart/2005/8/layout/default"/>
    <dgm:cxn modelId="{D3C7A45B-BFB8-4D77-B8FA-36BD3052B67B}" srcId="{88C31FBF-58E4-45DE-95A9-960BF4BDE2CD}" destId="{BA6B77D2-D055-49F8-8864-9395EE67275A}" srcOrd="3" destOrd="0" parTransId="{9A0D2E53-BE9D-4AAE-AD95-65BD52AC25F3}" sibTransId="{CF29F6AD-8EA1-475C-8712-37F4D977C33B}"/>
    <dgm:cxn modelId="{0398DCF8-1262-451E-AB97-BBC2DB563E51}" srcId="{88C31FBF-58E4-45DE-95A9-960BF4BDE2CD}" destId="{14E4DD21-111A-42E0-8A65-688239412240}" srcOrd="17" destOrd="0" parTransId="{E5AFB708-5FA2-4A1E-92B2-57BDBCD7BCF1}" sibTransId="{D5F46765-9CD8-4C34-8919-7B5AA4C51AEB}"/>
    <dgm:cxn modelId="{3B97AA97-DAB1-4461-910D-817DFD3D9365}" type="presOf" srcId="{60DD0449-3582-4974-94B5-BBC76AD3248E}" destId="{27811823-89CD-47A4-8ACD-20F971269E44}" srcOrd="0" destOrd="0" presId="urn:microsoft.com/office/officeart/2005/8/layout/default"/>
    <dgm:cxn modelId="{5EACE61D-4F8A-454B-9B1A-872956273AE9}" type="presOf" srcId="{72121E13-0A50-4CFB-8AE2-C6DB3464A114}" destId="{528CB453-3521-4A68-85A1-30B907185CB2}" srcOrd="0" destOrd="0" presId="urn:microsoft.com/office/officeart/2005/8/layout/default"/>
    <dgm:cxn modelId="{0E428265-9F3F-4159-953C-BD0AAC4E916A}" srcId="{88C31FBF-58E4-45DE-95A9-960BF4BDE2CD}" destId="{A07C5777-D5B2-4959-B24A-93D66ACC591E}" srcOrd="14" destOrd="0" parTransId="{424E4475-1B46-4E36-9FB3-D6C93B8A2B09}" sibTransId="{C4E22B02-F629-4F98-AB63-3C4FE4BD2818}"/>
    <dgm:cxn modelId="{FEB8658D-B191-473A-AD8F-76A051930191}" type="presOf" srcId="{C2381ADC-6D8C-4038-B225-47A04CAFF242}" destId="{CC6EB859-C249-46A2-BB2A-1597EE398C40}" srcOrd="0" destOrd="0" presId="urn:microsoft.com/office/officeart/2005/8/layout/default"/>
    <dgm:cxn modelId="{23651436-AC10-4559-AFFB-B43428A3D6B5}" srcId="{88C31FBF-58E4-45DE-95A9-960BF4BDE2CD}" destId="{72121E13-0A50-4CFB-8AE2-C6DB3464A114}" srcOrd="4" destOrd="0" parTransId="{A467E863-2635-40E2-BAD9-C21956C85A8C}" sibTransId="{144F0AC0-7CCE-44E5-BA02-EEAB8298649F}"/>
    <dgm:cxn modelId="{2D0DFF66-5386-4ACF-8722-90CFE2E54D2D}" srcId="{88C31FBF-58E4-45DE-95A9-960BF4BDE2CD}" destId="{FA297C43-1C9A-4DB9-8F85-60ED5916A21D}" srcOrd="7" destOrd="0" parTransId="{C55515FD-D67A-4868-AEF9-8A7C7D76A7ED}" sibTransId="{C97B2008-0149-42A3-8238-55391302C589}"/>
    <dgm:cxn modelId="{E4E00B65-8FCC-42D1-905A-062CA41DC284}" srcId="{88C31FBF-58E4-45DE-95A9-960BF4BDE2CD}" destId="{DB1EFE72-B549-42C7-BE83-8082F3FF1935}" srcOrd="6" destOrd="0" parTransId="{625556E8-E759-4D20-B68E-C2501508C8E7}" sibTransId="{574FE2A7-EAB9-4CAF-A037-49EC63653D3A}"/>
    <dgm:cxn modelId="{7A95087E-C6B3-451B-9C1D-1960322BDD1D}" srcId="{88C31FBF-58E4-45DE-95A9-960BF4BDE2CD}" destId="{C6719922-BA0B-4E86-BFF1-E68CBA20B307}" srcOrd="0" destOrd="0" parTransId="{CE81C1EE-1443-4066-984D-0DCF4034F8B5}" sibTransId="{604DE611-A93A-43BA-B27D-B7EFA54ADF33}"/>
    <dgm:cxn modelId="{08AF5012-2F36-4AA6-B4F4-1C663D5A0CD7}" type="presOf" srcId="{14E4DD21-111A-42E0-8A65-688239412240}" destId="{12F1301B-48FF-4FD0-89C5-8D25E8A1F2DD}" srcOrd="0" destOrd="0" presId="urn:microsoft.com/office/officeart/2005/8/layout/default"/>
    <dgm:cxn modelId="{0707AD4D-5853-45ED-8864-BE4395B323C4}" srcId="{88C31FBF-58E4-45DE-95A9-960BF4BDE2CD}" destId="{F397DB4A-A8C3-40B2-80D3-99DFD4AA2B72}" srcOrd="1" destOrd="0" parTransId="{62FB0689-7C1A-49C8-BC16-A63D9D93F630}" sibTransId="{5F29E8D0-1FBE-443D-ACE3-398CE4DADDC9}"/>
    <dgm:cxn modelId="{0BECDB56-5813-428D-AEDD-F1976E3B9525}" srcId="{88C31FBF-58E4-45DE-95A9-960BF4BDE2CD}" destId="{456051C7-1CF4-4256-8D94-3A44319F8064}" srcOrd="15" destOrd="0" parTransId="{2B43AE72-03FE-43B4-8E81-0F10B15A8514}" sibTransId="{EB7992D0-8EC9-4D06-9A0D-C547F4A283CB}"/>
    <dgm:cxn modelId="{5AA78375-31D4-48CD-8D13-037903EBA358}" type="presParOf" srcId="{374A6472-2E25-4241-9BD1-FB1DC1151F9E}" destId="{59BBD771-C040-43E1-8EDD-7F68272DF8BD}" srcOrd="0" destOrd="0" presId="urn:microsoft.com/office/officeart/2005/8/layout/default"/>
    <dgm:cxn modelId="{4C4D69BC-DD71-43AB-BEFC-614303700E58}" type="presParOf" srcId="{374A6472-2E25-4241-9BD1-FB1DC1151F9E}" destId="{504B3D93-A603-48E1-B455-E454F3143D81}" srcOrd="1" destOrd="0" presId="urn:microsoft.com/office/officeart/2005/8/layout/default"/>
    <dgm:cxn modelId="{DD32570E-6307-4DFF-8C3A-211D16A822CC}" type="presParOf" srcId="{374A6472-2E25-4241-9BD1-FB1DC1151F9E}" destId="{A4061CE3-859E-4739-9C1B-8DC890677668}" srcOrd="2" destOrd="0" presId="urn:microsoft.com/office/officeart/2005/8/layout/default"/>
    <dgm:cxn modelId="{656CCFA4-BF79-4524-9105-A12644ADE477}" type="presParOf" srcId="{374A6472-2E25-4241-9BD1-FB1DC1151F9E}" destId="{7B0A795A-0113-4D92-A8C1-0C46FBDCA522}" srcOrd="3" destOrd="0" presId="urn:microsoft.com/office/officeart/2005/8/layout/default"/>
    <dgm:cxn modelId="{AF7404CA-77DE-46B0-960D-2FB73DFC2A52}" type="presParOf" srcId="{374A6472-2E25-4241-9BD1-FB1DC1151F9E}" destId="{CC6EB859-C249-46A2-BB2A-1597EE398C40}" srcOrd="4" destOrd="0" presId="urn:microsoft.com/office/officeart/2005/8/layout/default"/>
    <dgm:cxn modelId="{3866AAEF-DA2E-41C7-91D8-79B5D53E9289}" type="presParOf" srcId="{374A6472-2E25-4241-9BD1-FB1DC1151F9E}" destId="{C8253232-9B70-4A61-930D-D4EE67CCC983}" srcOrd="5" destOrd="0" presId="urn:microsoft.com/office/officeart/2005/8/layout/default"/>
    <dgm:cxn modelId="{4A0AB274-E7A7-47D7-B519-14B6E53A4A4E}" type="presParOf" srcId="{374A6472-2E25-4241-9BD1-FB1DC1151F9E}" destId="{DCCF9399-971C-4576-ACEA-B1070150852C}" srcOrd="6" destOrd="0" presId="urn:microsoft.com/office/officeart/2005/8/layout/default"/>
    <dgm:cxn modelId="{65757DC9-5795-4F61-BCDE-E314D04103C2}" type="presParOf" srcId="{374A6472-2E25-4241-9BD1-FB1DC1151F9E}" destId="{F6C4F1B9-0223-4B9E-8A60-CB4B736B9E7C}" srcOrd="7" destOrd="0" presId="urn:microsoft.com/office/officeart/2005/8/layout/default"/>
    <dgm:cxn modelId="{A3D6E771-2D3B-4451-BB71-A585FE7C522A}" type="presParOf" srcId="{374A6472-2E25-4241-9BD1-FB1DC1151F9E}" destId="{528CB453-3521-4A68-85A1-30B907185CB2}" srcOrd="8" destOrd="0" presId="urn:microsoft.com/office/officeart/2005/8/layout/default"/>
    <dgm:cxn modelId="{F5BD6A5C-897F-4850-94DC-BDD32AC9F54C}" type="presParOf" srcId="{374A6472-2E25-4241-9BD1-FB1DC1151F9E}" destId="{8F703C3C-9199-4500-A1F0-EE4345A406FD}" srcOrd="9" destOrd="0" presId="urn:microsoft.com/office/officeart/2005/8/layout/default"/>
    <dgm:cxn modelId="{6CAC0FCB-E68E-4DF6-8720-B2127CC7374D}" type="presParOf" srcId="{374A6472-2E25-4241-9BD1-FB1DC1151F9E}" destId="{1757CAA9-0715-4D50-A291-C6504870AD8E}" srcOrd="10" destOrd="0" presId="urn:microsoft.com/office/officeart/2005/8/layout/default"/>
    <dgm:cxn modelId="{917C9188-366F-4AFC-B084-C4635740092D}" type="presParOf" srcId="{374A6472-2E25-4241-9BD1-FB1DC1151F9E}" destId="{1B6646A5-3A81-4750-B036-785F04713BD2}" srcOrd="11" destOrd="0" presId="urn:microsoft.com/office/officeart/2005/8/layout/default"/>
    <dgm:cxn modelId="{BF7C80FC-6DEE-4781-8FE8-25F1442EDE4F}" type="presParOf" srcId="{374A6472-2E25-4241-9BD1-FB1DC1151F9E}" destId="{A92F9AB8-8598-4C8B-BA6C-FFF82D90D34C}" srcOrd="12" destOrd="0" presId="urn:microsoft.com/office/officeart/2005/8/layout/default"/>
    <dgm:cxn modelId="{2FBDF198-41BA-4245-8775-9A8819F16388}" type="presParOf" srcId="{374A6472-2E25-4241-9BD1-FB1DC1151F9E}" destId="{F651C274-EFC3-4697-903C-855272486299}" srcOrd="13" destOrd="0" presId="urn:microsoft.com/office/officeart/2005/8/layout/default"/>
    <dgm:cxn modelId="{058F3D53-22CB-4843-B1CB-CC64AFA44B9E}" type="presParOf" srcId="{374A6472-2E25-4241-9BD1-FB1DC1151F9E}" destId="{86276AC0-97A2-4B86-A09E-CD87249CE804}" srcOrd="14" destOrd="0" presId="urn:microsoft.com/office/officeart/2005/8/layout/default"/>
    <dgm:cxn modelId="{8888E376-2269-4C62-AB32-7D6D2ED56BDA}" type="presParOf" srcId="{374A6472-2E25-4241-9BD1-FB1DC1151F9E}" destId="{82A90AE0-0B6E-4059-B4F5-DA69A98167D3}" srcOrd="15" destOrd="0" presId="urn:microsoft.com/office/officeart/2005/8/layout/default"/>
    <dgm:cxn modelId="{8000638F-8D16-40B7-B10B-8E0AB1168F84}" type="presParOf" srcId="{374A6472-2E25-4241-9BD1-FB1DC1151F9E}" destId="{27811823-89CD-47A4-8ACD-20F971269E44}" srcOrd="16" destOrd="0" presId="urn:microsoft.com/office/officeart/2005/8/layout/default"/>
    <dgm:cxn modelId="{6713AB60-5E81-4E3C-B19F-5C6AC48CCE47}" type="presParOf" srcId="{374A6472-2E25-4241-9BD1-FB1DC1151F9E}" destId="{28CEE7DC-A7DB-4EE7-A752-A6D7A38AB6D9}" srcOrd="17" destOrd="0" presId="urn:microsoft.com/office/officeart/2005/8/layout/default"/>
    <dgm:cxn modelId="{0A348877-DCFB-4341-9645-CB5C82635E73}" type="presParOf" srcId="{374A6472-2E25-4241-9BD1-FB1DC1151F9E}" destId="{206121D9-EA34-4AC1-9867-678DC1844AFC}" srcOrd="18" destOrd="0" presId="urn:microsoft.com/office/officeart/2005/8/layout/default"/>
    <dgm:cxn modelId="{0E9F3A1B-2974-4BFB-8367-3567C022F160}" type="presParOf" srcId="{374A6472-2E25-4241-9BD1-FB1DC1151F9E}" destId="{01C49952-9A76-4A0E-B686-D778DBD76BA1}" srcOrd="19" destOrd="0" presId="urn:microsoft.com/office/officeart/2005/8/layout/default"/>
    <dgm:cxn modelId="{49923A1C-BB16-4F5D-88AE-688AAEF07419}" type="presParOf" srcId="{374A6472-2E25-4241-9BD1-FB1DC1151F9E}" destId="{CCDB082D-5FE3-4140-9D59-45174155E7E6}" srcOrd="20" destOrd="0" presId="urn:microsoft.com/office/officeart/2005/8/layout/default"/>
    <dgm:cxn modelId="{59635939-CD0C-487B-9958-5AD6A7CA073A}" type="presParOf" srcId="{374A6472-2E25-4241-9BD1-FB1DC1151F9E}" destId="{7CCCE5D1-05CB-4227-8D44-75FF9FECE62D}" srcOrd="21" destOrd="0" presId="urn:microsoft.com/office/officeart/2005/8/layout/default"/>
    <dgm:cxn modelId="{5914C54C-9BAF-41F2-B6E6-53811C40D4D4}" type="presParOf" srcId="{374A6472-2E25-4241-9BD1-FB1DC1151F9E}" destId="{BC85965D-890C-40F1-9837-F0C47A44E6A0}" srcOrd="22" destOrd="0" presId="urn:microsoft.com/office/officeart/2005/8/layout/default"/>
    <dgm:cxn modelId="{DD4B3AE9-65B0-4D15-BD96-759B034B85FF}" type="presParOf" srcId="{374A6472-2E25-4241-9BD1-FB1DC1151F9E}" destId="{C2812D97-75E9-4A54-86F7-39171AAF79C5}" srcOrd="23" destOrd="0" presId="urn:microsoft.com/office/officeart/2005/8/layout/default"/>
    <dgm:cxn modelId="{E3D7C2AF-079A-4EEB-962D-4F48907F5E72}" type="presParOf" srcId="{374A6472-2E25-4241-9BD1-FB1DC1151F9E}" destId="{F20BE63C-3DE6-49D2-B4C7-3356FC9C1EA1}" srcOrd="24" destOrd="0" presId="urn:microsoft.com/office/officeart/2005/8/layout/default"/>
    <dgm:cxn modelId="{0FE90027-052B-4003-BAF5-0B665E7E1FF2}" type="presParOf" srcId="{374A6472-2E25-4241-9BD1-FB1DC1151F9E}" destId="{0E979EF6-86D8-4C32-B1EF-1537F9699BFB}" srcOrd="25" destOrd="0" presId="urn:microsoft.com/office/officeart/2005/8/layout/default"/>
    <dgm:cxn modelId="{12F0F9A0-6C8F-4351-9564-91C966713390}" type="presParOf" srcId="{374A6472-2E25-4241-9BD1-FB1DC1151F9E}" destId="{77C36F04-9847-41A1-8ACF-5FF404AE2AAC}" srcOrd="26" destOrd="0" presId="urn:microsoft.com/office/officeart/2005/8/layout/default"/>
    <dgm:cxn modelId="{3A81B4CB-9B8C-4AB5-933C-FB97F8D43889}" type="presParOf" srcId="{374A6472-2E25-4241-9BD1-FB1DC1151F9E}" destId="{9DAB3485-84E8-4D84-8FCD-A7F86DA4BB9C}" srcOrd="27" destOrd="0" presId="urn:microsoft.com/office/officeart/2005/8/layout/default"/>
    <dgm:cxn modelId="{41A649F4-ED90-4772-89C2-BE1E607F497F}" type="presParOf" srcId="{374A6472-2E25-4241-9BD1-FB1DC1151F9E}" destId="{41577B8C-70EB-4E5E-8E35-DAB8B8FD3712}" srcOrd="28" destOrd="0" presId="urn:microsoft.com/office/officeart/2005/8/layout/default"/>
    <dgm:cxn modelId="{2DDAE4D0-2C33-4E63-B2BE-81F489B8F464}" type="presParOf" srcId="{374A6472-2E25-4241-9BD1-FB1DC1151F9E}" destId="{789A3785-DA58-477A-81A0-10C9E0D3AB7E}" srcOrd="29" destOrd="0" presId="urn:microsoft.com/office/officeart/2005/8/layout/default"/>
    <dgm:cxn modelId="{5B28318F-72D2-4807-8F3D-ED4638158969}" type="presParOf" srcId="{374A6472-2E25-4241-9BD1-FB1DC1151F9E}" destId="{E6A02FEE-D9B6-4609-A149-9AEBEFD7C44A}" srcOrd="30" destOrd="0" presId="urn:microsoft.com/office/officeart/2005/8/layout/default"/>
    <dgm:cxn modelId="{7CE3E01E-5C65-41B4-9B04-940461824F78}" type="presParOf" srcId="{374A6472-2E25-4241-9BD1-FB1DC1151F9E}" destId="{C02EA5E3-470A-4CD2-B14B-9EED708485A4}" srcOrd="31" destOrd="0" presId="urn:microsoft.com/office/officeart/2005/8/layout/default"/>
    <dgm:cxn modelId="{3403C6C1-84DF-48D1-8F63-88B75D94C68D}" type="presParOf" srcId="{374A6472-2E25-4241-9BD1-FB1DC1151F9E}" destId="{53C04513-1824-47D8-BA03-D35881A0B3B6}" srcOrd="32" destOrd="0" presId="urn:microsoft.com/office/officeart/2005/8/layout/default"/>
    <dgm:cxn modelId="{E850563A-2CA8-4C02-9BEE-FDDEE97E7ABD}" type="presParOf" srcId="{374A6472-2E25-4241-9BD1-FB1DC1151F9E}" destId="{78EA6708-7A8D-4DCE-9BBD-D9881E0A75C6}" srcOrd="33" destOrd="0" presId="urn:microsoft.com/office/officeart/2005/8/layout/default"/>
    <dgm:cxn modelId="{AC39B743-21AB-4B76-A1CE-AB8351AF3B53}" type="presParOf" srcId="{374A6472-2E25-4241-9BD1-FB1DC1151F9E}" destId="{12F1301B-48FF-4FD0-89C5-8D25E8A1F2DD}" srcOrd="34" destOrd="0" presId="urn:microsoft.com/office/officeart/2005/8/layout/default"/>
    <dgm:cxn modelId="{B5253905-2342-4090-A21F-FAF531C599AD}" type="presParOf" srcId="{374A6472-2E25-4241-9BD1-FB1DC1151F9E}" destId="{B494288A-2A3D-488F-AA2F-774AB46340AC}" srcOrd="35" destOrd="0" presId="urn:microsoft.com/office/officeart/2005/8/layout/default"/>
    <dgm:cxn modelId="{41D81323-85A7-4D7A-AC3C-A591805C71CE}" type="presParOf" srcId="{374A6472-2E25-4241-9BD1-FB1DC1151F9E}" destId="{4034B1D2-B3E5-4F50-92FD-AA3CF6EA9114}" srcOrd="3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8D29E6-0D54-4860-AA76-A5BA51CFEDB5}">
      <dsp:nvSpPr>
        <dsp:cNvPr id="0" name=""/>
        <dsp:cNvSpPr/>
      </dsp:nvSpPr>
      <dsp:spPr>
        <a:xfrm>
          <a:off x="2633916" y="1396339"/>
          <a:ext cx="3478600" cy="3478600"/>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pt-BR" sz="6500" kern="1200" dirty="0" smtClean="0"/>
            <a:t>Venda</a:t>
          </a:r>
          <a:endParaRPr lang="pt-BR" sz="6500" kern="1200" dirty="0"/>
        </a:p>
      </dsp:txBody>
      <dsp:txXfrm>
        <a:off x="3143345" y="1905768"/>
        <a:ext cx="2459742" cy="2459742"/>
      </dsp:txXfrm>
    </dsp:sp>
    <dsp:sp modelId="{DF4C8DEE-5A8D-4E03-816B-7412B1D66DC1}">
      <dsp:nvSpPr>
        <dsp:cNvPr id="0" name=""/>
        <dsp:cNvSpPr/>
      </dsp:nvSpPr>
      <dsp:spPr>
        <a:xfrm>
          <a:off x="3503566" y="620"/>
          <a:ext cx="1739300" cy="1739300"/>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pt-BR" sz="1200" kern="1200" dirty="0" smtClean="0"/>
            <a:t>Consumidores em potencial</a:t>
          </a:r>
          <a:endParaRPr lang="pt-BR" sz="1200" kern="1200" dirty="0"/>
        </a:p>
      </dsp:txBody>
      <dsp:txXfrm>
        <a:off x="3758281" y="255335"/>
        <a:ext cx="1229870" cy="1229870"/>
      </dsp:txXfrm>
    </dsp:sp>
    <dsp:sp modelId="{32328AFF-20D3-40D5-95E6-A59DC4733B4B}">
      <dsp:nvSpPr>
        <dsp:cNvPr id="0" name=""/>
        <dsp:cNvSpPr/>
      </dsp:nvSpPr>
      <dsp:spPr>
        <a:xfrm>
          <a:off x="5105423" y="664132"/>
          <a:ext cx="1739300" cy="1739300"/>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pt-BR" sz="1200" kern="1200" dirty="0" smtClean="0"/>
            <a:t>Consumidores existentes</a:t>
          </a:r>
          <a:endParaRPr lang="pt-BR" sz="1200" kern="1200" dirty="0"/>
        </a:p>
      </dsp:txBody>
      <dsp:txXfrm>
        <a:off x="5360138" y="918847"/>
        <a:ext cx="1229870" cy="1229870"/>
      </dsp:txXfrm>
    </dsp:sp>
    <dsp:sp modelId="{43CFD43A-0C4F-4B03-BAF2-B5E169D4621B}">
      <dsp:nvSpPr>
        <dsp:cNvPr id="0" name=""/>
        <dsp:cNvSpPr/>
      </dsp:nvSpPr>
      <dsp:spPr>
        <a:xfrm>
          <a:off x="5768935" y="2265989"/>
          <a:ext cx="1739300" cy="1739300"/>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pt-BR" sz="1200" kern="1200" dirty="0" err="1" smtClean="0"/>
            <a:t>Psicograficamente</a:t>
          </a:r>
          <a:endParaRPr lang="pt-BR" sz="1200" kern="1200" dirty="0"/>
        </a:p>
      </dsp:txBody>
      <dsp:txXfrm>
        <a:off x="6023650" y="2520704"/>
        <a:ext cx="1229870" cy="1229870"/>
      </dsp:txXfrm>
    </dsp:sp>
    <dsp:sp modelId="{8A82C9CC-36FD-4A56-8DCF-1250313946D9}">
      <dsp:nvSpPr>
        <dsp:cNvPr id="0" name=""/>
        <dsp:cNvSpPr/>
      </dsp:nvSpPr>
      <dsp:spPr>
        <a:xfrm>
          <a:off x="5105423" y="3867846"/>
          <a:ext cx="1739300" cy="1739300"/>
        </a:xfrm>
        <a:prstGeom prst="ellipse">
          <a:avLst/>
        </a:prstGeom>
        <a:solidFill>
          <a:schemeClr val="accent6">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pt-BR" sz="1200" kern="1200" dirty="0" smtClean="0"/>
            <a:t>Demográfica</a:t>
          </a:r>
          <a:endParaRPr lang="pt-BR" sz="1200" kern="1200" dirty="0"/>
        </a:p>
      </dsp:txBody>
      <dsp:txXfrm>
        <a:off x="5360138" y="4122561"/>
        <a:ext cx="1229870" cy="1229870"/>
      </dsp:txXfrm>
    </dsp:sp>
    <dsp:sp modelId="{B2E093F0-79DD-416E-9838-6F9853DE3829}">
      <dsp:nvSpPr>
        <dsp:cNvPr id="0" name=""/>
        <dsp:cNvSpPr/>
      </dsp:nvSpPr>
      <dsp:spPr>
        <a:xfrm>
          <a:off x="3503566" y="4531358"/>
          <a:ext cx="1739300" cy="1739300"/>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pt-BR" sz="1200" kern="1200" dirty="0" smtClean="0"/>
            <a:t>Necessidade</a:t>
          </a:r>
          <a:endParaRPr lang="pt-BR" sz="1200" kern="1200" dirty="0"/>
        </a:p>
      </dsp:txBody>
      <dsp:txXfrm>
        <a:off x="3758281" y="4786073"/>
        <a:ext cx="1229870" cy="1229870"/>
      </dsp:txXfrm>
    </dsp:sp>
    <dsp:sp modelId="{7B250A2B-63F8-4022-8384-A8299DCFF579}">
      <dsp:nvSpPr>
        <dsp:cNvPr id="0" name=""/>
        <dsp:cNvSpPr/>
      </dsp:nvSpPr>
      <dsp:spPr>
        <a:xfrm>
          <a:off x="1901709" y="3867846"/>
          <a:ext cx="1739300" cy="1739300"/>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pt-BR" sz="1200" kern="1200" dirty="0" smtClean="0"/>
            <a:t>Vontade</a:t>
          </a:r>
          <a:endParaRPr lang="pt-BR" sz="1200" kern="1200" dirty="0"/>
        </a:p>
      </dsp:txBody>
      <dsp:txXfrm>
        <a:off x="2156424" y="4122561"/>
        <a:ext cx="1229870" cy="1229870"/>
      </dsp:txXfrm>
    </dsp:sp>
    <dsp:sp modelId="{A09833EE-C2CC-4A76-905F-F47C8A9CA23D}">
      <dsp:nvSpPr>
        <dsp:cNvPr id="0" name=""/>
        <dsp:cNvSpPr/>
      </dsp:nvSpPr>
      <dsp:spPr>
        <a:xfrm>
          <a:off x="1238197" y="2265989"/>
          <a:ext cx="1739300" cy="1739300"/>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pt-BR" sz="1200" kern="1200" dirty="0" smtClean="0"/>
            <a:t>Desejos</a:t>
          </a:r>
          <a:endParaRPr lang="pt-BR" sz="1200" kern="1200" dirty="0"/>
        </a:p>
      </dsp:txBody>
      <dsp:txXfrm>
        <a:off x="1492912" y="2520704"/>
        <a:ext cx="1229870" cy="1229870"/>
      </dsp:txXfrm>
    </dsp:sp>
    <dsp:sp modelId="{99B8B30F-116B-450B-BBF8-8420298AF199}">
      <dsp:nvSpPr>
        <dsp:cNvPr id="0" name=""/>
        <dsp:cNvSpPr/>
      </dsp:nvSpPr>
      <dsp:spPr>
        <a:xfrm>
          <a:off x="1901709" y="664132"/>
          <a:ext cx="1739300" cy="1739300"/>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pt-BR" sz="1200" kern="1200" dirty="0" smtClean="0"/>
            <a:t>Exigências</a:t>
          </a:r>
          <a:endParaRPr lang="pt-BR" sz="1200" kern="1200" dirty="0"/>
        </a:p>
      </dsp:txBody>
      <dsp:txXfrm>
        <a:off x="2156424" y="918847"/>
        <a:ext cx="1229870" cy="12298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BBD771-C040-43E1-8EDD-7F68272DF8BD}">
      <dsp:nvSpPr>
        <dsp:cNvPr id="0" name=""/>
        <dsp:cNvSpPr/>
      </dsp:nvSpPr>
      <dsp:spPr>
        <a:xfrm>
          <a:off x="26314" y="2590"/>
          <a:ext cx="1609687" cy="96581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pt-BR" sz="1300" kern="1200" dirty="0" smtClean="0"/>
            <a:t>Aumento no número de novas e diferentes atividades</a:t>
          </a:r>
          <a:endParaRPr lang="pt-BR" sz="1300" kern="1200" dirty="0"/>
        </a:p>
      </dsp:txBody>
      <dsp:txXfrm>
        <a:off x="26314" y="2590"/>
        <a:ext cx="1609687" cy="965812"/>
      </dsp:txXfrm>
    </dsp:sp>
    <dsp:sp modelId="{A4061CE3-859E-4739-9C1B-8DC890677668}">
      <dsp:nvSpPr>
        <dsp:cNvPr id="0" name=""/>
        <dsp:cNvSpPr/>
      </dsp:nvSpPr>
      <dsp:spPr>
        <a:xfrm>
          <a:off x="1796971" y="2590"/>
          <a:ext cx="1609687" cy="96581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pt-BR" sz="1300" kern="1200" dirty="0" smtClean="0"/>
            <a:t>Aumento da oferta de esporte</a:t>
          </a:r>
          <a:endParaRPr lang="pt-BR" sz="1300" kern="1200" dirty="0"/>
        </a:p>
      </dsp:txBody>
      <dsp:txXfrm>
        <a:off x="1796971" y="2590"/>
        <a:ext cx="1609687" cy="965812"/>
      </dsp:txXfrm>
    </dsp:sp>
    <dsp:sp modelId="{CC6EB859-C249-46A2-BB2A-1597EE398C40}">
      <dsp:nvSpPr>
        <dsp:cNvPr id="0" name=""/>
        <dsp:cNvSpPr/>
      </dsp:nvSpPr>
      <dsp:spPr>
        <a:xfrm>
          <a:off x="3567627" y="2590"/>
          <a:ext cx="1609687" cy="96581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pt-BR" sz="1300" kern="1200" dirty="0" smtClean="0"/>
            <a:t>Quantidade de revistas esportivas</a:t>
          </a:r>
          <a:endParaRPr lang="pt-BR" sz="1300" kern="1200" dirty="0"/>
        </a:p>
      </dsp:txBody>
      <dsp:txXfrm>
        <a:off x="3567627" y="2590"/>
        <a:ext cx="1609687" cy="965812"/>
      </dsp:txXfrm>
    </dsp:sp>
    <dsp:sp modelId="{DCCF9399-971C-4576-ACEA-B1070150852C}">
      <dsp:nvSpPr>
        <dsp:cNvPr id="0" name=""/>
        <dsp:cNvSpPr/>
      </dsp:nvSpPr>
      <dsp:spPr>
        <a:xfrm>
          <a:off x="5338284" y="2590"/>
          <a:ext cx="1609687" cy="96581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pt-BR" sz="1300" kern="1200" dirty="0" smtClean="0"/>
            <a:t>Aumento do tempo de lazer</a:t>
          </a:r>
          <a:endParaRPr lang="pt-BR" sz="1300" kern="1200" dirty="0"/>
        </a:p>
      </dsp:txBody>
      <dsp:txXfrm>
        <a:off x="5338284" y="2590"/>
        <a:ext cx="1609687" cy="965812"/>
      </dsp:txXfrm>
    </dsp:sp>
    <dsp:sp modelId="{528CB453-3521-4A68-85A1-30B907185CB2}">
      <dsp:nvSpPr>
        <dsp:cNvPr id="0" name=""/>
        <dsp:cNvSpPr/>
      </dsp:nvSpPr>
      <dsp:spPr>
        <a:xfrm>
          <a:off x="7108940" y="2590"/>
          <a:ext cx="1609687" cy="96581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pt-BR" sz="1300" kern="1200" dirty="0" smtClean="0"/>
            <a:t>Explosão fitness na década de 70</a:t>
          </a:r>
          <a:endParaRPr lang="pt-BR" sz="1300" kern="1200" dirty="0"/>
        </a:p>
      </dsp:txBody>
      <dsp:txXfrm>
        <a:off x="7108940" y="2590"/>
        <a:ext cx="1609687" cy="965812"/>
      </dsp:txXfrm>
    </dsp:sp>
    <dsp:sp modelId="{1757CAA9-0715-4D50-A291-C6504870AD8E}">
      <dsp:nvSpPr>
        <dsp:cNvPr id="0" name=""/>
        <dsp:cNvSpPr/>
      </dsp:nvSpPr>
      <dsp:spPr>
        <a:xfrm>
          <a:off x="8879597" y="2590"/>
          <a:ext cx="1609687" cy="96581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pt-BR" sz="1300" kern="1200" dirty="0" smtClean="0"/>
            <a:t>Número e tipos de instalações, eventos e participação</a:t>
          </a:r>
          <a:endParaRPr lang="pt-BR" sz="1300" kern="1200" dirty="0"/>
        </a:p>
      </dsp:txBody>
      <dsp:txXfrm>
        <a:off x="8879597" y="2590"/>
        <a:ext cx="1609687" cy="965812"/>
      </dsp:txXfrm>
    </dsp:sp>
    <dsp:sp modelId="{A92F9AB8-8598-4C8B-BA6C-FFF82D90D34C}">
      <dsp:nvSpPr>
        <dsp:cNvPr id="0" name=""/>
        <dsp:cNvSpPr/>
      </dsp:nvSpPr>
      <dsp:spPr>
        <a:xfrm>
          <a:off x="26314" y="1129371"/>
          <a:ext cx="1609687" cy="96581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pt-BR" sz="1300" kern="1200" dirty="0" smtClean="0"/>
            <a:t>Aumento de bens e serviços relacionados ao esporte</a:t>
          </a:r>
          <a:endParaRPr lang="pt-BR" sz="1300" kern="1200" dirty="0"/>
        </a:p>
      </dsp:txBody>
      <dsp:txXfrm>
        <a:off x="26314" y="1129371"/>
        <a:ext cx="1609687" cy="965812"/>
      </dsp:txXfrm>
    </dsp:sp>
    <dsp:sp modelId="{86276AC0-97A2-4B86-A09E-CD87249CE804}">
      <dsp:nvSpPr>
        <dsp:cNvPr id="0" name=""/>
        <dsp:cNvSpPr/>
      </dsp:nvSpPr>
      <dsp:spPr>
        <a:xfrm>
          <a:off x="1796971" y="1129371"/>
          <a:ext cx="1609687" cy="96581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pt-BR" sz="1300" kern="1200" dirty="0" smtClean="0"/>
            <a:t>Aumento no número de novas e diferentes atividades (nível recreativo) </a:t>
          </a:r>
          <a:endParaRPr lang="pt-BR" sz="1300" kern="1200" dirty="0"/>
        </a:p>
      </dsp:txBody>
      <dsp:txXfrm>
        <a:off x="1796971" y="1129371"/>
        <a:ext cx="1609687" cy="965812"/>
      </dsp:txXfrm>
    </dsp:sp>
    <dsp:sp modelId="{27811823-89CD-47A4-8ACD-20F971269E44}">
      <dsp:nvSpPr>
        <dsp:cNvPr id="0" name=""/>
        <dsp:cNvSpPr/>
      </dsp:nvSpPr>
      <dsp:spPr>
        <a:xfrm>
          <a:off x="3567627" y="1129371"/>
          <a:ext cx="1609687" cy="96581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pt-BR" sz="1300" kern="1200" dirty="0" smtClean="0"/>
            <a:t>Transição de Instalações únicas para multiuso </a:t>
          </a:r>
          <a:endParaRPr lang="pt-BR" sz="1300" kern="1200" dirty="0"/>
        </a:p>
      </dsp:txBody>
      <dsp:txXfrm>
        <a:off x="3567627" y="1129371"/>
        <a:ext cx="1609687" cy="965812"/>
      </dsp:txXfrm>
    </dsp:sp>
    <dsp:sp modelId="{206121D9-EA34-4AC1-9867-678DC1844AFC}">
      <dsp:nvSpPr>
        <dsp:cNvPr id="0" name=""/>
        <dsp:cNvSpPr/>
      </dsp:nvSpPr>
      <dsp:spPr>
        <a:xfrm>
          <a:off x="5338284" y="1129371"/>
          <a:ext cx="1609687" cy="96581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pt-BR" sz="1300" kern="1200" dirty="0" smtClean="0"/>
            <a:t>A diversidade de esporte de acordo para a população</a:t>
          </a:r>
          <a:endParaRPr lang="pt-BR" sz="1300" kern="1200" dirty="0"/>
        </a:p>
      </dsp:txBody>
      <dsp:txXfrm>
        <a:off x="5338284" y="1129371"/>
        <a:ext cx="1609687" cy="965812"/>
      </dsp:txXfrm>
    </dsp:sp>
    <dsp:sp modelId="{CCDB082D-5FE3-4140-9D59-45174155E7E6}">
      <dsp:nvSpPr>
        <dsp:cNvPr id="0" name=""/>
        <dsp:cNvSpPr/>
      </dsp:nvSpPr>
      <dsp:spPr>
        <a:xfrm>
          <a:off x="7108940" y="1129371"/>
          <a:ext cx="1609687" cy="96581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pt-BR" sz="1300" kern="1200" dirty="0" smtClean="0"/>
            <a:t>Investimento privado em forma de patrocínio</a:t>
          </a:r>
          <a:endParaRPr lang="pt-BR" sz="1300" kern="1200" dirty="0"/>
        </a:p>
      </dsp:txBody>
      <dsp:txXfrm>
        <a:off x="7108940" y="1129371"/>
        <a:ext cx="1609687" cy="965812"/>
      </dsp:txXfrm>
    </dsp:sp>
    <dsp:sp modelId="{BC85965D-890C-40F1-9837-F0C47A44E6A0}">
      <dsp:nvSpPr>
        <dsp:cNvPr id="0" name=""/>
        <dsp:cNvSpPr/>
      </dsp:nvSpPr>
      <dsp:spPr>
        <a:xfrm>
          <a:off x="8879597" y="1129371"/>
          <a:ext cx="1609687" cy="96581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pt-BR" sz="1300" kern="1200" dirty="0" smtClean="0"/>
            <a:t>Aumento dos endossos </a:t>
          </a:r>
          <a:endParaRPr lang="pt-BR" sz="1300" kern="1200" dirty="0"/>
        </a:p>
      </dsp:txBody>
      <dsp:txXfrm>
        <a:off x="8879597" y="1129371"/>
        <a:ext cx="1609687" cy="965812"/>
      </dsp:txXfrm>
    </dsp:sp>
    <dsp:sp modelId="{F20BE63C-3DE6-49D2-B4C7-3356FC9C1EA1}">
      <dsp:nvSpPr>
        <dsp:cNvPr id="0" name=""/>
        <dsp:cNvSpPr/>
      </dsp:nvSpPr>
      <dsp:spPr>
        <a:xfrm>
          <a:off x="26314" y="2256153"/>
          <a:ext cx="1609687" cy="96581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pt-BR" sz="1300" kern="1200" dirty="0" smtClean="0"/>
            <a:t>Aumento da educação esportiva</a:t>
          </a:r>
          <a:endParaRPr lang="pt-BR" sz="1300" kern="1200" dirty="0"/>
        </a:p>
      </dsp:txBody>
      <dsp:txXfrm>
        <a:off x="26314" y="2256153"/>
        <a:ext cx="1609687" cy="965812"/>
      </dsp:txXfrm>
    </dsp:sp>
    <dsp:sp modelId="{77C36F04-9847-41A1-8ACF-5FF404AE2AAC}">
      <dsp:nvSpPr>
        <dsp:cNvPr id="0" name=""/>
        <dsp:cNvSpPr/>
      </dsp:nvSpPr>
      <dsp:spPr>
        <a:xfrm>
          <a:off x="1796971" y="2256153"/>
          <a:ext cx="1609687" cy="96581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pt-BR" sz="1300" kern="1200" dirty="0" smtClean="0"/>
            <a:t>Aumento dos lucros</a:t>
          </a:r>
          <a:endParaRPr lang="pt-BR" sz="1300" kern="1200" dirty="0"/>
        </a:p>
      </dsp:txBody>
      <dsp:txXfrm>
        <a:off x="1796971" y="2256153"/>
        <a:ext cx="1609687" cy="965812"/>
      </dsp:txXfrm>
    </dsp:sp>
    <dsp:sp modelId="{41577B8C-70EB-4E5E-8E35-DAB8B8FD3712}">
      <dsp:nvSpPr>
        <dsp:cNvPr id="0" name=""/>
        <dsp:cNvSpPr/>
      </dsp:nvSpPr>
      <dsp:spPr>
        <a:xfrm>
          <a:off x="3567627" y="2256153"/>
          <a:ext cx="1609687" cy="96581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pt-BR" sz="1300" kern="1200" dirty="0" smtClean="0"/>
            <a:t>Aumento da tecnologia em bens e serviços no esporte</a:t>
          </a:r>
          <a:endParaRPr lang="pt-BR" sz="1300" kern="1200" dirty="0"/>
        </a:p>
      </dsp:txBody>
      <dsp:txXfrm>
        <a:off x="3567627" y="2256153"/>
        <a:ext cx="1609687" cy="965812"/>
      </dsp:txXfrm>
    </dsp:sp>
    <dsp:sp modelId="{E6A02FEE-D9B6-4609-A149-9AEBEFD7C44A}">
      <dsp:nvSpPr>
        <dsp:cNvPr id="0" name=""/>
        <dsp:cNvSpPr/>
      </dsp:nvSpPr>
      <dsp:spPr>
        <a:xfrm>
          <a:off x="5338284" y="2256153"/>
          <a:ext cx="1609687" cy="96581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pt-BR" sz="1300" kern="1200" dirty="0" smtClean="0"/>
            <a:t>Destaque do esporte como produto de consumo</a:t>
          </a:r>
          <a:endParaRPr lang="pt-BR" sz="1300" kern="1200" dirty="0"/>
        </a:p>
      </dsp:txBody>
      <dsp:txXfrm>
        <a:off x="5338284" y="2256153"/>
        <a:ext cx="1609687" cy="965812"/>
      </dsp:txXfrm>
    </dsp:sp>
    <dsp:sp modelId="{53C04513-1824-47D8-BA03-D35881A0B3B6}">
      <dsp:nvSpPr>
        <dsp:cNvPr id="0" name=""/>
        <dsp:cNvSpPr/>
      </dsp:nvSpPr>
      <dsp:spPr>
        <a:xfrm>
          <a:off x="7108940" y="2256153"/>
          <a:ext cx="1609687" cy="96581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pt-BR" sz="1300" kern="1200" dirty="0" smtClean="0"/>
            <a:t>Aumento do marketing</a:t>
          </a:r>
          <a:endParaRPr lang="pt-BR" sz="1300" kern="1200" dirty="0"/>
        </a:p>
      </dsp:txBody>
      <dsp:txXfrm>
        <a:off x="7108940" y="2256153"/>
        <a:ext cx="1609687" cy="965812"/>
      </dsp:txXfrm>
    </dsp:sp>
    <dsp:sp modelId="{12F1301B-48FF-4FD0-89C5-8D25E8A1F2DD}">
      <dsp:nvSpPr>
        <dsp:cNvPr id="0" name=""/>
        <dsp:cNvSpPr/>
      </dsp:nvSpPr>
      <dsp:spPr>
        <a:xfrm>
          <a:off x="8879597" y="2256153"/>
          <a:ext cx="1609687" cy="96581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pt-BR" sz="1300" kern="1200" dirty="0" smtClean="0"/>
            <a:t>Melhora na administração do esporte</a:t>
          </a:r>
          <a:endParaRPr lang="pt-BR" sz="1300" kern="1200" dirty="0"/>
        </a:p>
      </dsp:txBody>
      <dsp:txXfrm>
        <a:off x="8879597" y="2256153"/>
        <a:ext cx="1609687" cy="965812"/>
      </dsp:txXfrm>
    </dsp:sp>
    <dsp:sp modelId="{4034B1D2-B3E5-4F50-92FD-AA3CF6EA9114}">
      <dsp:nvSpPr>
        <dsp:cNvPr id="0" name=""/>
        <dsp:cNvSpPr/>
      </dsp:nvSpPr>
      <dsp:spPr>
        <a:xfrm>
          <a:off x="4452956" y="3382934"/>
          <a:ext cx="1609687" cy="96581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pt-BR" sz="1300" kern="1200" dirty="0" smtClean="0"/>
            <a:t>Globalização do esporte</a:t>
          </a:r>
          <a:endParaRPr lang="pt-BR" sz="1300" kern="1200" dirty="0"/>
        </a:p>
      </dsp:txBody>
      <dsp:txXfrm>
        <a:off x="4452956" y="3382934"/>
        <a:ext cx="1609687" cy="965812"/>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smtClean="0"/>
              <a:t>Clique para editar o título mestre</a:t>
            </a:r>
            <a:endParaRPr lang="pt-B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C95CE8AF-1C87-4CEB-95A3-9D86FCACE118}" type="datetimeFigureOut">
              <a:rPr lang="pt-BR" smtClean="0"/>
              <a:t>09/09/2022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C029558-11EA-440C-BA93-328F34894F00}" type="slidenum">
              <a:rPr lang="pt-BR" smtClean="0"/>
              <a:t>‹nº›</a:t>
            </a:fld>
            <a:endParaRPr lang="pt-BR"/>
          </a:p>
        </p:txBody>
      </p:sp>
    </p:spTree>
    <p:extLst>
      <p:ext uri="{BB962C8B-B14F-4D97-AF65-F5344CB8AC3E}">
        <p14:creationId xmlns:p14="http://schemas.microsoft.com/office/powerpoint/2010/main" val="5220172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C95CE8AF-1C87-4CEB-95A3-9D86FCACE118}" type="datetimeFigureOut">
              <a:rPr lang="pt-BR" smtClean="0"/>
              <a:t>09/09/2022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C029558-11EA-440C-BA93-328F34894F00}" type="slidenum">
              <a:rPr lang="pt-BR" smtClean="0"/>
              <a:t>‹nº›</a:t>
            </a:fld>
            <a:endParaRPr lang="pt-BR"/>
          </a:p>
        </p:txBody>
      </p:sp>
    </p:spTree>
    <p:extLst>
      <p:ext uri="{BB962C8B-B14F-4D97-AF65-F5344CB8AC3E}">
        <p14:creationId xmlns:p14="http://schemas.microsoft.com/office/powerpoint/2010/main" val="3612595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C95CE8AF-1C87-4CEB-95A3-9D86FCACE118}" type="datetimeFigureOut">
              <a:rPr lang="pt-BR" smtClean="0"/>
              <a:t>09/09/2022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C029558-11EA-440C-BA93-328F34894F00}" type="slidenum">
              <a:rPr lang="pt-BR" smtClean="0"/>
              <a:t>‹nº›</a:t>
            </a:fld>
            <a:endParaRPr lang="pt-BR"/>
          </a:p>
        </p:txBody>
      </p:sp>
    </p:spTree>
    <p:extLst>
      <p:ext uri="{BB962C8B-B14F-4D97-AF65-F5344CB8AC3E}">
        <p14:creationId xmlns:p14="http://schemas.microsoft.com/office/powerpoint/2010/main" val="902578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C95CE8AF-1C87-4CEB-95A3-9D86FCACE118}" type="datetimeFigureOut">
              <a:rPr lang="pt-BR" smtClean="0"/>
              <a:t>09/09/2022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C029558-11EA-440C-BA93-328F34894F00}" type="slidenum">
              <a:rPr lang="pt-BR" smtClean="0"/>
              <a:t>‹nº›</a:t>
            </a:fld>
            <a:endParaRPr lang="pt-BR"/>
          </a:p>
        </p:txBody>
      </p:sp>
    </p:spTree>
    <p:extLst>
      <p:ext uri="{BB962C8B-B14F-4D97-AF65-F5344CB8AC3E}">
        <p14:creationId xmlns:p14="http://schemas.microsoft.com/office/powerpoint/2010/main" val="1489181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smtClean="0"/>
              <a:t>Clique para editar o título mestre</a:t>
            </a:r>
            <a:endParaRPr lang="pt-B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smtClean="0"/>
              <a:t>Editar estilos de texto Mestre</a:t>
            </a:r>
          </a:p>
        </p:txBody>
      </p:sp>
      <p:sp>
        <p:nvSpPr>
          <p:cNvPr id="4" name="Espaço Reservado para Data 3"/>
          <p:cNvSpPr>
            <a:spLocks noGrp="1"/>
          </p:cNvSpPr>
          <p:nvPr>
            <p:ph type="dt" sz="half" idx="10"/>
          </p:nvPr>
        </p:nvSpPr>
        <p:spPr/>
        <p:txBody>
          <a:bodyPr/>
          <a:lstStyle/>
          <a:p>
            <a:fld id="{C95CE8AF-1C87-4CEB-95A3-9D86FCACE118}" type="datetimeFigureOut">
              <a:rPr lang="pt-BR" smtClean="0"/>
              <a:t>09/09/2022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C029558-11EA-440C-BA93-328F34894F00}" type="slidenum">
              <a:rPr lang="pt-BR" smtClean="0"/>
              <a:t>‹nº›</a:t>
            </a:fld>
            <a:endParaRPr lang="pt-BR"/>
          </a:p>
        </p:txBody>
      </p:sp>
    </p:spTree>
    <p:extLst>
      <p:ext uri="{BB962C8B-B14F-4D97-AF65-F5344CB8AC3E}">
        <p14:creationId xmlns:p14="http://schemas.microsoft.com/office/powerpoint/2010/main" val="38153780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838200" y="1825625"/>
            <a:ext cx="5181600" cy="4351338"/>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6172200" y="1825625"/>
            <a:ext cx="5181600" cy="4351338"/>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C95CE8AF-1C87-4CEB-95A3-9D86FCACE118}" type="datetimeFigureOut">
              <a:rPr lang="pt-BR" smtClean="0"/>
              <a:t>09/09/2022</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FC029558-11EA-440C-BA93-328F34894F00}" type="slidenum">
              <a:rPr lang="pt-BR" smtClean="0"/>
              <a:t>‹nº›</a:t>
            </a:fld>
            <a:endParaRPr lang="pt-BR"/>
          </a:p>
        </p:txBody>
      </p:sp>
    </p:spTree>
    <p:extLst>
      <p:ext uri="{BB962C8B-B14F-4D97-AF65-F5344CB8AC3E}">
        <p14:creationId xmlns:p14="http://schemas.microsoft.com/office/powerpoint/2010/main" val="2525482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smtClean="0"/>
              <a:t>Clique para editar o título mestre</a:t>
            </a:r>
            <a:endParaRPr lang="pt-B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Editar estilos de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Editar estilos de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C95CE8AF-1C87-4CEB-95A3-9D86FCACE118}" type="datetimeFigureOut">
              <a:rPr lang="pt-BR" smtClean="0"/>
              <a:t>09/09/2022</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FC029558-11EA-440C-BA93-328F34894F00}" type="slidenum">
              <a:rPr lang="pt-BR" smtClean="0"/>
              <a:t>‹nº›</a:t>
            </a:fld>
            <a:endParaRPr lang="pt-BR"/>
          </a:p>
        </p:txBody>
      </p:sp>
    </p:spTree>
    <p:extLst>
      <p:ext uri="{BB962C8B-B14F-4D97-AF65-F5344CB8AC3E}">
        <p14:creationId xmlns:p14="http://schemas.microsoft.com/office/powerpoint/2010/main" val="1389880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C95CE8AF-1C87-4CEB-95A3-9D86FCACE118}" type="datetimeFigureOut">
              <a:rPr lang="pt-BR" smtClean="0"/>
              <a:t>09/09/2022</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FC029558-11EA-440C-BA93-328F34894F00}" type="slidenum">
              <a:rPr lang="pt-BR" smtClean="0"/>
              <a:t>‹nº›</a:t>
            </a:fld>
            <a:endParaRPr lang="pt-BR"/>
          </a:p>
        </p:txBody>
      </p:sp>
    </p:spTree>
    <p:extLst>
      <p:ext uri="{BB962C8B-B14F-4D97-AF65-F5344CB8AC3E}">
        <p14:creationId xmlns:p14="http://schemas.microsoft.com/office/powerpoint/2010/main" val="2407823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C95CE8AF-1C87-4CEB-95A3-9D86FCACE118}" type="datetimeFigureOut">
              <a:rPr lang="pt-BR" smtClean="0"/>
              <a:t>09/09/2022</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FC029558-11EA-440C-BA93-328F34894F00}" type="slidenum">
              <a:rPr lang="pt-BR" smtClean="0"/>
              <a:t>‹nº›</a:t>
            </a:fld>
            <a:endParaRPr lang="pt-BR"/>
          </a:p>
        </p:txBody>
      </p:sp>
    </p:spTree>
    <p:extLst>
      <p:ext uri="{BB962C8B-B14F-4D97-AF65-F5344CB8AC3E}">
        <p14:creationId xmlns:p14="http://schemas.microsoft.com/office/powerpoint/2010/main" val="4233996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Editar estilos de texto Mestre</a:t>
            </a:r>
          </a:p>
        </p:txBody>
      </p:sp>
      <p:sp>
        <p:nvSpPr>
          <p:cNvPr id="5" name="Espaço Reservado para Data 4"/>
          <p:cNvSpPr>
            <a:spLocks noGrp="1"/>
          </p:cNvSpPr>
          <p:nvPr>
            <p:ph type="dt" sz="half" idx="10"/>
          </p:nvPr>
        </p:nvSpPr>
        <p:spPr/>
        <p:txBody>
          <a:bodyPr/>
          <a:lstStyle/>
          <a:p>
            <a:fld id="{C95CE8AF-1C87-4CEB-95A3-9D86FCACE118}" type="datetimeFigureOut">
              <a:rPr lang="pt-BR" smtClean="0"/>
              <a:t>09/09/2022</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FC029558-11EA-440C-BA93-328F34894F00}" type="slidenum">
              <a:rPr lang="pt-BR" smtClean="0"/>
              <a:t>‹nº›</a:t>
            </a:fld>
            <a:endParaRPr lang="pt-BR"/>
          </a:p>
        </p:txBody>
      </p:sp>
    </p:spTree>
    <p:extLst>
      <p:ext uri="{BB962C8B-B14F-4D97-AF65-F5344CB8AC3E}">
        <p14:creationId xmlns:p14="http://schemas.microsoft.com/office/powerpoint/2010/main" val="39631093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Editar estilos de texto Mestre</a:t>
            </a:r>
          </a:p>
        </p:txBody>
      </p:sp>
      <p:sp>
        <p:nvSpPr>
          <p:cNvPr id="5" name="Espaço Reservado para Data 4"/>
          <p:cNvSpPr>
            <a:spLocks noGrp="1"/>
          </p:cNvSpPr>
          <p:nvPr>
            <p:ph type="dt" sz="half" idx="10"/>
          </p:nvPr>
        </p:nvSpPr>
        <p:spPr/>
        <p:txBody>
          <a:bodyPr/>
          <a:lstStyle/>
          <a:p>
            <a:fld id="{C95CE8AF-1C87-4CEB-95A3-9D86FCACE118}" type="datetimeFigureOut">
              <a:rPr lang="pt-BR" smtClean="0"/>
              <a:t>09/09/2022</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FC029558-11EA-440C-BA93-328F34894F00}" type="slidenum">
              <a:rPr lang="pt-BR" smtClean="0"/>
              <a:t>‹nº›</a:t>
            </a:fld>
            <a:endParaRPr lang="pt-BR"/>
          </a:p>
        </p:txBody>
      </p:sp>
    </p:spTree>
    <p:extLst>
      <p:ext uri="{BB962C8B-B14F-4D97-AF65-F5344CB8AC3E}">
        <p14:creationId xmlns:p14="http://schemas.microsoft.com/office/powerpoint/2010/main" val="775324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5CE8AF-1C87-4CEB-95A3-9D86FCACE118}" type="datetimeFigureOut">
              <a:rPr lang="pt-BR" smtClean="0"/>
              <a:t>09/09/2022</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029558-11EA-440C-BA93-328F34894F00}" type="slidenum">
              <a:rPr lang="pt-BR" smtClean="0"/>
              <a:t>‹nº›</a:t>
            </a:fld>
            <a:endParaRPr lang="pt-BR"/>
          </a:p>
        </p:txBody>
      </p:sp>
    </p:spTree>
    <p:extLst>
      <p:ext uri="{BB962C8B-B14F-4D97-AF65-F5344CB8AC3E}">
        <p14:creationId xmlns:p14="http://schemas.microsoft.com/office/powerpoint/2010/main" val="8547317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BR" dirty="0" smtClean="0"/>
              <a:t>MARKETING ESPORTIVO</a:t>
            </a:r>
            <a:endParaRPr lang="pt-BR" dirty="0"/>
          </a:p>
        </p:txBody>
      </p:sp>
      <p:sp>
        <p:nvSpPr>
          <p:cNvPr id="3" name="Subtítulo 2"/>
          <p:cNvSpPr>
            <a:spLocks noGrp="1"/>
          </p:cNvSpPr>
          <p:nvPr>
            <p:ph type="subTitle" idx="1"/>
          </p:nvPr>
        </p:nvSpPr>
        <p:spPr>
          <a:xfrm>
            <a:off x="623886" y="4859338"/>
            <a:ext cx="11049001" cy="1655762"/>
          </a:xfrm>
        </p:spPr>
        <p:txBody>
          <a:bodyPr>
            <a:normAutofit lnSpcReduction="10000"/>
          </a:bodyPr>
          <a:lstStyle/>
          <a:p>
            <a:pPr algn="l"/>
            <a:r>
              <a:rPr lang="pt-BR" dirty="0"/>
              <a:t>Prof.: </a:t>
            </a:r>
            <a:r>
              <a:rPr lang="pt-BR" dirty="0" err="1"/>
              <a:t>Antonio</a:t>
            </a:r>
            <a:r>
              <a:rPr lang="pt-BR" dirty="0"/>
              <a:t> Leal</a:t>
            </a:r>
          </a:p>
          <a:p>
            <a:pPr algn="l"/>
            <a:r>
              <a:rPr lang="pt-BR" dirty="0"/>
              <a:t>Licenciatura em Educação Física (UNEB)</a:t>
            </a:r>
          </a:p>
          <a:p>
            <a:pPr algn="l"/>
            <a:r>
              <a:rPr lang="pt-BR" dirty="0"/>
              <a:t>Especialista em Fisiologia e prescrição do exercício (Estácio de </a:t>
            </a:r>
            <a:r>
              <a:rPr lang="pt-BR" dirty="0" smtClean="0"/>
              <a:t>Sá)</a:t>
            </a:r>
          </a:p>
          <a:p>
            <a:pPr algn="l"/>
            <a:r>
              <a:rPr lang="pt-BR" dirty="0" smtClean="0"/>
              <a:t>Especialista </a:t>
            </a:r>
            <a:r>
              <a:rPr lang="pt-BR" dirty="0"/>
              <a:t>em Educação física escolar (Estácio de Sá)</a:t>
            </a:r>
            <a:endParaRPr lang="pt-BR" dirty="0"/>
          </a:p>
        </p:txBody>
      </p:sp>
    </p:spTree>
    <p:extLst>
      <p:ext uri="{BB962C8B-B14F-4D97-AF65-F5344CB8AC3E}">
        <p14:creationId xmlns:p14="http://schemas.microsoft.com/office/powerpoint/2010/main" val="34908352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pPr algn="ctr"/>
            <a:r>
              <a:rPr lang="pt-BR" dirty="0" smtClean="0"/>
              <a:t>HISTÓRICO DO MARKETING</a:t>
            </a:r>
            <a:endParaRPr lang="pt-BR" dirty="0"/>
          </a:p>
        </p:txBody>
      </p:sp>
      <p:sp>
        <p:nvSpPr>
          <p:cNvPr id="5" name="Espaço Reservado para Texto 4"/>
          <p:cNvSpPr>
            <a:spLocks noGrp="1"/>
          </p:cNvSpPr>
          <p:nvPr>
            <p:ph type="body" idx="1"/>
          </p:nvPr>
        </p:nvSpPr>
        <p:spPr/>
        <p:txBody>
          <a:bodyPr/>
          <a:lstStyle/>
          <a:p>
            <a:endParaRPr lang="pt-BR"/>
          </a:p>
        </p:txBody>
      </p:sp>
    </p:spTree>
    <p:extLst>
      <p:ext uri="{BB962C8B-B14F-4D97-AF65-F5344CB8AC3E}">
        <p14:creationId xmlns:p14="http://schemas.microsoft.com/office/powerpoint/2010/main" val="2381495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Agrupar 4"/>
          <p:cNvGrpSpPr/>
          <p:nvPr/>
        </p:nvGrpSpPr>
        <p:grpSpPr>
          <a:xfrm>
            <a:off x="1" y="180289"/>
            <a:ext cx="4040712" cy="6677711"/>
            <a:chOff x="409762" y="1408113"/>
            <a:chExt cx="2187352" cy="5178923"/>
          </a:xfrm>
        </p:grpSpPr>
        <p:sp>
          <p:nvSpPr>
            <p:cNvPr id="6" name="Pentágono 5"/>
            <p:cNvSpPr/>
            <p:nvPr/>
          </p:nvSpPr>
          <p:spPr>
            <a:xfrm rot="5400000">
              <a:off x="573914" y="4563836"/>
              <a:ext cx="1980000" cy="2066400"/>
            </a:xfrm>
            <a:prstGeom prst="homePlate">
              <a:avLst>
                <a:gd name="adj" fmla="val 17273"/>
              </a:avLst>
            </a:prstGeom>
            <a:gradFill flip="none" rotWithShape="1">
              <a:gsLst>
                <a:gs pos="0">
                  <a:srgbClr val="FA1E5C"/>
                </a:gs>
                <a:gs pos="100000">
                  <a:srgbClr val="FF5D8C"/>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Retângulo Arredondado 3"/>
            <p:cNvSpPr/>
            <p:nvPr/>
          </p:nvSpPr>
          <p:spPr>
            <a:xfrm>
              <a:off x="529862" y="1408113"/>
              <a:ext cx="2067251" cy="4114800"/>
            </a:xfrm>
            <a:custGeom>
              <a:avLst/>
              <a:gdLst>
                <a:gd name="connsiteX0" fmla="*/ 0 w 2055600"/>
                <a:gd name="connsiteY0" fmla="*/ 1027800 h 4114800"/>
                <a:gd name="connsiteX1" fmla="*/ 1027800 w 2055600"/>
                <a:gd name="connsiteY1" fmla="*/ 0 h 4114800"/>
                <a:gd name="connsiteX2" fmla="*/ 1027800 w 2055600"/>
                <a:gd name="connsiteY2" fmla="*/ 0 h 4114800"/>
                <a:gd name="connsiteX3" fmla="*/ 2055600 w 2055600"/>
                <a:gd name="connsiteY3" fmla="*/ 1027800 h 4114800"/>
                <a:gd name="connsiteX4" fmla="*/ 2055600 w 2055600"/>
                <a:gd name="connsiteY4" fmla="*/ 3087000 h 4114800"/>
                <a:gd name="connsiteX5" fmla="*/ 1027800 w 2055600"/>
                <a:gd name="connsiteY5" fmla="*/ 4114800 h 4114800"/>
                <a:gd name="connsiteX6" fmla="*/ 1027800 w 2055600"/>
                <a:gd name="connsiteY6" fmla="*/ 4114800 h 4114800"/>
                <a:gd name="connsiteX7" fmla="*/ 0 w 2055600"/>
                <a:gd name="connsiteY7" fmla="*/ 3087000 h 4114800"/>
                <a:gd name="connsiteX8" fmla="*/ 0 w 2055600"/>
                <a:gd name="connsiteY8" fmla="*/ 1027800 h 4114800"/>
                <a:gd name="connsiteX0" fmla="*/ 0 w 2055600"/>
                <a:gd name="connsiteY0" fmla="*/ 1027800 h 4114800"/>
                <a:gd name="connsiteX1" fmla="*/ 250263 w 2055600"/>
                <a:gd name="connsiteY1" fmla="*/ 343203 h 4114800"/>
                <a:gd name="connsiteX2" fmla="*/ 1027800 w 2055600"/>
                <a:gd name="connsiteY2" fmla="*/ 0 h 4114800"/>
                <a:gd name="connsiteX3" fmla="*/ 1027800 w 2055600"/>
                <a:gd name="connsiteY3" fmla="*/ 0 h 4114800"/>
                <a:gd name="connsiteX4" fmla="*/ 2055600 w 2055600"/>
                <a:gd name="connsiteY4" fmla="*/ 1027800 h 4114800"/>
                <a:gd name="connsiteX5" fmla="*/ 2055600 w 2055600"/>
                <a:gd name="connsiteY5" fmla="*/ 3087000 h 4114800"/>
                <a:gd name="connsiteX6" fmla="*/ 1027800 w 2055600"/>
                <a:gd name="connsiteY6" fmla="*/ 4114800 h 4114800"/>
                <a:gd name="connsiteX7" fmla="*/ 1027800 w 2055600"/>
                <a:gd name="connsiteY7" fmla="*/ 4114800 h 4114800"/>
                <a:gd name="connsiteX8" fmla="*/ 0 w 2055600"/>
                <a:gd name="connsiteY8" fmla="*/ 3087000 h 4114800"/>
                <a:gd name="connsiteX9" fmla="*/ 0 w 2055600"/>
                <a:gd name="connsiteY9" fmla="*/ 1027800 h 4114800"/>
                <a:gd name="connsiteX0" fmla="*/ 76960 w 2132560"/>
                <a:gd name="connsiteY0" fmla="*/ 1079235 h 4166235"/>
                <a:gd name="connsiteX1" fmla="*/ 65309 w 2132560"/>
                <a:gd name="connsiteY1" fmla="*/ 68395 h 4166235"/>
                <a:gd name="connsiteX2" fmla="*/ 1104760 w 2132560"/>
                <a:gd name="connsiteY2" fmla="*/ 51435 h 4166235"/>
                <a:gd name="connsiteX3" fmla="*/ 1104760 w 2132560"/>
                <a:gd name="connsiteY3" fmla="*/ 51435 h 4166235"/>
                <a:gd name="connsiteX4" fmla="*/ 2132560 w 2132560"/>
                <a:gd name="connsiteY4" fmla="*/ 1079235 h 4166235"/>
                <a:gd name="connsiteX5" fmla="*/ 2132560 w 2132560"/>
                <a:gd name="connsiteY5" fmla="*/ 3138435 h 4166235"/>
                <a:gd name="connsiteX6" fmla="*/ 1104760 w 2132560"/>
                <a:gd name="connsiteY6" fmla="*/ 4166235 h 4166235"/>
                <a:gd name="connsiteX7" fmla="*/ 1104760 w 2132560"/>
                <a:gd name="connsiteY7" fmla="*/ 4166235 h 4166235"/>
                <a:gd name="connsiteX8" fmla="*/ 76960 w 2132560"/>
                <a:gd name="connsiteY8" fmla="*/ 3138435 h 4166235"/>
                <a:gd name="connsiteX9" fmla="*/ 76960 w 2132560"/>
                <a:gd name="connsiteY9" fmla="*/ 1079235 h 4166235"/>
                <a:gd name="connsiteX0" fmla="*/ 11651 w 2067251"/>
                <a:gd name="connsiteY0" fmla="*/ 1079235 h 4166235"/>
                <a:gd name="connsiteX1" fmla="*/ 0 w 2067251"/>
                <a:gd name="connsiteY1" fmla="*/ 68395 h 4166235"/>
                <a:gd name="connsiteX2" fmla="*/ 1039451 w 2067251"/>
                <a:gd name="connsiteY2" fmla="*/ 51435 h 4166235"/>
                <a:gd name="connsiteX3" fmla="*/ 1039451 w 2067251"/>
                <a:gd name="connsiteY3" fmla="*/ 51435 h 4166235"/>
                <a:gd name="connsiteX4" fmla="*/ 2067251 w 2067251"/>
                <a:gd name="connsiteY4" fmla="*/ 1079235 h 4166235"/>
                <a:gd name="connsiteX5" fmla="*/ 2067251 w 2067251"/>
                <a:gd name="connsiteY5" fmla="*/ 3138435 h 4166235"/>
                <a:gd name="connsiteX6" fmla="*/ 1039451 w 2067251"/>
                <a:gd name="connsiteY6" fmla="*/ 4166235 h 4166235"/>
                <a:gd name="connsiteX7" fmla="*/ 1039451 w 2067251"/>
                <a:gd name="connsiteY7" fmla="*/ 4166235 h 4166235"/>
                <a:gd name="connsiteX8" fmla="*/ 11651 w 2067251"/>
                <a:gd name="connsiteY8" fmla="*/ 3138435 h 4166235"/>
                <a:gd name="connsiteX9" fmla="*/ 11651 w 2067251"/>
                <a:gd name="connsiteY9" fmla="*/ 1079235 h 4166235"/>
                <a:gd name="connsiteX0" fmla="*/ 11651 w 2067251"/>
                <a:gd name="connsiteY0" fmla="*/ 1079235 h 4166235"/>
                <a:gd name="connsiteX1" fmla="*/ 0 w 2067251"/>
                <a:gd name="connsiteY1" fmla="*/ 68395 h 4166235"/>
                <a:gd name="connsiteX2" fmla="*/ 1039451 w 2067251"/>
                <a:gd name="connsiteY2" fmla="*/ 51435 h 4166235"/>
                <a:gd name="connsiteX3" fmla="*/ 1039451 w 2067251"/>
                <a:gd name="connsiteY3" fmla="*/ 51435 h 4166235"/>
                <a:gd name="connsiteX4" fmla="*/ 2067251 w 2067251"/>
                <a:gd name="connsiteY4" fmla="*/ 1079235 h 4166235"/>
                <a:gd name="connsiteX5" fmla="*/ 2067251 w 2067251"/>
                <a:gd name="connsiteY5" fmla="*/ 3138435 h 4166235"/>
                <a:gd name="connsiteX6" fmla="*/ 1039451 w 2067251"/>
                <a:gd name="connsiteY6" fmla="*/ 4166235 h 4166235"/>
                <a:gd name="connsiteX7" fmla="*/ 1039451 w 2067251"/>
                <a:gd name="connsiteY7" fmla="*/ 4166235 h 4166235"/>
                <a:gd name="connsiteX8" fmla="*/ 11651 w 2067251"/>
                <a:gd name="connsiteY8" fmla="*/ 3138435 h 4166235"/>
                <a:gd name="connsiteX9" fmla="*/ 11651 w 2067251"/>
                <a:gd name="connsiteY9" fmla="*/ 1079235 h 4166235"/>
                <a:gd name="connsiteX0" fmla="*/ 11651 w 2067251"/>
                <a:gd name="connsiteY0" fmla="*/ 1079235 h 4166235"/>
                <a:gd name="connsiteX1" fmla="*/ 0 w 2067251"/>
                <a:gd name="connsiteY1" fmla="*/ 68395 h 4166235"/>
                <a:gd name="connsiteX2" fmla="*/ 1039451 w 2067251"/>
                <a:gd name="connsiteY2" fmla="*/ 51435 h 4166235"/>
                <a:gd name="connsiteX3" fmla="*/ 1039451 w 2067251"/>
                <a:gd name="connsiteY3" fmla="*/ 51435 h 4166235"/>
                <a:gd name="connsiteX4" fmla="*/ 2067251 w 2067251"/>
                <a:gd name="connsiteY4" fmla="*/ 1079235 h 4166235"/>
                <a:gd name="connsiteX5" fmla="*/ 2067251 w 2067251"/>
                <a:gd name="connsiteY5" fmla="*/ 3138435 h 4166235"/>
                <a:gd name="connsiteX6" fmla="*/ 1039451 w 2067251"/>
                <a:gd name="connsiteY6" fmla="*/ 4166235 h 4166235"/>
                <a:gd name="connsiteX7" fmla="*/ 1039451 w 2067251"/>
                <a:gd name="connsiteY7" fmla="*/ 4166235 h 4166235"/>
                <a:gd name="connsiteX8" fmla="*/ 11651 w 2067251"/>
                <a:gd name="connsiteY8" fmla="*/ 3138435 h 4166235"/>
                <a:gd name="connsiteX9" fmla="*/ 11651 w 2067251"/>
                <a:gd name="connsiteY9" fmla="*/ 1079235 h 4166235"/>
                <a:gd name="connsiteX0" fmla="*/ 11651 w 2067251"/>
                <a:gd name="connsiteY0" fmla="*/ 1027800 h 4114800"/>
                <a:gd name="connsiteX1" fmla="*/ 0 w 2067251"/>
                <a:gd name="connsiteY1" fmla="*/ 16960 h 4114800"/>
                <a:gd name="connsiteX2" fmla="*/ 1039451 w 2067251"/>
                <a:gd name="connsiteY2" fmla="*/ 0 h 4114800"/>
                <a:gd name="connsiteX3" fmla="*/ 1039451 w 2067251"/>
                <a:gd name="connsiteY3" fmla="*/ 0 h 4114800"/>
                <a:gd name="connsiteX4" fmla="*/ 2067251 w 2067251"/>
                <a:gd name="connsiteY4" fmla="*/ 1027800 h 4114800"/>
                <a:gd name="connsiteX5" fmla="*/ 2067251 w 2067251"/>
                <a:gd name="connsiteY5" fmla="*/ 3087000 h 4114800"/>
                <a:gd name="connsiteX6" fmla="*/ 1039451 w 2067251"/>
                <a:gd name="connsiteY6" fmla="*/ 4114800 h 4114800"/>
                <a:gd name="connsiteX7" fmla="*/ 1039451 w 2067251"/>
                <a:gd name="connsiteY7" fmla="*/ 4114800 h 4114800"/>
                <a:gd name="connsiteX8" fmla="*/ 11651 w 2067251"/>
                <a:gd name="connsiteY8" fmla="*/ 3087000 h 4114800"/>
                <a:gd name="connsiteX9" fmla="*/ 11651 w 2067251"/>
                <a:gd name="connsiteY9" fmla="*/ 1027800 h 4114800"/>
                <a:gd name="connsiteX0" fmla="*/ 11651 w 2067251"/>
                <a:gd name="connsiteY0" fmla="*/ 1027800 h 4114800"/>
                <a:gd name="connsiteX1" fmla="*/ 0 w 2067251"/>
                <a:gd name="connsiteY1" fmla="*/ 16960 h 4114800"/>
                <a:gd name="connsiteX2" fmla="*/ 1039451 w 2067251"/>
                <a:gd name="connsiteY2" fmla="*/ 0 h 4114800"/>
                <a:gd name="connsiteX3" fmla="*/ 1039451 w 2067251"/>
                <a:gd name="connsiteY3" fmla="*/ 0 h 4114800"/>
                <a:gd name="connsiteX4" fmla="*/ 2067251 w 2067251"/>
                <a:gd name="connsiteY4" fmla="*/ 1027800 h 4114800"/>
                <a:gd name="connsiteX5" fmla="*/ 2067251 w 2067251"/>
                <a:gd name="connsiteY5" fmla="*/ 3087000 h 4114800"/>
                <a:gd name="connsiteX6" fmla="*/ 1039451 w 2067251"/>
                <a:gd name="connsiteY6" fmla="*/ 4114800 h 4114800"/>
                <a:gd name="connsiteX7" fmla="*/ 1039451 w 2067251"/>
                <a:gd name="connsiteY7" fmla="*/ 4114800 h 4114800"/>
                <a:gd name="connsiteX8" fmla="*/ 11651 w 2067251"/>
                <a:gd name="connsiteY8" fmla="*/ 3087000 h 4114800"/>
                <a:gd name="connsiteX9" fmla="*/ 11651 w 2067251"/>
                <a:gd name="connsiteY9" fmla="*/ 10278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67251" h="4114800">
                  <a:moveTo>
                    <a:pt x="11651" y="1027800"/>
                  </a:moveTo>
                  <a:cubicBezTo>
                    <a:pt x="2816" y="23699"/>
                    <a:pt x="26284" y="505313"/>
                    <a:pt x="0" y="16960"/>
                  </a:cubicBezTo>
                  <a:cubicBezTo>
                    <a:pt x="750267" y="11079"/>
                    <a:pt x="91957" y="11251"/>
                    <a:pt x="1039451" y="0"/>
                  </a:cubicBezTo>
                  <a:lnTo>
                    <a:pt x="1039451" y="0"/>
                  </a:lnTo>
                  <a:cubicBezTo>
                    <a:pt x="1607089" y="0"/>
                    <a:pt x="2067251" y="460162"/>
                    <a:pt x="2067251" y="1027800"/>
                  </a:cubicBezTo>
                  <a:lnTo>
                    <a:pt x="2067251" y="3087000"/>
                  </a:lnTo>
                  <a:cubicBezTo>
                    <a:pt x="2067251" y="3654638"/>
                    <a:pt x="1607089" y="4114800"/>
                    <a:pt x="1039451" y="4114800"/>
                  </a:cubicBezTo>
                  <a:lnTo>
                    <a:pt x="1039451" y="4114800"/>
                  </a:lnTo>
                  <a:cubicBezTo>
                    <a:pt x="471813" y="4114800"/>
                    <a:pt x="11651" y="3654638"/>
                    <a:pt x="11651" y="3087000"/>
                  </a:cubicBezTo>
                  <a:lnTo>
                    <a:pt x="11651" y="1027800"/>
                  </a:lnTo>
                  <a:close/>
                </a:path>
              </a:pathLst>
            </a:custGeom>
            <a:solidFill>
              <a:schemeClr val="bg1"/>
            </a:solidFill>
            <a:ln w="19050">
              <a:solidFill>
                <a:schemeClr val="bg1">
                  <a:lumMod val="75000"/>
                </a:schemeClr>
              </a:solidFill>
            </a:ln>
            <a:effectLst>
              <a:outerShdw blurRad="203200" dist="1905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11" name="Agrupar 10"/>
            <p:cNvGrpSpPr/>
            <p:nvPr/>
          </p:nvGrpSpPr>
          <p:grpSpPr>
            <a:xfrm>
              <a:off x="409762" y="1688008"/>
              <a:ext cx="590400" cy="468672"/>
              <a:chOff x="3965163" y="2067888"/>
              <a:chExt cx="590400" cy="468672"/>
            </a:xfrm>
            <a:gradFill>
              <a:gsLst>
                <a:gs pos="0">
                  <a:srgbClr val="FA1E5C"/>
                </a:gs>
                <a:gs pos="100000">
                  <a:srgbClr val="FF5D8C"/>
                </a:gs>
              </a:gsLst>
              <a:lin ang="0" scaled="1"/>
            </a:gradFill>
          </p:grpSpPr>
          <p:sp>
            <p:nvSpPr>
              <p:cNvPr id="10" name="Pizza 9"/>
              <p:cNvSpPr/>
              <p:nvPr/>
            </p:nvSpPr>
            <p:spPr>
              <a:xfrm>
                <a:off x="3965163" y="2067888"/>
                <a:ext cx="316800" cy="316800"/>
              </a:xfrm>
              <a:prstGeom prst="pie">
                <a:avLst>
                  <a:gd name="adj1" fmla="val 5352675"/>
                  <a:gd name="adj2" fmla="val 16200000"/>
                </a:avLst>
              </a:prstGeom>
              <a:solidFill>
                <a:srgbClr val="FA1E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9" name="Seta para a Direita 8"/>
              <p:cNvSpPr/>
              <p:nvPr/>
            </p:nvSpPr>
            <p:spPr>
              <a:xfrm>
                <a:off x="3965163" y="2111760"/>
                <a:ext cx="590400" cy="424800"/>
              </a:xfrm>
              <a:prstGeom prst="rightArrow">
                <a:avLst/>
              </a:prstGeom>
              <a:solidFill>
                <a:srgbClr val="FF5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nvGrpSpPr>
            <p:cNvPr id="18" name="Agrupar 17"/>
            <p:cNvGrpSpPr/>
            <p:nvPr/>
          </p:nvGrpSpPr>
          <p:grpSpPr>
            <a:xfrm>
              <a:off x="1470461" y="1641208"/>
              <a:ext cx="846000" cy="846000"/>
              <a:chOff x="5966460" y="1737360"/>
              <a:chExt cx="846000" cy="846000"/>
            </a:xfrm>
          </p:grpSpPr>
          <p:sp>
            <p:nvSpPr>
              <p:cNvPr id="7" name="Elipse 6"/>
              <p:cNvSpPr/>
              <p:nvPr/>
            </p:nvSpPr>
            <p:spPr>
              <a:xfrm>
                <a:off x="5966460" y="1737360"/>
                <a:ext cx="846000" cy="846000"/>
              </a:xfrm>
              <a:prstGeom prst="ellipse">
                <a:avLst/>
              </a:prstGeom>
              <a:gradFill flip="none" rotWithShape="1">
                <a:gsLst>
                  <a:gs pos="0">
                    <a:schemeClr val="bg1">
                      <a:lumMod val="75000"/>
                    </a:schemeClr>
                  </a:gs>
                  <a:gs pos="100000">
                    <a:schemeClr val="bg1"/>
                  </a:gs>
                </a:gsLst>
                <a:lin ang="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Elipse 7"/>
              <p:cNvSpPr/>
              <p:nvPr/>
            </p:nvSpPr>
            <p:spPr>
              <a:xfrm>
                <a:off x="6013260" y="1784160"/>
                <a:ext cx="752400" cy="752400"/>
              </a:xfrm>
              <a:prstGeom prst="ellipse">
                <a:avLst/>
              </a:prstGeom>
              <a:gradFill>
                <a:gsLst>
                  <a:gs pos="0">
                    <a:srgbClr val="FA1E5C"/>
                  </a:gs>
                  <a:gs pos="100000">
                    <a:srgbClr val="FF5D8C"/>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Retângulo 13"/>
              <p:cNvSpPr/>
              <p:nvPr/>
            </p:nvSpPr>
            <p:spPr>
              <a:xfrm>
                <a:off x="6167229" y="1873855"/>
                <a:ext cx="444463" cy="453524"/>
              </a:xfrm>
              <a:prstGeom prst="rect">
                <a:avLst/>
              </a:prstGeom>
            </p:spPr>
            <p:txBody>
              <a:bodyPr wrap="none">
                <a:spAutoFit/>
              </a:bodyPr>
              <a:lstStyle/>
              <a:p>
                <a:pPr algn="ctr"/>
                <a:r>
                  <a:rPr lang="pt-BR" sz="3200" b="1" dirty="0" smtClean="0">
                    <a:solidFill>
                      <a:schemeClr val="bg1"/>
                    </a:solidFill>
                    <a:latin typeface="Gill Sans MT" panose="020B0502020104020203" pitchFamily="34" charset="0"/>
                  </a:rPr>
                  <a:t>OR</a:t>
                </a:r>
                <a:endParaRPr lang="pt-BR" sz="3200" b="1" dirty="0">
                  <a:solidFill>
                    <a:schemeClr val="bg1"/>
                  </a:solidFill>
                  <a:latin typeface="Gill Sans MT" panose="020B0502020104020203" pitchFamily="34" charset="0"/>
                </a:endParaRPr>
              </a:p>
            </p:txBody>
          </p:sp>
        </p:grpSp>
        <p:sp>
          <p:nvSpPr>
            <p:cNvPr id="15" name="CaixaDeTexto 14"/>
            <p:cNvSpPr txBox="1"/>
            <p:nvPr/>
          </p:nvSpPr>
          <p:spPr>
            <a:xfrm>
              <a:off x="726562" y="2631789"/>
              <a:ext cx="1672091" cy="646331"/>
            </a:xfrm>
            <a:prstGeom prst="rect">
              <a:avLst/>
            </a:prstGeom>
            <a:noFill/>
          </p:spPr>
          <p:txBody>
            <a:bodyPr wrap="square" rtlCol="0">
              <a:spAutoFit/>
            </a:bodyPr>
            <a:lstStyle/>
            <a:p>
              <a:pPr algn="ctr"/>
              <a:r>
                <a:rPr lang="pt-BR" b="1" dirty="0" smtClean="0"/>
                <a:t>Período das Origens</a:t>
              </a:r>
              <a:endParaRPr lang="pt-BR" b="1" dirty="0"/>
            </a:p>
          </p:txBody>
        </p:sp>
        <p:sp>
          <p:nvSpPr>
            <p:cNvPr id="16" name="CaixaDeTexto 15"/>
            <p:cNvSpPr txBox="1"/>
            <p:nvPr/>
          </p:nvSpPr>
          <p:spPr>
            <a:xfrm>
              <a:off x="529861" y="2961525"/>
              <a:ext cx="1961643" cy="1835768"/>
            </a:xfrm>
            <a:prstGeom prst="rect">
              <a:avLst/>
            </a:prstGeom>
            <a:noFill/>
          </p:spPr>
          <p:txBody>
            <a:bodyPr wrap="square" rtlCol="0">
              <a:spAutoFit/>
            </a:bodyPr>
            <a:lstStyle/>
            <a:p>
              <a:pPr marL="285750" indent="-285750">
                <a:buFont typeface="Arial" panose="020B0604020202020204" pitchFamily="34" charset="0"/>
                <a:buChar char="•"/>
              </a:pPr>
              <a:r>
                <a:rPr lang="pt-BR" dirty="0" smtClean="0">
                  <a:latin typeface="Tw Cen MT" panose="020B0602020104020603" pitchFamily="34" charset="0"/>
                </a:rPr>
                <a:t>Boxe, Bilhar/Subcultura do homem solteiro</a:t>
              </a:r>
            </a:p>
            <a:p>
              <a:pPr marL="285750" indent="-285750">
                <a:buFont typeface="Arial" panose="020B0604020202020204" pitchFamily="34" charset="0"/>
                <a:buChar char="•"/>
              </a:pPr>
              <a:r>
                <a:rPr lang="pt-BR" dirty="0" smtClean="0">
                  <a:latin typeface="Tw Cen MT" panose="020B0602020104020603" pitchFamily="34" charset="0"/>
                </a:rPr>
                <a:t>Beisebol (</a:t>
              </a:r>
              <a:r>
                <a:rPr lang="pt-BR" dirty="0" err="1" smtClean="0">
                  <a:latin typeface="Tw Cen MT" panose="020B0602020104020603" pitchFamily="34" charset="0"/>
                </a:rPr>
                <a:t>micromarketing</a:t>
              </a:r>
              <a:r>
                <a:rPr lang="pt-BR" dirty="0" smtClean="0">
                  <a:latin typeface="Tw Cen MT" panose="020B0602020104020603" pitchFamily="34" charset="0"/>
                </a:rPr>
                <a:t>/</a:t>
              </a:r>
              <a:r>
                <a:rPr lang="pt-BR" dirty="0" err="1" smtClean="0">
                  <a:latin typeface="Tw Cen MT" panose="020B0602020104020603" pitchFamily="34" charset="0"/>
                </a:rPr>
                <a:t>macromarketing</a:t>
              </a:r>
              <a:r>
                <a:rPr lang="pt-BR" dirty="0" smtClean="0">
                  <a:latin typeface="Tw Cen MT" panose="020B0602020104020603" pitchFamily="34" charset="0"/>
                </a:rPr>
                <a:t>)</a:t>
              </a:r>
            </a:p>
            <a:p>
              <a:pPr marL="285750" indent="-285750">
                <a:buFont typeface="Arial" panose="020B0604020202020204" pitchFamily="34" charset="0"/>
                <a:buChar char="•"/>
              </a:pPr>
              <a:r>
                <a:rPr lang="pt-BR" dirty="0">
                  <a:latin typeface="Tw Cen MT" panose="020B0602020104020603" pitchFamily="34" charset="0"/>
                </a:rPr>
                <a:t>A</a:t>
              </a:r>
              <a:r>
                <a:rPr lang="pt-BR" dirty="0" smtClean="0">
                  <a:latin typeface="Tw Cen MT" panose="020B0602020104020603" pitchFamily="34" charset="0"/>
                </a:rPr>
                <a:t>rtigos esportivos </a:t>
              </a:r>
              <a:endParaRPr lang="pt-BR" dirty="0">
                <a:latin typeface="Tw Cen MT" panose="020B0602020104020603" pitchFamily="34" charset="0"/>
              </a:endParaRPr>
            </a:p>
            <a:p>
              <a:pPr marL="285750" indent="-285750">
                <a:buFont typeface="Arial" panose="020B0604020202020204" pitchFamily="34" charset="0"/>
                <a:buChar char="•"/>
              </a:pPr>
              <a:r>
                <a:rPr lang="pt-BR" dirty="0" smtClean="0">
                  <a:latin typeface="Tw Cen MT" panose="020B0602020104020603" pitchFamily="34" charset="0"/>
                </a:rPr>
                <a:t>Jornais</a:t>
              </a:r>
            </a:p>
            <a:p>
              <a:pPr marL="285750" indent="-285750" algn="ctr">
                <a:buFont typeface="Arial" panose="020B0604020202020204" pitchFamily="34" charset="0"/>
                <a:buChar char="•"/>
              </a:pPr>
              <a:endParaRPr lang="pt-BR" dirty="0">
                <a:latin typeface="Tw Cen MT" panose="020B0602020104020603" pitchFamily="34" charset="0"/>
              </a:endParaRPr>
            </a:p>
          </p:txBody>
        </p:sp>
        <p:sp>
          <p:nvSpPr>
            <p:cNvPr id="17" name="CaixaDeTexto 16"/>
            <p:cNvSpPr txBox="1"/>
            <p:nvPr/>
          </p:nvSpPr>
          <p:spPr>
            <a:xfrm>
              <a:off x="811891" y="5678291"/>
              <a:ext cx="1532964" cy="830997"/>
            </a:xfrm>
            <a:prstGeom prst="rect">
              <a:avLst/>
            </a:prstGeom>
            <a:noFill/>
          </p:spPr>
          <p:txBody>
            <a:bodyPr wrap="square" rtlCol="0">
              <a:spAutoFit/>
            </a:bodyPr>
            <a:lstStyle/>
            <a:p>
              <a:pPr algn="ctr"/>
              <a:r>
                <a:rPr lang="pt-BR" sz="2400" dirty="0" smtClean="0">
                  <a:solidFill>
                    <a:schemeClr val="bg1"/>
                  </a:solidFill>
                  <a:latin typeface="Impact" panose="020B0806030902050204" pitchFamily="34" charset="0"/>
                </a:rPr>
                <a:t>1820 - 1880</a:t>
              </a:r>
              <a:endParaRPr lang="pt-BR" sz="2400" dirty="0">
                <a:solidFill>
                  <a:schemeClr val="bg1"/>
                </a:solidFill>
                <a:latin typeface="Impact" panose="020B0806030902050204" pitchFamily="34" charset="0"/>
              </a:endParaRPr>
            </a:p>
          </p:txBody>
        </p:sp>
      </p:grpSp>
      <p:grpSp>
        <p:nvGrpSpPr>
          <p:cNvPr id="3" name="Agrupar 2"/>
          <p:cNvGrpSpPr/>
          <p:nvPr/>
        </p:nvGrpSpPr>
        <p:grpSpPr>
          <a:xfrm>
            <a:off x="3944157" y="123413"/>
            <a:ext cx="4147107" cy="6677711"/>
            <a:chOff x="3334057" y="1494032"/>
            <a:chExt cx="2231599" cy="5178923"/>
          </a:xfrm>
        </p:grpSpPr>
        <p:sp>
          <p:nvSpPr>
            <p:cNvPr id="19" name="Pentágono 18"/>
            <p:cNvSpPr/>
            <p:nvPr/>
          </p:nvSpPr>
          <p:spPr>
            <a:xfrm rot="5400000">
              <a:off x="3498209" y="4649755"/>
              <a:ext cx="1980000" cy="2066400"/>
            </a:xfrm>
            <a:prstGeom prst="homePlate">
              <a:avLst>
                <a:gd name="adj" fmla="val 17273"/>
              </a:avLst>
            </a:prstGeom>
            <a:gradFill flip="none" rotWithShape="1">
              <a:gsLst>
                <a:gs pos="0">
                  <a:srgbClr val="FF8B00"/>
                </a:gs>
                <a:gs pos="100000">
                  <a:srgbClr val="FFC015"/>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0" name="Retângulo Arredondado 3"/>
            <p:cNvSpPr/>
            <p:nvPr/>
          </p:nvSpPr>
          <p:spPr>
            <a:xfrm>
              <a:off x="3454157" y="1494032"/>
              <a:ext cx="2067251" cy="4114800"/>
            </a:xfrm>
            <a:custGeom>
              <a:avLst/>
              <a:gdLst>
                <a:gd name="connsiteX0" fmla="*/ 0 w 2055600"/>
                <a:gd name="connsiteY0" fmla="*/ 1027800 h 4114800"/>
                <a:gd name="connsiteX1" fmla="*/ 1027800 w 2055600"/>
                <a:gd name="connsiteY1" fmla="*/ 0 h 4114800"/>
                <a:gd name="connsiteX2" fmla="*/ 1027800 w 2055600"/>
                <a:gd name="connsiteY2" fmla="*/ 0 h 4114800"/>
                <a:gd name="connsiteX3" fmla="*/ 2055600 w 2055600"/>
                <a:gd name="connsiteY3" fmla="*/ 1027800 h 4114800"/>
                <a:gd name="connsiteX4" fmla="*/ 2055600 w 2055600"/>
                <a:gd name="connsiteY4" fmla="*/ 3087000 h 4114800"/>
                <a:gd name="connsiteX5" fmla="*/ 1027800 w 2055600"/>
                <a:gd name="connsiteY5" fmla="*/ 4114800 h 4114800"/>
                <a:gd name="connsiteX6" fmla="*/ 1027800 w 2055600"/>
                <a:gd name="connsiteY6" fmla="*/ 4114800 h 4114800"/>
                <a:gd name="connsiteX7" fmla="*/ 0 w 2055600"/>
                <a:gd name="connsiteY7" fmla="*/ 3087000 h 4114800"/>
                <a:gd name="connsiteX8" fmla="*/ 0 w 2055600"/>
                <a:gd name="connsiteY8" fmla="*/ 1027800 h 4114800"/>
                <a:gd name="connsiteX0" fmla="*/ 0 w 2055600"/>
                <a:gd name="connsiteY0" fmla="*/ 1027800 h 4114800"/>
                <a:gd name="connsiteX1" fmla="*/ 250263 w 2055600"/>
                <a:gd name="connsiteY1" fmla="*/ 343203 h 4114800"/>
                <a:gd name="connsiteX2" fmla="*/ 1027800 w 2055600"/>
                <a:gd name="connsiteY2" fmla="*/ 0 h 4114800"/>
                <a:gd name="connsiteX3" fmla="*/ 1027800 w 2055600"/>
                <a:gd name="connsiteY3" fmla="*/ 0 h 4114800"/>
                <a:gd name="connsiteX4" fmla="*/ 2055600 w 2055600"/>
                <a:gd name="connsiteY4" fmla="*/ 1027800 h 4114800"/>
                <a:gd name="connsiteX5" fmla="*/ 2055600 w 2055600"/>
                <a:gd name="connsiteY5" fmla="*/ 3087000 h 4114800"/>
                <a:gd name="connsiteX6" fmla="*/ 1027800 w 2055600"/>
                <a:gd name="connsiteY6" fmla="*/ 4114800 h 4114800"/>
                <a:gd name="connsiteX7" fmla="*/ 1027800 w 2055600"/>
                <a:gd name="connsiteY7" fmla="*/ 4114800 h 4114800"/>
                <a:gd name="connsiteX8" fmla="*/ 0 w 2055600"/>
                <a:gd name="connsiteY8" fmla="*/ 3087000 h 4114800"/>
                <a:gd name="connsiteX9" fmla="*/ 0 w 2055600"/>
                <a:gd name="connsiteY9" fmla="*/ 1027800 h 4114800"/>
                <a:gd name="connsiteX0" fmla="*/ 76960 w 2132560"/>
                <a:gd name="connsiteY0" fmla="*/ 1079235 h 4166235"/>
                <a:gd name="connsiteX1" fmla="*/ 65309 w 2132560"/>
                <a:gd name="connsiteY1" fmla="*/ 68395 h 4166235"/>
                <a:gd name="connsiteX2" fmla="*/ 1104760 w 2132560"/>
                <a:gd name="connsiteY2" fmla="*/ 51435 h 4166235"/>
                <a:gd name="connsiteX3" fmla="*/ 1104760 w 2132560"/>
                <a:gd name="connsiteY3" fmla="*/ 51435 h 4166235"/>
                <a:gd name="connsiteX4" fmla="*/ 2132560 w 2132560"/>
                <a:gd name="connsiteY4" fmla="*/ 1079235 h 4166235"/>
                <a:gd name="connsiteX5" fmla="*/ 2132560 w 2132560"/>
                <a:gd name="connsiteY5" fmla="*/ 3138435 h 4166235"/>
                <a:gd name="connsiteX6" fmla="*/ 1104760 w 2132560"/>
                <a:gd name="connsiteY6" fmla="*/ 4166235 h 4166235"/>
                <a:gd name="connsiteX7" fmla="*/ 1104760 w 2132560"/>
                <a:gd name="connsiteY7" fmla="*/ 4166235 h 4166235"/>
                <a:gd name="connsiteX8" fmla="*/ 76960 w 2132560"/>
                <a:gd name="connsiteY8" fmla="*/ 3138435 h 4166235"/>
                <a:gd name="connsiteX9" fmla="*/ 76960 w 2132560"/>
                <a:gd name="connsiteY9" fmla="*/ 1079235 h 4166235"/>
                <a:gd name="connsiteX0" fmla="*/ 11651 w 2067251"/>
                <a:gd name="connsiteY0" fmla="*/ 1079235 h 4166235"/>
                <a:gd name="connsiteX1" fmla="*/ 0 w 2067251"/>
                <a:gd name="connsiteY1" fmla="*/ 68395 h 4166235"/>
                <a:gd name="connsiteX2" fmla="*/ 1039451 w 2067251"/>
                <a:gd name="connsiteY2" fmla="*/ 51435 h 4166235"/>
                <a:gd name="connsiteX3" fmla="*/ 1039451 w 2067251"/>
                <a:gd name="connsiteY3" fmla="*/ 51435 h 4166235"/>
                <a:gd name="connsiteX4" fmla="*/ 2067251 w 2067251"/>
                <a:gd name="connsiteY4" fmla="*/ 1079235 h 4166235"/>
                <a:gd name="connsiteX5" fmla="*/ 2067251 w 2067251"/>
                <a:gd name="connsiteY5" fmla="*/ 3138435 h 4166235"/>
                <a:gd name="connsiteX6" fmla="*/ 1039451 w 2067251"/>
                <a:gd name="connsiteY6" fmla="*/ 4166235 h 4166235"/>
                <a:gd name="connsiteX7" fmla="*/ 1039451 w 2067251"/>
                <a:gd name="connsiteY7" fmla="*/ 4166235 h 4166235"/>
                <a:gd name="connsiteX8" fmla="*/ 11651 w 2067251"/>
                <a:gd name="connsiteY8" fmla="*/ 3138435 h 4166235"/>
                <a:gd name="connsiteX9" fmla="*/ 11651 w 2067251"/>
                <a:gd name="connsiteY9" fmla="*/ 1079235 h 4166235"/>
                <a:gd name="connsiteX0" fmla="*/ 11651 w 2067251"/>
                <a:gd name="connsiteY0" fmla="*/ 1079235 h 4166235"/>
                <a:gd name="connsiteX1" fmla="*/ 0 w 2067251"/>
                <a:gd name="connsiteY1" fmla="*/ 68395 h 4166235"/>
                <a:gd name="connsiteX2" fmla="*/ 1039451 w 2067251"/>
                <a:gd name="connsiteY2" fmla="*/ 51435 h 4166235"/>
                <a:gd name="connsiteX3" fmla="*/ 1039451 w 2067251"/>
                <a:gd name="connsiteY3" fmla="*/ 51435 h 4166235"/>
                <a:gd name="connsiteX4" fmla="*/ 2067251 w 2067251"/>
                <a:gd name="connsiteY4" fmla="*/ 1079235 h 4166235"/>
                <a:gd name="connsiteX5" fmla="*/ 2067251 w 2067251"/>
                <a:gd name="connsiteY5" fmla="*/ 3138435 h 4166235"/>
                <a:gd name="connsiteX6" fmla="*/ 1039451 w 2067251"/>
                <a:gd name="connsiteY6" fmla="*/ 4166235 h 4166235"/>
                <a:gd name="connsiteX7" fmla="*/ 1039451 w 2067251"/>
                <a:gd name="connsiteY7" fmla="*/ 4166235 h 4166235"/>
                <a:gd name="connsiteX8" fmla="*/ 11651 w 2067251"/>
                <a:gd name="connsiteY8" fmla="*/ 3138435 h 4166235"/>
                <a:gd name="connsiteX9" fmla="*/ 11651 w 2067251"/>
                <a:gd name="connsiteY9" fmla="*/ 1079235 h 4166235"/>
                <a:gd name="connsiteX0" fmla="*/ 11651 w 2067251"/>
                <a:gd name="connsiteY0" fmla="*/ 1079235 h 4166235"/>
                <a:gd name="connsiteX1" fmla="*/ 0 w 2067251"/>
                <a:gd name="connsiteY1" fmla="*/ 68395 h 4166235"/>
                <a:gd name="connsiteX2" fmla="*/ 1039451 w 2067251"/>
                <a:gd name="connsiteY2" fmla="*/ 51435 h 4166235"/>
                <a:gd name="connsiteX3" fmla="*/ 1039451 w 2067251"/>
                <a:gd name="connsiteY3" fmla="*/ 51435 h 4166235"/>
                <a:gd name="connsiteX4" fmla="*/ 2067251 w 2067251"/>
                <a:gd name="connsiteY4" fmla="*/ 1079235 h 4166235"/>
                <a:gd name="connsiteX5" fmla="*/ 2067251 w 2067251"/>
                <a:gd name="connsiteY5" fmla="*/ 3138435 h 4166235"/>
                <a:gd name="connsiteX6" fmla="*/ 1039451 w 2067251"/>
                <a:gd name="connsiteY6" fmla="*/ 4166235 h 4166235"/>
                <a:gd name="connsiteX7" fmla="*/ 1039451 w 2067251"/>
                <a:gd name="connsiteY7" fmla="*/ 4166235 h 4166235"/>
                <a:gd name="connsiteX8" fmla="*/ 11651 w 2067251"/>
                <a:gd name="connsiteY8" fmla="*/ 3138435 h 4166235"/>
                <a:gd name="connsiteX9" fmla="*/ 11651 w 2067251"/>
                <a:gd name="connsiteY9" fmla="*/ 1079235 h 4166235"/>
                <a:gd name="connsiteX0" fmla="*/ 11651 w 2067251"/>
                <a:gd name="connsiteY0" fmla="*/ 1027800 h 4114800"/>
                <a:gd name="connsiteX1" fmla="*/ 0 w 2067251"/>
                <a:gd name="connsiteY1" fmla="*/ 16960 h 4114800"/>
                <a:gd name="connsiteX2" fmla="*/ 1039451 w 2067251"/>
                <a:gd name="connsiteY2" fmla="*/ 0 h 4114800"/>
                <a:gd name="connsiteX3" fmla="*/ 1039451 w 2067251"/>
                <a:gd name="connsiteY3" fmla="*/ 0 h 4114800"/>
                <a:gd name="connsiteX4" fmla="*/ 2067251 w 2067251"/>
                <a:gd name="connsiteY4" fmla="*/ 1027800 h 4114800"/>
                <a:gd name="connsiteX5" fmla="*/ 2067251 w 2067251"/>
                <a:gd name="connsiteY5" fmla="*/ 3087000 h 4114800"/>
                <a:gd name="connsiteX6" fmla="*/ 1039451 w 2067251"/>
                <a:gd name="connsiteY6" fmla="*/ 4114800 h 4114800"/>
                <a:gd name="connsiteX7" fmla="*/ 1039451 w 2067251"/>
                <a:gd name="connsiteY7" fmla="*/ 4114800 h 4114800"/>
                <a:gd name="connsiteX8" fmla="*/ 11651 w 2067251"/>
                <a:gd name="connsiteY8" fmla="*/ 3087000 h 4114800"/>
                <a:gd name="connsiteX9" fmla="*/ 11651 w 2067251"/>
                <a:gd name="connsiteY9" fmla="*/ 1027800 h 4114800"/>
                <a:gd name="connsiteX0" fmla="*/ 11651 w 2067251"/>
                <a:gd name="connsiteY0" fmla="*/ 1027800 h 4114800"/>
                <a:gd name="connsiteX1" fmla="*/ 0 w 2067251"/>
                <a:gd name="connsiteY1" fmla="*/ 16960 h 4114800"/>
                <a:gd name="connsiteX2" fmla="*/ 1039451 w 2067251"/>
                <a:gd name="connsiteY2" fmla="*/ 0 h 4114800"/>
                <a:gd name="connsiteX3" fmla="*/ 1039451 w 2067251"/>
                <a:gd name="connsiteY3" fmla="*/ 0 h 4114800"/>
                <a:gd name="connsiteX4" fmla="*/ 2067251 w 2067251"/>
                <a:gd name="connsiteY4" fmla="*/ 1027800 h 4114800"/>
                <a:gd name="connsiteX5" fmla="*/ 2067251 w 2067251"/>
                <a:gd name="connsiteY5" fmla="*/ 3087000 h 4114800"/>
                <a:gd name="connsiteX6" fmla="*/ 1039451 w 2067251"/>
                <a:gd name="connsiteY6" fmla="*/ 4114800 h 4114800"/>
                <a:gd name="connsiteX7" fmla="*/ 1039451 w 2067251"/>
                <a:gd name="connsiteY7" fmla="*/ 4114800 h 4114800"/>
                <a:gd name="connsiteX8" fmla="*/ 11651 w 2067251"/>
                <a:gd name="connsiteY8" fmla="*/ 3087000 h 4114800"/>
                <a:gd name="connsiteX9" fmla="*/ 11651 w 2067251"/>
                <a:gd name="connsiteY9" fmla="*/ 10278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67251" h="4114800">
                  <a:moveTo>
                    <a:pt x="11651" y="1027800"/>
                  </a:moveTo>
                  <a:cubicBezTo>
                    <a:pt x="2816" y="23699"/>
                    <a:pt x="26284" y="505313"/>
                    <a:pt x="0" y="16960"/>
                  </a:cubicBezTo>
                  <a:cubicBezTo>
                    <a:pt x="750267" y="11079"/>
                    <a:pt x="91957" y="11251"/>
                    <a:pt x="1039451" y="0"/>
                  </a:cubicBezTo>
                  <a:lnTo>
                    <a:pt x="1039451" y="0"/>
                  </a:lnTo>
                  <a:cubicBezTo>
                    <a:pt x="1607089" y="0"/>
                    <a:pt x="2067251" y="460162"/>
                    <a:pt x="2067251" y="1027800"/>
                  </a:cubicBezTo>
                  <a:lnTo>
                    <a:pt x="2067251" y="3087000"/>
                  </a:lnTo>
                  <a:cubicBezTo>
                    <a:pt x="2067251" y="3654638"/>
                    <a:pt x="1607089" y="4114800"/>
                    <a:pt x="1039451" y="4114800"/>
                  </a:cubicBezTo>
                  <a:lnTo>
                    <a:pt x="1039451" y="4114800"/>
                  </a:lnTo>
                  <a:cubicBezTo>
                    <a:pt x="471813" y="4114800"/>
                    <a:pt x="11651" y="3654638"/>
                    <a:pt x="11651" y="3087000"/>
                  </a:cubicBezTo>
                  <a:lnTo>
                    <a:pt x="11651" y="1027800"/>
                  </a:lnTo>
                  <a:close/>
                </a:path>
              </a:pathLst>
            </a:custGeom>
            <a:solidFill>
              <a:schemeClr val="bg1"/>
            </a:solidFill>
            <a:ln w="19050">
              <a:solidFill>
                <a:schemeClr val="bg1">
                  <a:lumMod val="75000"/>
                </a:schemeClr>
              </a:solidFill>
            </a:ln>
            <a:effectLst>
              <a:outerShdw blurRad="203200" dist="1905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21" name="Agrupar 20"/>
            <p:cNvGrpSpPr/>
            <p:nvPr/>
          </p:nvGrpSpPr>
          <p:grpSpPr>
            <a:xfrm>
              <a:off x="3334057" y="1773927"/>
              <a:ext cx="590400" cy="468672"/>
              <a:chOff x="3965163" y="2067888"/>
              <a:chExt cx="590400" cy="468672"/>
            </a:xfrm>
          </p:grpSpPr>
          <p:sp>
            <p:nvSpPr>
              <p:cNvPr id="22" name="Pizza 21"/>
              <p:cNvSpPr/>
              <p:nvPr/>
            </p:nvSpPr>
            <p:spPr>
              <a:xfrm>
                <a:off x="3965163" y="2067888"/>
                <a:ext cx="316800" cy="316800"/>
              </a:xfrm>
              <a:prstGeom prst="pie">
                <a:avLst>
                  <a:gd name="adj1" fmla="val 5352675"/>
                  <a:gd name="adj2" fmla="val 16200000"/>
                </a:avLst>
              </a:prstGeom>
              <a:solidFill>
                <a:srgbClr val="FF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23" name="Seta para a Direita 22"/>
              <p:cNvSpPr/>
              <p:nvPr/>
            </p:nvSpPr>
            <p:spPr>
              <a:xfrm>
                <a:off x="3965163" y="2111760"/>
                <a:ext cx="590400" cy="424800"/>
              </a:xfrm>
              <a:prstGeom prst="rightArrow">
                <a:avLst/>
              </a:prstGeom>
              <a:solidFill>
                <a:srgbClr val="FFC0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nvGrpSpPr>
            <p:cNvPr id="24" name="Agrupar 23"/>
            <p:cNvGrpSpPr/>
            <p:nvPr/>
          </p:nvGrpSpPr>
          <p:grpSpPr>
            <a:xfrm>
              <a:off x="4394756" y="1727127"/>
              <a:ext cx="846000" cy="846000"/>
              <a:chOff x="5966460" y="1737360"/>
              <a:chExt cx="846000" cy="846000"/>
            </a:xfrm>
          </p:grpSpPr>
          <p:sp>
            <p:nvSpPr>
              <p:cNvPr id="25" name="Elipse 24"/>
              <p:cNvSpPr/>
              <p:nvPr/>
            </p:nvSpPr>
            <p:spPr>
              <a:xfrm>
                <a:off x="5966460" y="1737360"/>
                <a:ext cx="846000" cy="846000"/>
              </a:xfrm>
              <a:prstGeom prst="ellipse">
                <a:avLst/>
              </a:prstGeom>
              <a:gradFill flip="none" rotWithShape="1">
                <a:gsLst>
                  <a:gs pos="0">
                    <a:schemeClr val="bg1">
                      <a:lumMod val="75000"/>
                    </a:schemeClr>
                  </a:gs>
                  <a:gs pos="100000">
                    <a:schemeClr val="bg1"/>
                  </a:gs>
                </a:gsLst>
                <a:lin ang="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6" name="Elipse 25"/>
              <p:cNvSpPr/>
              <p:nvPr/>
            </p:nvSpPr>
            <p:spPr>
              <a:xfrm>
                <a:off x="6013260" y="1784160"/>
                <a:ext cx="752400" cy="752400"/>
              </a:xfrm>
              <a:prstGeom prst="ellipse">
                <a:avLst/>
              </a:prstGeom>
              <a:gradFill>
                <a:gsLst>
                  <a:gs pos="0">
                    <a:srgbClr val="FF8B00"/>
                  </a:gs>
                  <a:gs pos="100000">
                    <a:srgbClr val="FFC015"/>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7" name="Retângulo 26"/>
              <p:cNvSpPr/>
              <p:nvPr/>
            </p:nvSpPr>
            <p:spPr>
              <a:xfrm>
                <a:off x="6214698" y="1873855"/>
                <a:ext cx="349522" cy="453524"/>
              </a:xfrm>
              <a:prstGeom prst="rect">
                <a:avLst/>
              </a:prstGeom>
            </p:spPr>
            <p:txBody>
              <a:bodyPr wrap="none">
                <a:spAutoFit/>
              </a:bodyPr>
              <a:lstStyle/>
              <a:p>
                <a:pPr algn="ctr"/>
                <a:r>
                  <a:rPr lang="pt-BR" sz="3200" b="1" dirty="0" smtClean="0">
                    <a:solidFill>
                      <a:schemeClr val="bg1"/>
                    </a:solidFill>
                    <a:latin typeface="Gill Sans MT" panose="020B0502020104020203" pitchFamily="34" charset="0"/>
                  </a:rPr>
                  <a:t>DI</a:t>
                </a:r>
                <a:endParaRPr lang="pt-BR" sz="3200" b="1" dirty="0">
                  <a:solidFill>
                    <a:schemeClr val="bg1"/>
                  </a:solidFill>
                  <a:latin typeface="Gill Sans MT" panose="020B0502020104020203" pitchFamily="34" charset="0"/>
                </a:endParaRPr>
              </a:p>
            </p:txBody>
          </p:sp>
        </p:grpSp>
        <p:sp>
          <p:nvSpPr>
            <p:cNvPr id="28" name="CaixaDeTexto 27"/>
            <p:cNvSpPr txBox="1"/>
            <p:nvPr/>
          </p:nvSpPr>
          <p:spPr>
            <a:xfrm>
              <a:off x="3526123" y="2718809"/>
              <a:ext cx="2039533" cy="514015"/>
            </a:xfrm>
            <a:prstGeom prst="rect">
              <a:avLst/>
            </a:prstGeom>
            <a:noFill/>
          </p:spPr>
          <p:txBody>
            <a:bodyPr wrap="square" rtlCol="0">
              <a:spAutoFit/>
            </a:bodyPr>
            <a:lstStyle/>
            <a:p>
              <a:pPr algn="ctr"/>
              <a:r>
                <a:rPr lang="pt-BR" b="1" dirty="0" smtClean="0"/>
                <a:t>Desenvolvimento Industrializado</a:t>
              </a:r>
              <a:endParaRPr lang="pt-BR" b="1" dirty="0"/>
            </a:p>
          </p:txBody>
        </p:sp>
        <p:sp>
          <p:nvSpPr>
            <p:cNvPr id="29" name="CaixaDeTexto 28"/>
            <p:cNvSpPr txBox="1"/>
            <p:nvPr/>
          </p:nvSpPr>
          <p:spPr>
            <a:xfrm>
              <a:off x="3484552" y="3006711"/>
              <a:ext cx="1961374" cy="2005057"/>
            </a:xfrm>
            <a:prstGeom prst="rect">
              <a:avLst/>
            </a:prstGeom>
            <a:noFill/>
          </p:spPr>
          <p:txBody>
            <a:bodyPr wrap="square" rtlCol="0">
              <a:spAutoFit/>
            </a:bodyPr>
            <a:lstStyle/>
            <a:p>
              <a:pPr marL="285750" indent="-285750">
                <a:buFont typeface="Arial" panose="020B0604020202020204" pitchFamily="34" charset="0"/>
                <a:buChar char="•"/>
              </a:pPr>
              <a:r>
                <a:rPr lang="pt-BR" dirty="0" smtClean="0">
                  <a:latin typeface="Tw Cen MT" panose="020B0602020104020603" pitchFamily="34" charset="0"/>
                </a:rPr>
                <a:t>Planejamento, desenvolvimento e adm. estratégica</a:t>
              </a:r>
            </a:p>
            <a:p>
              <a:pPr marL="285750" indent="-285750">
                <a:buFont typeface="Arial" panose="020B0604020202020204" pitchFamily="34" charset="0"/>
                <a:buChar char="•"/>
              </a:pPr>
              <a:r>
                <a:rPr lang="pt-BR" dirty="0" smtClean="0">
                  <a:latin typeface="Tw Cen MT" panose="020B0602020104020603" pitchFamily="34" charset="0"/>
                </a:rPr>
                <a:t>Expansão das marcas</a:t>
              </a:r>
            </a:p>
            <a:p>
              <a:pPr marL="285750" indent="-285750">
                <a:buFont typeface="Arial" panose="020B0604020202020204" pitchFamily="34" charset="0"/>
                <a:buChar char="•"/>
              </a:pPr>
              <a:r>
                <a:rPr lang="pt-BR" dirty="0" smtClean="0">
                  <a:latin typeface="Tw Cen MT" panose="020B0602020104020603" pitchFamily="34" charset="0"/>
                </a:rPr>
                <a:t>Classificação dos produtos</a:t>
              </a:r>
            </a:p>
            <a:p>
              <a:pPr marL="285750" indent="-285750">
                <a:buFont typeface="Arial" panose="020B0604020202020204" pitchFamily="34" charset="0"/>
                <a:buChar char="•"/>
              </a:pPr>
              <a:r>
                <a:rPr lang="pt-BR" dirty="0" smtClean="0">
                  <a:latin typeface="Tw Cen MT" panose="020B0602020104020603" pitchFamily="34" charset="0"/>
                </a:rPr>
                <a:t>Departamento de marketing</a:t>
              </a:r>
            </a:p>
            <a:p>
              <a:pPr marL="285750" indent="-285750">
                <a:buFont typeface="Arial" panose="020B0604020202020204" pitchFamily="34" charset="0"/>
                <a:buChar char="•"/>
              </a:pPr>
              <a:r>
                <a:rPr lang="pt-BR" dirty="0" smtClean="0">
                  <a:latin typeface="Tw Cen MT" panose="020B0602020104020603" pitchFamily="34" charset="0"/>
                </a:rPr>
                <a:t>Avanço tecnológico (distribuição e produção)  </a:t>
              </a:r>
            </a:p>
            <a:p>
              <a:pPr marL="285750" indent="-285750">
                <a:buFont typeface="Arial" panose="020B0604020202020204" pitchFamily="34" charset="0"/>
                <a:buChar char="•"/>
              </a:pPr>
              <a:r>
                <a:rPr lang="pt-BR" dirty="0" smtClean="0">
                  <a:latin typeface="Tw Cen MT" panose="020B0602020104020603" pitchFamily="34" charset="0"/>
                </a:rPr>
                <a:t>Bicicletas, golfe e tênis </a:t>
              </a:r>
            </a:p>
            <a:p>
              <a:pPr marL="285750" indent="-285750">
                <a:buFont typeface="Arial" panose="020B0604020202020204" pitchFamily="34" charset="0"/>
                <a:buChar char="•"/>
              </a:pPr>
              <a:r>
                <a:rPr lang="pt-BR" u="sng" dirty="0" smtClean="0">
                  <a:latin typeface="Tw Cen MT" panose="020B0602020104020603" pitchFamily="34" charset="0"/>
                </a:rPr>
                <a:t>Revista de 10 centavos</a:t>
              </a:r>
              <a:endParaRPr lang="pt-BR" u="sng" dirty="0">
                <a:latin typeface="Tw Cen MT" panose="020B0602020104020603" pitchFamily="34" charset="0"/>
              </a:endParaRPr>
            </a:p>
          </p:txBody>
        </p:sp>
        <p:sp>
          <p:nvSpPr>
            <p:cNvPr id="30" name="CaixaDeTexto 29"/>
            <p:cNvSpPr txBox="1"/>
            <p:nvPr/>
          </p:nvSpPr>
          <p:spPr>
            <a:xfrm>
              <a:off x="3736186" y="5951968"/>
              <a:ext cx="1532964" cy="367154"/>
            </a:xfrm>
            <a:prstGeom prst="rect">
              <a:avLst/>
            </a:prstGeom>
            <a:noFill/>
          </p:spPr>
          <p:txBody>
            <a:bodyPr wrap="square" rtlCol="0">
              <a:spAutoFit/>
            </a:bodyPr>
            <a:lstStyle/>
            <a:p>
              <a:pPr algn="ctr"/>
              <a:r>
                <a:rPr lang="pt-BR" sz="2400" dirty="0" smtClean="0">
                  <a:solidFill>
                    <a:schemeClr val="bg1"/>
                  </a:solidFill>
                  <a:latin typeface="Impact" panose="020B0806030902050204" pitchFamily="34" charset="0"/>
                </a:rPr>
                <a:t>1880 - 1920</a:t>
              </a:r>
              <a:endParaRPr lang="pt-BR" sz="2400" dirty="0">
                <a:solidFill>
                  <a:schemeClr val="bg1"/>
                </a:solidFill>
                <a:latin typeface="Impact" panose="020B0806030902050204" pitchFamily="34" charset="0"/>
              </a:endParaRPr>
            </a:p>
          </p:txBody>
        </p:sp>
      </p:grpSp>
      <p:grpSp>
        <p:nvGrpSpPr>
          <p:cNvPr id="2" name="Agrupar 1"/>
          <p:cNvGrpSpPr/>
          <p:nvPr/>
        </p:nvGrpSpPr>
        <p:grpSpPr>
          <a:xfrm>
            <a:off x="8007454" y="123413"/>
            <a:ext cx="4121945" cy="6677711"/>
            <a:chOff x="6353969" y="1579951"/>
            <a:chExt cx="2187352" cy="5178923"/>
          </a:xfrm>
        </p:grpSpPr>
        <p:sp>
          <p:nvSpPr>
            <p:cNvPr id="55" name="Pentágono 54"/>
            <p:cNvSpPr/>
            <p:nvPr/>
          </p:nvSpPr>
          <p:spPr>
            <a:xfrm rot="5400000">
              <a:off x="6518121" y="4735674"/>
              <a:ext cx="1980000" cy="2066400"/>
            </a:xfrm>
            <a:prstGeom prst="homePlate">
              <a:avLst>
                <a:gd name="adj" fmla="val 17273"/>
              </a:avLst>
            </a:prstGeom>
            <a:gradFill flip="none" rotWithShape="1">
              <a:gsLst>
                <a:gs pos="0">
                  <a:srgbClr val="004FCF"/>
                </a:gs>
                <a:gs pos="100000">
                  <a:srgbClr val="00A3F5"/>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6" name="Retângulo Arredondado 3"/>
            <p:cNvSpPr/>
            <p:nvPr/>
          </p:nvSpPr>
          <p:spPr>
            <a:xfrm>
              <a:off x="6474069" y="1579951"/>
              <a:ext cx="2067251" cy="4114800"/>
            </a:xfrm>
            <a:custGeom>
              <a:avLst/>
              <a:gdLst>
                <a:gd name="connsiteX0" fmla="*/ 0 w 2055600"/>
                <a:gd name="connsiteY0" fmla="*/ 1027800 h 4114800"/>
                <a:gd name="connsiteX1" fmla="*/ 1027800 w 2055600"/>
                <a:gd name="connsiteY1" fmla="*/ 0 h 4114800"/>
                <a:gd name="connsiteX2" fmla="*/ 1027800 w 2055600"/>
                <a:gd name="connsiteY2" fmla="*/ 0 h 4114800"/>
                <a:gd name="connsiteX3" fmla="*/ 2055600 w 2055600"/>
                <a:gd name="connsiteY3" fmla="*/ 1027800 h 4114800"/>
                <a:gd name="connsiteX4" fmla="*/ 2055600 w 2055600"/>
                <a:gd name="connsiteY4" fmla="*/ 3087000 h 4114800"/>
                <a:gd name="connsiteX5" fmla="*/ 1027800 w 2055600"/>
                <a:gd name="connsiteY5" fmla="*/ 4114800 h 4114800"/>
                <a:gd name="connsiteX6" fmla="*/ 1027800 w 2055600"/>
                <a:gd name="connsiteY6" fmla="*/ 4114800 h 4114800"/>
                <a:gd name="connsiteX7" fmla="*/ 0 w 2055600"/>
                <a:gd name="connsiteY7" fmla="*/ 3087000 h 4114800"/>
                <a:gd name="connsiteX8" fmla="*/ 0 w 2055600"/>
                <a:gd name="connsiteY8" fmla="*/ 1027800 h 4114800"/>
                <a:gd name="connsiteX0" fmla="*/ 0 w 2055600"/>
                <a:gd name="connsiteY0" fmla="*/ 1027800 h 4114800"/>
                <a:gd name="connsiteX1" fmla="*/ 250263 w 2055600"/>
                <a:gd name="connsiteY1" fmla="*/ 343203 h 4114800"/>
                <a:gd name="connsiteX2" fmla="*/ 1027800 w 2055600"/>
                <a:gd name="connsiteY2" fmla="*/ 0 h 4114800"/>
                <a:gd name="connsiteX3" fmla="*/ 1027800 w 2055600"/>
                <a:gd name="connsiteY3" fmla="*/ 0 h 4114800"/>
                <a:gd name="connsiteX4" fmla="*/ 2055600 w 2055600"/>
                <a:gd name="connsiteY4" fmla="*/ 1027800 h 4114800"/>
                <a:gd name="connsiteX5" fmla="*/ 2055600 w 2055600"/>
                <a:gd name="connsiteY5" fmla="*/ 3087000 h 4114800"/>
                <a:gd name="connsiteX6" fmla="*/ 1027800 w 2055600"/>
                <a:gd name="connsiteY6" fmla="*/ 4114800 h 4114800"/>
                <a:gd name="connsiteX7" fmla="*/ 1027800 w 2055600"/>
                <a:gd name="connsiteY7" fmla="*/ 4114800 h 4114800"/>
                <a:gd name="connsiteX8" fmla="*/ 0 w 2055600"/>
                <a:gd name="connsiteY8" fmla="*/ 3087000 h 4114800"/>
                <a:gd name="connsiteX9" fmla="*/ 0 w 2055600"/>
                <a:gd name="connsiteY9" fmla="*/ 1027800 h 4114800"/>
                <a:gd name="connsiteX0" fmla="*/ 76960 w 2132560"/>
                <a:gd name="connsiteY0" fmla="*/ 1079235 h 4166235"/>
                <a:gd name="connsiteX1" fmla="*/ 65309 w 2132560"/>
                <a:gd name="connsiteY1" fmla="*/ 68395 h 4166235"/>
                <a:gd name="connsiteX2" fmla="*/ 1104760 w 2132560"/>
                <a:gd name="connsiteY2" fmla="*/ 51435 h 4166235"/>
                <a:gd name="connsiteX3" fmla="*/ 1104760 w 2132560"/>
                <a:gd name="connsiteY3" fmla="*/ 51435 h 4166235"/>
                <a:gd name="connsiteX4" fmla="*/ 2132560 w 2132560"/>
                <a:gd name="connsiteY4" fmla="*/ 1079235 h 4166235"/>
                <a:gd name="connsiteX5" fmla="*/ 2132560 w 2132560"/>
                <a:gd name="connsiteY5" fmla="*/ 3138435 h 4166235"/>
                <a:gd name="connsiteX6" fmla="*/ 1104760 w 2132560"/>
                <a:gd name="connsiteY6" fmla="*/ 4166235 h 4166235"/>
                <a:gd name="connsiteX7" fmla="*/ 1104760 w 2132560"/>
                <a:gd name="connsiteY7" fmla="*/ 4166235 h 4166235"/>
                <a:gd name="connsiteX8" fmla="*/ 76960 w 2132560"/>
                <a:gd name="connsiteY8" fmla="*/ 3138435 h 4166235"/>
                <a:gd name="connsiteX9" fmla="*/ 76960 w 2132560"/>
                <a:gd name="connsiteY9" fmla="*/ 1079235 h 4166235"/>
                <a:gd name="connsiteX0" fmla="*/ 11651 w 2067251"/>
                <a:gd name="connsiteY0" fmla="*/ 1079235 h 4166235"/>
                <a:gd name="connsiteX1" fmla="*/ 0 w 2067251"/>
                <a:gd name="connsiteY1" fmla="*/ 68395 h 4166235"/>
                <a:gd name="connsiteX2" fmla="*/ 1039451 w 2067251"/>
                <a:gd name="connsiteY2" fmla="*/ 51435 h 4166235"/>
                <a:gd name="connsiteX3" fmla="*/ 1039451 w 2067251"/>
                <a:gd name="connsiteY3" fmla="*/ 51435 h 4166235"/>
                <a:gd name="connsiteX4" fmla="*/ 2067251 w 2067251"/>
                <a:gd name="connsiteY4" fmla="*/ 1079235 h 4166235"/>
                <a:gd name="connsiteX5" fmla="*/ 2067251 w 2067251"/>
                <a:gd name="connsiteY5" fmla="*/ 3138435 h 4166235"/>
                <a:gd name="connsiteX6" fmla="*/ 1039451 w 2067251"/>
                <a:gd name="connsiteY6" fmla="*/ 4166235 h 4166235"/>
                <a:gd name="connsiteX7" fmla="*/ 1039451 w 2067251"/>
                <a:gd name="connsiteY7" fmla="*/ 4166235 h 4166235"/>
                <a:gd name="connsiteX8" fmla="*/ 11651 w 2067251"/>
                <a:gd name="connsiteY8" fmla="*/ 3138435 h 4166235"/>
                <a:gd name="connsiteX9" fmla="*/ 11651 w 2067251"/>
                <a:gd name="connsiteY9" fmla="*/ 1079235 h 4166235"/>
                <a:gd name="connsiteX0" fmla="*/ 11651 w 2067251"/>
                <a:gd name="connsiteY0" fmla="*/ 1079235 h 4166235"/>
                <a:gd name="connsiteX1" fmla="*/ 0 w 2067251"/>
                <a:gd name="connsiteY1" fmla="*/ 68395 h 4166235"/>
                <a:gd name="connsiteX2" fmla="*/ 1039451 w 2067251"/>
                <a:gd name="connsiteY2" fmla="*/ 51435 h 4166235"/>
                <a:gd name="connsiteX3" fmla="*/ 1039451 w 2067251"/>
                <a:gd name="connsiteY3" fmla="*/ 51435 h 4166235"/>
                <a:gd name="connsiteX4" fmla="*/ 2067251 w 2067251"/>
                <a:gd name="connsiteY4" fmla="*/ 1079235 h 4166235"/>
                <a:gd name="connsiteX5" fmla="*/ 2067251 w 2067251"/>
                <a:gd name="connsiteY5" fmla="*/ 3138435 h 4166235"/>
                <a:gd name="connsiteX6" fmla="*/ 1039451 w 2067251"/>
                <a:gd name="connsiteY6" fmla="*/ 4166235 h 4166235"/>
                <a:gd name="connsiteX7" fmla="*/ 1039451 w 2067251"/>
                <a:gd name="connsiteY7" fmla="*/ 4166235 h 4166235"/>
                <a:gd name="connsiteX8" fmla="*/ 11651 w 2067251"/>
                <a:gd name="connsiteY8" fmla="*/ 3138435 h 4166235"/>
                <a:gd name="connsiteX9" fmla="*/ 11651 w 2067251"/>
                <a:gd name="connsiteY9" fmla="*/ 1079235 h 4166235"/>
                <a:gd name="connsiteX0" fmla="*/ 11651 w 2067251"/>
                <a:gd name="connsiteY0" fmla="*/ 1079235 h 4166235"/>
                <a:gd name="connsiteX1" fmla="*/ 0 w 2067251"/>
                <a:gd name="connsiteY1" fmla="*/ 68395 h 4166235"/>
                <a:gd name="connsiteX2" fmla="*/ 1039451 w 2067251"/>
                <a:gd name="connsiteY2" fmla="*/ 51435 h 4166235"/>
                <a:gd name="connsiteX3" fmla="*/ 1039451 w 2067251"/>
                <a:gd name="connsiteY3" fmla="*/ 51435 h 4166235"/>
                <a:gd name="connsiteX4" fmla="*/ 2067251 w 2067251"/>
                <a:gd name="connsiteY4" fmla="*/ 1079235 h 4166235"/>
                <a:gd name="connsiteX5" fmla="*/ 2067251 w 2067251"/>
                <a:gd name="connsiteY5" fmla="*/ 3138435 h 4166235"/>
                <a:gd name="connsiteX6" fmla="*/ 1039451 w 2067251"/>
                <a:gd name="connsiteY6" fmla="*/ 4166235 h 4166235"/>
                <a:gd name="connsiteX7" fmla="*/ 1039451 w 2067251"/>
                <a:gd name="connsiteY7" fmla="*/ 4166235 h 4166235"/>
                <a:gd name="connsiteX8" fmla="*/ 11651 w 2067251"/>
                <a:gd name="connsiteY8" fmla="*/ 3138435 h 4166235"/>
                <a:gd name="connsiteX9" fmla="*/ 11651 w 2067251"/>
                <a:gd name="connsiteY9" fmla="*/ 1079235 h 4166235"/>
                <a:gd name="connsiteX0" fmla="*/ 11651 w 2067251"/>
                <a:gd name="connsiteY0" fmla="*/ 1027800 h 4114800"/>
                <a:gd name="connsiteX1" fmla="*/ 0 w 2067251"/>
                <a:gd name="connsiteY1" fmla="*/ 16960 h 4114800"/>
                <a:gd name="connsiteX2" fmla="*/ 1039451 w 2067251"/>
                <a:gd name="connsiteY2" fmla="*/ 0 h 4114800"/>
                <a:gd name="connsiteX3" fmla="*/ 1039451 w 2067251"/>
                <a:gd name="connsiteY3" fmla="*/ 0 h 4114800"/>
                <a:gd name="connsiteX4" fmla="*/ 2067251 w 2067251"/>
                <a:gd name="connsiteY4" fmla="*/ 1027800 h 4114800"/>
                <a:gd name="connsiteX5" fmla="*/ 2067251 w 2067251"/>
                <a:gd name="connsiteY5" fmla="*/ 3087000 h 4114800"/>
                <a:gd name="connsiteX6" fmla="*/ 1039451 w 2067251"/>
                <a:gd name="connsiteY6" fmla="*/ 4114800 h 4114800"/>
                <a:gd name="connsiteX7" fmla="*/ 1039451 w 2067251"/>
                <a:gd name="connsiteY7" fmla="*/ 4114800 h 4114800"/>
                <a:gd name="connsiteX8" fmla="*/ 11651 w 2067251"/>
                <a:gd name="connsiteY8" fmla="*/ 3087000 h 4114800"/>
                <a:gd name="connsiteX9" fmla="*/ 11651 w 2067251"/>
                <a:gd name="connsiteY9" fmla="*/ 1027800 h 4114800"/>
                <a:gd name="connsiteX0" fmla="*/ 11651 w 2067251"/>
                <a:gd name="connsiteY0" fmla="*/ 1027800 h 4114800"/>
                <a:gd name="connsiteX1" fmla="*/ 0 w 2067251"/>
                <a:gd name="connsiteY1" fmla="*/ 16960 h 4114800"/>
                <a:gd name="connsiteX2" fmla="*/ 1039451 w 2067251"/>
                <a:gd name="connsiteY2" fmla="*/ 0 h 4114800"/>
                <a:gd name="connsiteX3" fmla="*/ 1039451 w 2067251"/>
                <a:gd name="connsiteY3" fmla="*/ 0 h 4114800"/>
                <a:gd name="connsiteX4" fmla="*/ 2067251 w 2067251"/>
                <a:gd name="connsiteY4" fmla="*/ 1027800 h 4114800"/>
                <a:gd name="connsiteX5" fmla="*/ 2067251 w 2067251"/>
                <a:gd name="connsiteY5" fmla="*/ 3087000 h 4114800"/>
                <a:gd name="connsiteX6" fmla="*/ 1039451 w 2067251"/>
                <a:gd name="connsiteY6" fmla="*/ 4114800 h 4114800"/>
                <a:gd name="connsiteX7" fmla="*/ 1039451 w 2067251"/>
                <a:gd name="connsiteY7" fmla="*/ 4114800 h 4114800"/>
                <a:gd name="connsiteX8" fmla="*/ 11651 w 2067251"/>
                <a:gd name="connsiteY8" fmla="*/ 3087000 h 4114800"/>
                <a:gd name="connsiteX9" fmla="*/ 11651 w 2067251"/>
                <a:gd name="connsiteY9" fmla="*/ 10278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67251" h="4114800">
                  <a:moveTo>
                    <a:pt x="11651" y="1027800"/>
                  </a:moveTo>
                  <a:cubicBezTo>
                    <a:pt x="2816" y="23699"/>
                    <a:pt x="26284" y="505313"/>
                    <a:pt x="0" y="16960"/>
                  </a:cubicBezTo>
                  <a:cubicBezTo>
                    <a:pt x="750267" y="11079"/>
                    <a:pt x="91957" y="11251"/>
                    <a:pt x="1039451" y="0"/>
                  </a:cubicBezTo>
                  <a:lnTo>
                    <a:pt x="1039451" y="0"/>
                  </a:lnTo>
                  <a:cubicBezTo>
                    <a:pt x="1607089" y="0"/>
                    <a:pt x="2067251" y="460162"/>
                    <a:pt x="2067251" y="1027800"/>
                  </a:cubicBezTo>
                  <a:lnTo>
                    <a:pt x="2067251" y="3087000"/>
                  </a:lnTo>
                  <a:cubicBezTo>
                    <a:pt x="2067251" y="3654638"/>
                    <a:pt x="1607089" y="4114800"/>
                    <a:pt x="1039451" y="4114800"/>
                  </a:cubicBezTo>
                  <a:lnTo>
                    <a:pt x="1039451" y="4114800"/>
                  </a:lnTo>
                  <a:cubicBezTo>
                    <a:pt x="471813" y="4114800"/>
                    <a:pt x="11651" y="3654638"/>
                    <a:pt x="11651" y="3087000"/>
                  </a:cubicBezTo>
                  <a:lnTo>
                    <a:pt x="11651" y="1027800"/>
                  </a:lnTo>
                  <a:close/>
                </a:path>
              </a:pathLst>
            </a:custGeom>
            <a:solidFill>
              <a:schemeClr val="bg1"/>
            </a:solidFill>
            <a:ln w="19050">
              <a:solidFill>
                <a:schemeClr val="bg1">
                  <a:lumMod val="75000"/>
                </a:schemeClr>
              </a:solidFill>
            </a:ln>
            <a:effectLst>
              <a:outerShdw blurRad="203200" dist="1905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57" name="Agrupar 56"/>
            <p:cNvGrpSpPr/>
            <p:nvPr/>
          </p:nvGrpSpPr>
          <p:grpSpPr>
            <a:xfrm>
              <a:off x="6353969" y="1859846"/>
              <a:ext cx="590400" cy="468672"/>
              <a:chOff x="3965163" y="2067888"/>
              <a:chExt cx="590400" cy="468672"/>
            </a:xfrm>
          </p:grpSpPr>
          <p:sp>
            <p:nvSpPr>
              <p:cNvPr id="58" name="Pizza 57"/>
              <p:cNvSpPr/>
              <p:nvPr/>
            </p:nvSpPr>
            <p:spPr>
              <a:xfrm>
                <a:off x="3965163" y="2067888"/>
                <a:ext cx="316800" cy="316800"/>
              </a:xfrm>
              <a:prstGeom prst="pie">
                <a:avLst>
                  <a:gd name="adj1" fmla="val 5352675"/>
                  <a:gd name="adj2" fmla="val 16200000"/>
                </a:avLst>
              </a:prstGeom>
              <a:solidFill>
                <a:srgbClr val="004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59" name="Seta para a Direita 58"/>
              <p:cNvSpPr/>
              <p:nvPr/>
            </p:nvSpPr>
            <p:spPr>
              <a:xfrm>
                <a:off x="3965163" y="2111760"/>
                <a:ext cx="590400" cy="424800"/>
              </a:xfrm>
              <a:prstGeom prst="rightArrow">
                <a:avLst/>
              </a:prstGeom>
              <a:solidFill>
                <a:srgbClr val="00A3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nvGrpSpPr>
            <p:cNvPr id="60" name="Agrupar 59"/>
            <p:cNvGrpSpPr/>
            <p:nvPr/>
          </p:nvGrpSpPr>
          <p:grpSpPr>
            <a:xfrm>
              <a:off x="7414668" y="1813046"/>
              <a:ext cx="846000" cy="846000"/>
              <a:chOff x="5966460" y="1737360"/>
              <a:chExt cx="846000" cy="846000"/>
            </a:xfrm>
          </p:grpSpPr>
          <p:sp>
            <p:nvSpPr>
              <p:cNvPr id="61" name="Elipse 60"/>
              <p:cNvSpPr/>
              <p:nvPr/>
            </p:nvSpPr>
            <p:spPr>
              <a:xfrm>
                <a:off x="5966460" y="1737360"/>
                <a:ext cx="846000" cy="846000"/>
              </a:xfrm>
              <a:prstGeom prst="ellipse">
                <a:avLst/>
              </a:prstGeom>
              <a:gradFill flip="none" rotWithShape="1">
                <a:gsLst>
                  <a:gs pos="0">
                    <a:schemeClr val="bg1">
                      <a:lumMod val="75000"/>
                    </a:schemeClr>
                  </a:gs>
                  <a:gs pos="100000">
                    <a:schemeClr val="bg1"/>
                  </a:gs>
                </a:gsLst>
                <a:lin ang="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2" name="Elipse 61"/>
              <p:cNvSpPr/>
              <p:nvPr/>
            </p:nvSpPr>
            <p:spPr>
              <a:xfrm>
                <a:off x="6013260" y="1784160"/>
                <a:ext cx="752400" cy="752400"/>
              </a:xfrm>
              <a:prstGeom prst="ellipse">
                <a:avLst/>
              </a:prstGeom>
              <a:gradFill>
                <a:gsLst>
                  <a:gs pos="0">
                    <a:srgbClr val="004FCF"/>
                  </a:gs>
                  <a:gs pos="100000">
                    <a:srgbClr val="00A3F5"/>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3" name="Retângulo 62"/>
              <p:cNvSpPr/>
              <p:nvPr/>
            </p:nvSpPr>
            <p:spPr>
              <a:xfrm>
                <a:off x="6200955" y="1873855"/>
                <a:ext cx="377008" cy="453524"/>
              </a:xfrm>
              <a:prstGeom prst="rect">
                <a:avLst/>
              </a:prstGeom>
            </p:spPr>
            <p:txBody>
              <a:bodyPr wrap="none">
                <a:spAutoFit/>
              </a:bodyPr>
              <a:lstStyle/>
              <a:p>
                <a:pPr algn="ctr"/>
                <a:r>
                  <a:rPr lang="pt-BR" sz="3200" b="1" dirty="0" smtClean="0">
                    <a:solidFill>
                      <a:schemeClr val="bg1"/>
                    </a:solidFill>
                    <a:latin typeface="Gill Sans MT" panose="020B0502020104020203" pitchFamily="34" charset="0"/>
                  </a:rPr>
                  <a:t>RF</a:t>
                </a:r>
                <a:endParaRPr lang="pt-BR" sz="3200" b="1" dirty="0">
                  <a:solidFill>
                    <a:schemeClr val="bg1"/>
                  </a:solidFill>
                  <a:latin typeface="Gill Sans MT" panose="020B0502020104020203" pitchFamily="34" charset="0"/>
                </a:endParaRPr>
              </a:p>
            </p:txBody>
          </p:sp>
        </p:grpSp>
        <p:sp>
          <p:nvSpPr>
            <p:cNvPr id="64" name="CaixaDeTexto 63"/>
            <p:cNvSpPr txBox="1"/>
            <p:nvPr/>
          </p:nvSpPr>
          <p:spPr>
            <a:xfrm>
              <a:off x="6715766" y="2803627"/>
              <a:ext cx="1627094" cy="286437"/>
            </a:xfrm>
            <a:prstGeom prst="rect">
              <a:avLst/>
            </a:prstGeom>
            <a:noFill/>
          </p:spPr>
          <p:txBody>
            <a:bodyPr wrap="square" rtlCol="0">
              <a:spAutoFit/>
            </a:bodyPr>
            <a:lstStyle/>
            <a:p>
              <a:pPr algn="ctr"/>
              <a:r>
                <a:rPr lang="pt-BR" b="1" dirty="0" smtClean="0"/>
                <a:t>Refinação e Formalização</a:t>
              </a:r>
              <a:endParaRPr lang="pt-BR" b="1" dirty="0"/>
            </a:p>
          </p:txBody>
        </p:sp>
        <p:sp>
          <p:nvSpPr>
            <p:cNvPr id="65" name="CaixaDeTexto 64"/>
            <p:cNvSpPr txBox="1"/>
            <p:nvPr/>
          </p:nvSpPr>
          <p:spPr>
            <a:xfrm>
              <a:off x="6517703" y="3097950"/>
              <a:ext cx="1955747" cy="1575401"/>
            </a:xfrm>
            <a:prstGeom prst="rect">
              <a:avLst/>
            </a:prstGeom>
            <a:noFill/>
          </p:spPr>
          <p:txBody>
            <a:bodyPr wrap="square" rtlCol="0">
              <a:spAutoFit/>
            </a:bodyPr>
            <a:lstStyle/>
            <a:p>
              <a:pPr marL="285750" indent="-285750">
                <a:buFont typeface="Arial" panose="020B0604020202020204" pitchFamily="34" charset="0"/>
                <a:buChar char="•"/>
              </a:pPr>
              <a:r>
                <a:rPr lang="pt-BR" dirty="0" smtClean="0">
                  <a:latin typeface="Tw Cen MT" panose="020B0602020104020603" pitchFamily="34" charset="0"/>
                </a:rPr>
                <a:t>Crescimento tecnológico</a:t>
              </a:r>
            </a:p>
            <a:p>
              <a:pPr marL="285750" indent="-285750">
                <a:buFont typeface="Arial" panose="020B0604020202020204" pitchFamily="34" charset="0"/>
                <a:buChar char="•"/>
              </a:pPr>
              <a:r>
                <a:rPr lang="pt-BR" dirty="0" smtClean="0">
                  <a:latin typeface="Tw Cen MT" panose="020B0602020104020603" pitchFamily="34" charset="0"/>
                </a:rPr>
                <a:t>Melhora na produção</a:t>
              </a:r>
            </a:p>
            <a:p>
              <a:pPr marL="285750" indent="-285750">
                <a:buFont typeface="Arial" panose="020B0604020202020204" pitchFamily="34" charset="0"/>
                <a:buChar char="•"/>
              </a:pPr>
              <a:r>
                <a:rPr lang="pt-BR" dirty="0" smtClean="0">
                  <a:latin typeface="Tw Cen MT" panose="020B0602020104020603" pitchFamily="34" charset="0"/>
                </a:rPr>
                <a:t>Melhora na matéria prima</a:t>
              </a:r>
            </a:p>
            <a:p>
              <a:pPr marL="285750" indent="-285750">
                <a:buFont typeface="Arial" panose="020B0604020202020204" pitchFamily="34" charset="0"/>
                <a:buChar char="•"/>
              </a:pPr>
              <a:r>
                <a:rPr lang="pt-BR" dirty="0" smtClean="0">
                  <a:latin typeface="Tw Cen MT" panose="020B0602020104020603" pitchFamily="34" charset="0"/>
                </a:rPr>
                <a:t>Rádio, televisão, microcomputadores</a:t>
              </a:r>
              <a:r>
                <a:rPr lang="pt-BR" dirty="0">
                  <a:latin typeface="Tw Cen MT" panose="020B0602020104020603" pitchFamily="34" charset="0"/>
                </a:rPr>
                <a:t> e</a:t>
              </a:r>
              <a:r>
                <a:rPr lang="pt-BR" dirty="0" smtClean="0">
                  <a:latin typeface="Tw Cen MT" panose="020B0602020104020603" pitchFamily="34" charset="0"/>
                </a:rPr>
                <a:t> fax</a:t>
              </a:r>
            </a:p>
            <a:p>
              <a:pPr marL="285750" indent="-285750">
                <a:buFont typeface="Arial" panose="020B0604020202020204" pitchFamily="34" charset="0"/>
                <a:buChar char="•"/>
              </a:pPr>
              <a:endParaRPr lang="pt-BR" dirty="0" smtClean="0">
                <a:latin typeface="Tw Cen MT" panose="020B0602020104020603" pitchFamily="34" charset="0"/>
              </a:endParaRPr>
            </a:p>
            <a:p>
              <a:pPr marL="285750" indent="-285750">
                <a:buFont typeface="Arial" panose="020B0604020202020204" pitchFamily="34" charset="0"/>
                <a:buChar char="•"/>
              </a:pPr>
              <a:endParaRPr lang="pt-BR" dirty="0">
                <a:latin typeface="Tw Cen MT" panose="020B0602020104020603" pitchFamily="34" charset="0"/>
              </a:endParaRPr>
            </a:p>
          </p:txBody>
        </p:sp>
        <p:sp>
          <p:nvSpPr>
            <p:cNvPr id="66" name="CaixaDeTexto 65"/>
            <p:cNvSpPr txBox="1"/>
            <p:nvPr/>
          </p:nvSpPr>
          <p:spPr>
            <a:xfrm>
              <a:off x="6756098" y="6037887"/>
              <a:ext cx="1532964" cy="358046"/>
            </a:xfrm>
            <a:prstGeom prst="rect">
              <a:avLst/>
            </a:prstGeom>
            <a:noFill/>
          </p:spPr>
          <p:txBody>
            <a:bodyPr wrap="square" rtlCol="0">
              <a:spAutoFit/>
            </a:bodyPr>
            <a:lstStyle/>
            <a:p>
              <a:pPr algn="ctr"/>
              <a:r>
                <a:rPr lang="pt-BR" sz="2400" dirty="0" smtClean="0">
                  <a:solidFill>
                    <a:schemeClr val="bg1"/>
                  </a:solidFill>
                  <a:latin typeface="Impact" panose="020B0806030902050204" pitchFamily="34" charset="0"/>
                </a:rPr>
                <a:t>1920 - 1990</a:t>
              </a:r>
              <a:endParaRPr lang="pt-BR" sz="2400" dirty="0">
                <a:solidFill>
                  <a:schemeClr val="bg1"/>
                </a:solidFill>
                <a:latin typeface="Impact" panose="020B0806030902050204" pitchFamily="34" charset="0"/>
              </a:endParaRPr>
            </a:p>
          </p:txBody>
        </p:sp>
      </p:grpSp>
    </p:spTree>
    <p:extLst>
      <p:ext uri="{BB962C8B-B14F-4D97-AF65-F5344CB8AC3E}">
        <p14:creationId xmlns:p14="http://schemas.microsoft.com/office/powerpoint/2010/main" val="8958258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p:cNvPicPr>
            <a:picLocks noChangeAspect="1"/>
          </p:cNvPicPr>
          <p:nvPr/>
        </p:nvPicPr>
        <p:blipFill>
          <a:blip r:embed="rId2"/>
          <a:stretch>
            <a:fillRect/>
          </a:stretch>
        </p:blipFill>
        <p:spPr>
          <a:xfrm>
            <a:off x="0" y="0"/>
            <a:ext cx="12192000" cy="67437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Retângulo 4"/>
          <p:cNvSpPr/>
          <p:nvPr/>
        </p:nvSpPr>
        <p:spPr>
          <a:xfrm>
            <a:off x="385763" y="2690336"/>
            <a:ext cx="11472862" cy="1815882"/>
          </a:xfrm>
          <a:prstGeom prst="rect">
            <a:avLst/>
          </a:prstGeom>
        </p:spPr>
        <p:txBody>
          <a:bodyPr wrap="square">
            <a:spAutoFit/>
          </a:bodyPr>
          <a:lstStyle/>
          <a:p>
            <a:pPr algn="just"/>
            <a:r>
              <a:rPr lang="pt-BR" sz="2800" dirty="0">
                <a:solidFill>
                  <a:schemeClr val="bg1"/>
                </a:solidFill>
              </a:rPr>
              <a:t>Marketing esportivo é o processo de elaborar e implementar atividades de produção, formação de preço, promoção e distribuição de um produto esportivo para satisfazer as necessidades ou desejos de consumidores e realizar os objetivos da empresa.</a:t>
            </a:r>
          </a:p>
        </p:txBody>
      </p:sp>
      <p:sp>
        <p:nvSpPr>
          <p:cNvPr id="7" name="CaixaDeTexto 6"/>
          <p:cNvSpPr txBox="1"/>
          <p:nvPr/>
        </p:nvSpPr>
        <p:spPr>
          <a:xfrm>
            <a:off x="10192786" y="6488668"/>
            <a:ext cx="2223052" cy="369332"/>
          </a:xfrm>
          <a:prstGeom prst="rect">
            <a:avLst/>
          </a:prstGeom>
          <a:noFill/>
        </p:spPr>
        <p:txBody>
          <a:bodyPr wrap="square" rtlCol="0">
            <a:spAutoFit/>
          </a:bodyPr>
          <a:lstStyle/>
          <a:p>
            <a:r>
              <a:rPr lang="pt-BR" b="1" dirty="0" err="1" smtClean="0"/>
              <a:t>Pitts</a:t>
            </a:r>
            <a:r>
              <a:rPr lang="pt-BR" b="1" dirty="0" smtClean="0"/>
              <a:t>, </a:t>
            </a:r>
            <a:r>
              <a:rPr lang="pt-BR" b="1" dirty="0" err="1" smtClean="0"/>
              <a:t>Stotlar</a:t>
            </a:r>
            <a:r>
              <a:rPr lang="pt-BR" b="1" dirty="0" smtClean="0"/>
              <a:t> (2002)</a:t>
            </a:r>
            <a:endParaRPr lang="pt-BR" b="1" dirty="0"/>
          </a:p>
        </p:txBody>
      </p:sp>
    </p:spTree>
    <p:extLst>
      <p:ext uri="{BB962C8B-B14F-4D97-AF65-F5344CB8AC3E}">
        <p14:creationId xmlns:p14="http://schemas.microsoft.com/office/powerpoint/2010/main" val="3449651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285750" y="2543343"/>
            <a:ext cx="4357688" cy="954107"/>
          </a:xfrm>
          <a:prstGeom prst="rect">
            <a:avLst/>
          </a:prstGeom>
          <a:solidFill>
            <a:schemeClr val="tx1"/>
          </a:solidFill>
        </p:spPr>
        <p:txBody>
          <a:bodyPr wrap="square" rtlCol="0">
            <a:spAutoFit/>
          </a:bodyPr>
          <a:lstStyle/>
          <a:p>
            <a:r>
              <a:rPr lang="pt-BR" sz="2800" b="1" spc="50" dirty="0" smtClean="0">
                <a:ln w="9525" cmpd="sng">
                  <a:solidFill>
                    <a:schemeClr val="accent1"/>
                  </a:solidFill>
                  <a:prstDash val="solid"/>
                </a:ln>
                <a:solidFill>
                  <a:srgbClr val="70AD47">
                    <a:tint val="1000"/>
                  </a:srgbClr>
                </a:solidFill>
                <a:effectLst>
                  <a:glow rad="38100">
                    <a:schemeClr val="accent1">
                      <a:alpha val="40000"/>
                    </a:schemeClr>
                  </a:glow>
                </a:effectLst>
              </a:rPr>
              <a:t>O marketing esportivo é um processo contínuo.</a:t>
            </a:r>
            <a:endParaRPr lang="pt-BR" sz="28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pic>
        <p:nvPicPr>
          <p:cNvPr id="3" name="Imagem 2"/>
          <p:cNvPicPr>
            <a:picLocks noChangeAspect="1"/>
          </p:cNvPicPr>
          <p:nvPr/>
        </p:nvPicPr>
        <p:blipFill>
          <a:blip r:embed="rId2"/>
          <a:stretch>
            <a:fillRect/>
          </a:stretch>
        </p:blipFill>
        <p:spPr>
          <a:xfrm>
            <a:off x="4900612" y="0"/>
            <a:ext cx="6015038" cy="6972637"/>
          </a:xfrm>
          <a:prstGeom prst="rect">
            <a:avLst/>
          </a:prstGeom>
        </p:spPr>
      </p:pic>
    </p:spTree>
    <p:extLst>
      <p:ext uri="{BB962C8B-B14F-4D97-AF65-F5344CB8AC3E}">
        <p14:creationId xmlns:p14="http://schemas.microsoft.com/office/powerpoint/2010/main" val="5894083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514350" y="1014769"/>
            <a:ext cx="4743450" cy="954107"/>
          </a:xfrm>
          <a:prstGeom prst="rect">
            <a:avLst/>
          </a:prstGeom>
          <a:solidFill>
            <a:schemeClr val="tx1"/>
          </a:solidFill>
        </p:spPr>
        <p:txBody>
          <a:bodyPr wrap="square" rtlCol="0">
            <a:spAutoFit/>
          </a:bodyPr>
          <a:lstStyle/>
          <a:p>
            <a:r>
              <a:rPr lang="pt-BR" sz="2800" b="1" spc="50" dirty="0" smtClean="0">
                <a:ln w="9525" cmpd="sng">
                  <a:solidFill>
                    <a:schemeClr val="accent1"/>
                  </a:solidFill>
                  <a:prstDash val="solid"/>
                </a:ln>
                <a:solidFill>
                  <a:srgbClr val="70AD47">
                    <a:tint val="1000"/>
                  </a:srgbClr>
                </a:solidFill>
                <a:effectLst>
                  <a:glow rad="38100">
                    <a:schemeClr val="accent1">
                      <a:alpha val="40000"/>
                    </a:schemeClr>
                  </a:glow>
                </a:effectLst>
              </a:rPr>
              <a:t>A missão e os objetivos da empresa esportiva</a:t>
            </a:r>
            <a:endParaRPr lang="pt-BR" sz="28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3" name="CaixaDeTexto 2"/>
          <p:cNvSpPr txBox="1"/>
          <p:nvPr/>
        </p:nvSpPr>
        <p:spPr>
          <a:xfrm>
            <a:off x="571499" y="4264685"/>
            <a:ext cx="4743450" cy="523220"/>
          </a:xfrm>
          <a:prstGeom prst="rect">
            <a:avLst/>
          </a:prstGeom>
          <a:solidFill>
            <a:schemeClr val="tx1"/>
          </a:solidFill>
        </p:spPr>
        <p:txBody>
          <a:bodyPr wrap="square" rtlCol="0">
            <a:spAutoFit/>
          </a:bodyPr>
          <a:lstStyle/>
          <a:p>
            <a:r>
              <a:rPr lang="pt-BR" sz="2800" b="1" spc="50" dirty="0" smtClean="0">
                <a:ln w="9525" cmpd="sng">
                  <a:solidFill>
                    <a:schemeClr val="accent1"/>
                  </a:solidFill>
                  <a:prstDash val="solid"/>
                </a:ln>
                <a:solidFill>
                  <a:srgbClr val="70AD47">
                    <a:tint val="1000"/>
                  </a:srgbClr>
                </a:solidFill>
                <a:effectLst>
                  <a:glow rad="38100">
                    <a:schemeClr val="accent1">
                      <a:alpha val="40000"/>
                    </a:schemeClr>
                  </a:glow>
                </a:effectLst>
              </a:rPr>
              <a:t>Análise de situação</a:t>
            </a:r>
            <a:endParaRPr lang="pt-BR" sz="28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cxnSp>
        <p:nvCxnSpPr>
          <p:cNvPr id="5" name="Conector de Seta Reta 4"/>
          <p:cNvCxnSpPr/>
          <p:nvPr/>
        </p:nvCxnSpPr>
        <p:spPr>
          <a:xfrm flipV="1">
            <a:off x="5550694" y="716149"/>
            <a:ext cx="1443038" cy="4897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Retângulo 5"/>
          <p:cNvSpPr/>
          <p:nvPr/>
        </p:nvSpPr>
        <p:spPr>
          <a:xfrm>
            <a:off x="7215188" y="262622"/>
            <a:ext cx="4714874" cy="646331"/>
          </a:xfrm>
          <a:prstGeom prst="rect">
            <a:avLst/>
          </a:prstGeom>
        </p:spPr>
        <p:txBody>
          <a:bodyPr wrap="square">
            <a:spAutoFit/>
          </a:bodyPr>
          <a:lstStyle/>
          <a:p>
            <a:r>
              <a:rPr lang="pt-BR" dirty="0">
                <a:solidFill>
                  <a:srgbClr val="000000"/>
                </a:solidFill>
                <a:latin typeface="Arial" panose="020B0604020202020204" pitchFamily="34" charset="0"/>
              </a:rPr>
              <a:t>"oferecer oportunidades de participação esportiva aos estudantes universitários"</a:t>
            </a:r>
            <a:endParaRPr lang="pt-BR" dirty="0"/>
          </a:p>
        </p:txBody>
      </p:sp>
      <p:cxnSp>
        <p:nvCxnSpPr>
          <p:cNvPr id="8" name="Conector de Seta Reta 7"/>
          <p:cNvCxnSpPr/>
          <p:nvPr/>
        </p:nvCxnSpPr>
        <p:spPr>
          <a:xfrm>
            <a:off x="5543550" y="1502844"/>
            <a:ext cx="1450182" cy="3638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Retângulo 8"/>
          <p:cNvSpPr/>
          <p:nvPr/>
        </p:nvSpPr>
        <p:spPr>
          <a:xfrm>
            <a:off x="7389018" y="1581492"/>
            <a:ext cx="4367213" cy="646331"/>
          </a:xfrm>
          <a:prstGeom prst="rect">
            <a:avLst/>
          </a:prstGeom>
        </p:spPr>
        <p:txBody>
          <a:bodyPr wrap="square">
            <a:spAutoFit/>
          </a:bodyPr>
          <a:lstStyle/>
          <a:p>
            <a:r>
              <a:rPr lang="pt-BR" dirty="0" smtClean="0">
                <a:solidFill>
                  <a:srgbClr val="000000"/>
                </a:solidFill>
                <a:latin typeface="Arial" panose="020B0604020202020204" pitchFamily="34" charset="0"/>
              </a:rPr>
              <a:t>"</a:t>
            </a:r>
            <a:r>
              <a:rPr lang="pt-BR" dirty="0">
                <a:solidFill>
                  <a:srgbClr val="000000"/>
                </a:solidFill>
                <a:latin typeface="Arial" panose="020B0604020202020204" pitchFamily="34" charset="0"/>
              </a:rPr>
              <a:t>fornecer </a:t>
            </a:r>
            <a:r>
              <a:rPr lang="pt-BR" dirty="0" smtClean="0">
                <a:solidFill>
                  <a:srgbClr val="000000"/>
                </a:solidFill>
                <a:latin typeface="Arial" panose="020B0604020202020204" pitchFamily="34" charset="0"/>
              </a:rPr>
              <a:t>à </a:t>
            </a:r>
            <a:r>
              <a:rPr lang="pt-BR" dirty="0">
                <a:solidFill>
                  <a:srgbClr val="000000"/>
                </a:solidFill>
                <a:latin typeface="Arial" panose="020B0604020202020204" pitchFamily="34" charset="0"/>
              </a:rPr>
              <a:t>população urbana meios para a prática do Lazer"</a:t>
            </a:r>
            <a:endParaRPr lang="pt-BR" dirty="0"/>
          </a:p>
        </p:txBody>
      </p:sp>
      <p:sp>
        <p:nvSpPr>
          <p:cNvPr id="10" name="Retângulo 9"/>
          <p:cNvSpPr/>
          <p:nvPr/>
        </p:nvSpPr>
        <p:spPr>
          <a:xfrm>
            <a:off x="514350" y="2550988"/>
            <a:ext cx="5457825" cy="923330"/>
          </a:xfrm>
          <a:prstGeom prst="rect">
            <a:avLst/>
          </a:prstGeom>
        </p:spPr>
        <p:txBody>
          <a:bodyPr wrap="square">
            <a:spAutoFit/>
          </a:bodyPr>
          <a:lstStyle/>
          <a:p>
            <a:r>
              <a:rPr lang="pt-BR" dirty="0">
                <a:solidFill>
                  <a:srgbClr val="000000"/>
                </a:solidFill>
                <a:latin typeface="Arial" panose="020B0604020202020204" pitchFamily="34" charset="0"/>
              </a:rPr>
              <a:t>Todas as atividades de marketing devem começar com um </a:t>
            </a:r>
            <a:r>
              <a:rPr lang="pt-BR" dirty="0" smtClean="0">
                <a:solidFill>
                  <a:srgbClr val="000000"/>
                </a:solidFill>
                <a:latin typeface="Arial" panose="020B0604020202020204" pitchFamily="34" charset="0"/>
              </a:rPr>
              <a:t>claro </a:t>
            </a:r>
            <a:r>
              <a:rPr lang="pt-BR" dirty="0">
                <a:solidFill>
                  <a:srgbClr val="000000"/>
                </a:solidFill>
                <a:latin typeface="Arial" panose="020B0604020202020204" pitchFamily="34" charset="0"/>
              </a:rPr>
              <a:t>entendimento da missão e da situação atual da empresa </a:t>
            </a:r>
            <a:endParaRPr lang="pt-BR" dirty="0"/>
          </a:p>
        </p:txBody>
      </p:sp>
      <p:cxnSp>
        <p:nvCxnSpPr>
          <p:cNvPr id="12" name="Conector de Seta Reta 11"/>
          <p:cNvCxnSpPr/>
          <p:nvPr/>
        </p:nvCxnSpPr>
        <p:spPr>
          <a:xfrm>
            <a:off x="2928937" y="1904657"/>
            <a:ext cx="0" cy="6463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Conector de Seta Reta 12"/>
          <p:cNvCxnSpPr/>
          <p:nvPr/>
        </p:nvCxnSpPr>
        <p:spPr>
          <a:xfrm>
            <a:off x="2943224" y="3474318"/>
            <a:ext cx="0" cy="6463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Retângulo 13"/>
          <p:cNvSpPr/>
          <p:nvPr/>
        </p:nvSpPr>
        <p:spPr>
          <a:xfrm>
            <a:off x="514350" y="4911016"/>
            <a:ext cx="5186363" cy="1569660"/>
          </a:xfrm>
          <a:prstGeom prst="rect">
            <a:avLst/>
          </a:prstGeom>
        </p:spPr>
        <p:txBody>
          <a:bodyPr wrap="square">
            <a:spAutoFit/>
          </a:bodyPr>
          <a:lstStyle/>
          <a:p>
            <a:pPr algn="just"/>
            <a:r>
              <a:rPr lang="pt-BR" sz="1600" dirty="0">
                <a:solidFill>
                  <a:srgbClr val="000000"/>
                </a:solidFill>
                <a:latin typeface="Arial" panose="020B0604020202020204" pitchFamily="34" charset="0"/>
              </a:rPr>
              <a:t>Uma importante responsabilidade da </a:t>
            </a:r>
            <a:r>
              <a:rPr lang="pt-BR" sz="1600" dirty="0" smtClean="0">
                <a:solidFill>
                  <a:srgbClr val="000000"/>
                </a:solidFill>
                <a:latin typeface="Arial" panose="020B0604020202020204" pitchFamily="34" charset="0"/>
              </a:rPr>
              <a:t>administração </a:t>
            </a:r>
            <a:r>
              <a:rPr lang="pt-BR" sz="1600" dirty="0">
                <a:solidFill>
                  <a:srgbClr val="000000"/>
                </a:solidFill>
                <a:latin typeface="Arial" panose="020B0604020202020204" pitchFamily="34" charset="0"/>
              </a:rPr>
              <a:t>é analisar a situação da empresa em relação às suas situações passadas, presente e futura. Essa análise oferece dados concretos referentes a onde a empresa esteve, onde se encontra agora e onde deseja estar no futuro.</a:t>
            </a:r>
            <a:endParaRPr lang="pt-BR" sz="1600" dirty="0"/>
          </a:p>
        </p:txBody>
      </p:sp>
      <p:sp>
        <p:nvSpPr>
          <p:cNvPr id="18" name="Retângulo 17"/>
          <p:cNvSpPr/>
          <p:nvPr/>
        </p:nvSpPr>
        <p:spPr>
          <a:xfrm>
            <a:off x="7215188" y="2925857"/>
            <a:ext cx="2640807" cy="3416320"/>
          </a:xfrm>
          <a:prstGeom prst="rect">
            <a:avLst/>
          </a:prstGeom>
        </p:spPr>
        <p:txBody>
          <a:bodyPr wrap="square">
            <a:spAutoFit/>
          </a:bodyPr>
          <a:lstStyle/>
          <a:p>
            <a:pPr>
              <a:lnSpc>
                <a:spcPct val="200000"/>
              </a:lnSpc>
            </a:pPr>
            <a:r>
              <a:rPr lang="pt-BR" dirty="0">
                <a:solidFill>
                  <a:srgbClr val="000000"/>
                </a:solidFill>
                <a:latin typeface="Arial" panose="020B0604020202020204" pitchFamily="34" charset="0"/>
              </a:rPr>
              <a:t>Ambiente cooperativo</a:t>
            </a:r>
            <a:endParaRPr lang="pt-BR" dirty="0"/>
          </a:p>
          <a:p>
            <a:pPr>
              <a:lnSpc>
                <a:spcPct val="200000"/>
              </a:lnSpc>
            </a:pPr>
            <a:r>
              <a:rPr lang="pt-BR" dirty="0" smtClean="0">
                <a:solidFill>
                  <a:srgbClr val="000000"/>
                </a:solidFill>
                <a:latin typeface="Arial" panose="020B0604020202020204" pitchFamily="34" charset="0"/>
              </a:rPr>
              <a:t>Ambiente </a:t>
            </a:r>
            <a:r>
              <a:rPr lang="pt-BR" dirty="0">
                <a:solidFill>
                  <a:srgbClr val="000000"/>
                </a:solidFill>
                <a:latin typeface="Arial" panose="020B0604020202020204" pitchFamily="34" charset="0"/>
              </a:rPr>
              <a:t>competitivo</a:t>
            </a:r>
            <a:endParaRPr lang="pt-BR" dirty="0"/>
          </a:p>
          <a:p>
            <a:pPr>
              <a:lnSpc>
                <a:spcPct val="200000"/>
              </a:lnSpc>
            </a:pPr>
            <a:r>
              <a:rPr lang="pt-BR" dirty="0" smtClean="0">
                <a:solidFill>
                  <a:srgbClr val="000000"/>
                </a:solidFill>
                <a:latin typeface="Arial" panose="020B0604020202020204" pitchFamily="34" charset="0"/>
              </a:rPr>
              <a:t>Ambiente </a:t>
            </a:r>
            <a:r>
              <a:rPr lang="pt-BR" dirty="0">
                <a:solidFill>
                  <a:srgbClr val="000000"/>
                </a:solidFill>
                <a:latin typeface="Arial" panose="020B0604020202020204" pitchFamily="34" charset="0"/>
              </a:rPr>
              <a:t>econômico</a:t>
            </a:r>
            <a:endParaRPr lang="pt-BR" dirty="0"/>
          </a:p>
          <a:p>
            <a:pPr>
              <a:lnSpc>
                <a:spcPct val="200000"/>
              </a:lnSpc>
            </a:pPr>
            <a:r>
              <a:rPr lang="pt-BR" dirty="0" smtClean="0">
                <a:solidFill>
                  <a:srgbClr val="000000"/>
                </a:solidFill>
                <a:latin typeface="Arial" panose="020B0604020202020204" pitchFamily="34" charset="0"/>
              </a:rPr>
              <a:t>Ambiente </a:t>
            </a:r>
            <a:r>
              <a:rPr lang="pt-BR" dirty="0">
                <a:solidFill>
                  <a:srgbClr val="000000"/>
                </a:solidFill>
                <a:latin typeface="Arial" panose="020B0604020202020204" pitchFamily="34" charset="0"/>
              </a:rPr>
              <a:t>social</a:t>
            </a:r>
            <a:endParaRPr lang="pt-BR" dirty="0"/>
          </a:p>
          <a:p>
            <a:pPr>
              <a:lnSpc>
                <a:spcPct val="200000"/>
              </a:lnSpc>
            </a:pPr>
            <a:r>
              <a:rPr lang="pt-BR" dirty="0" smtClean="0">
                <a:solidFill>
                  <a:srgbClr val="000000"/>
                </a:solidFill>
                <a:latin typeface="Arial" panose="020B0604020202020204" pitchFamily="34" charset="0"/>
              </a:rPr>
              <a:t>Ambiente </a:t>
            </a:r>
            <a:r>
              <a:rPr lang="pt-BR" dirty="0">
                <a:solidFill>
                  <a:srgbClr val="000000"/>
                </a:solidFill>
                <a:latin typeface="Arial" panose="020B0604020202020204" pitchFamily="34" charset="0"/>
              </a:rPr>
              <a:t>político</a:t>
            </a:r>
            <a:endParaRPr lang="pt-BR" dirty="0"/>
          </a:p>
          <a:p>
            <a:pPr>
              <a:lnSpc>
                <a:spcPct val="200000"/>
              </a:lnSpc>
            </a:pPr>
            <a:r>
              <a:rPr lang="pt-BR" dirty="0" smtClean="0">
                <a:solidFill>
                  <a:srgbClr val="000000"/>
                </a:solidFill>
                <a:latin typeface="Arial" panose="020B0604020202020204" pitchFamily="34" charset="0"/>
              </a:rPr>
              <a:t>Ambiente legal</a:t>
            </a:r>
            <a:endParaRPr lang="pt-BR" dirty="0"/>
          </a:p>
        </p:txBody>
      </p:sp>
      <p:sp>
        <p:nvSpPr>
          <p:cNvPr id="19" name="Chave Esquerda 18"/>
          <p:cNvSpPr/>
          <p:nvPr/>
        </p:nvSpPr>
        <p:spPr>
          <a:xfrm>
            <a:off x="6115049" y="3176692"/>
            <a:ext cx="885825" cy="291465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Tree>
    <p:extLst>
      <p:ext uri="{BB962C8B-B14F-4D97-AF65-F5344CB8AC3E}">
        <p14:creationId xmlns:p14="http://schemas.microsoft.com/office/powerpoint/2010/main" val="31215409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523874" y="2750788"/>
            <a:ext cx="5572126" cy="1384995"/>
          </a:xfrm>
          <a:prstGeom prst="rect">
            <a:avLst/>
          </a:prstGeom>
          <a:solidFill>
            <a:schemeClr val="tx1"/>
          </a:solidFill>
        </p:spPr>
        <p:txBody>
          <a:bodyPr wrap="square" rtlCol="0">
            <a:spAutoFit/>
          </a:bodyPr>
          <a:lstStyle/>
          <a:p>
            <a:pPr algn="just"/>
            <a:r>
              <a:rPr lang="pt-BR" sz="2800" b="1" spc="50" dirty="0" smtClean="0">
                <a:ln w="9525" cmpd="sng">
                  <a:solidFill>
                    <a:schemeClr val="accent1"/>
                  </a:solidFill>
                  <a:prstDash val="solid"/>
                </a:ln>
                <a:solidFill>
                  <a:srgbClr val="70AD47">
                    <a:tint val="1000"/>
                  </a:srgbClr>
                </a:solidFill>
                <a:effectLst>
                  <a:glow rad="38100">
                    <a:schemeClr val="accent1">
                      <a:alpha val="40000"/>
                    </a:schemeClr>
                  </a:glow>
                </a:effectLst>
              </a:rPr>
              <a:t>Pesquisa de marketing esportivo e sistema de administração de informações. </a:t>
            </a:r>
            <a:endParaRPr lang="pt-BR" sz="28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3" name="Retângulo 2"/>
          <p:cNvSpPr/>
          <p:nvPr/>
        </p:nvSpPr>
        <p:spPr>
          <a:xfrm>
            <a:off x="6096000" y="599986"/>
            <a:ext cx="5834063" cy="1200329"/>
          </a:xfrm>
          <a:prstGeom prst="rect">
            <a:avLst/>
          </a:prstGeom>
        </p:spPr>
        <p:txBody>
          <a:bodyPr wrap="square">
            <a:spAutoFit/>
          </a:bodyPr>
          <a:lstStyle/>
          <a:p>
            <a:pPr algn="just"/>
            <a:r>
              <a:rPr lang="pt-BR" dirty="0">
                <a:solidFill>
                  <a:srgbClr val="000000"/>
                </a:solidFill>
                <a:latin typeface="Arial" panose="020B0604020202020204" pitchFamily="34" charset="0"/>
              </a:rPr>
              <a:t>"coleta, análise em relato sistemáticos de dados para responder a questões Do administrador com relação a um problema, oportunidade ou decisão de marketing específicos" (</a:t>
            </a:r>
            <a:r>
              <a:rPr lang="pt-BR" dirty="0" err="1">
                <a:solidFill>
                  <a:srgbClr val="000000"/>
                </a:solidFill>
                <a:latin typeface="Arial" panose="020B0604020202020204" pitchFamily="34" charset="0"/>
              </a:rPr>
              <a:t>Cravens</a:t>
            </a:r>
            <a:r>
              <a:rPr lang="pt-BR" dirty="0">
                <a:solidFill>
                  <a:srgbClr val="000000"/>
                </a:solidFill>
                <a:latin typeface="Arial" panose="020B0604020202020204" pitchFamily="34" charset="0"/>
              </a:rPr>
              <a:t> &amp; Woodruff,1986, p. 179)</a:t>
            </a:r>
            <a:endParaRPr lang="pt-BR" dirty="0"/>
          </a:p>
        </p:txBody>
      </p:sp>
      <p:cxnSp>
        <p:nvCxnSpPr>
          <p:cNvPr id="5" name="Conector Angulado 4"/>
          <p:cNvCxnSpPr/>
          <p:nvPr/>
        </p:nvCxnSpPr>
        <p:spPr>
          <a:xfrm flipV="1">
            <a:off x="4171950" y="1171575"/>
            <a:ext cx="1257300" cy="1243013"/>
          </a:xfrm>
          <a:prstGeom prst="bentConnector3">
            <a:avLst>
              <a:gd name="adj1" fmla="val -1136"/>
            </a:avLst>
          </a:prstGeom>
          <a:ln>
            <a:tailEnd type="triangle"/>
          </a:ln>
        </p:spPr>
        <p:style>
          <a:lnRef idx="1">
            <a:schemeClr val="accent1"/>
          </a:lnRef>
          <a:fillRef idx="0">
            <a:schemeClr val="accent1"/>
          </a:fillRef>
          <a:effectRef idx="0">
            <a:schemeClr val="accent1"/>
          </a:effectRef>
          <a:fontRef idx="minor">
            <a:schemeClr val="tx1"/>
          </a:fontRef>
        </p:style>
      </p:cxnSp>
      <p:pic>
        <p:nvPicPr>
          <p:cNvPr id="10" name="Imagem 9"/>
          <p:cNvPicPr>
            <a:picLocks noChangeAspect="1"/>
          </p:cNvPicPr>
          <p:nvPr/>
        </p:nvPicPr>
        <p:blipFill>
          <a:blip r:embed="rId2"/>
          <a:stretch>
            <a:fillRect/>
          </a:stretch>
        </p:blipFill>
        <p:spPr>
          <a:xfrm>
            <a:off x="1085849" y="4014786"/>
            <a:ext cx="3843339" cy="255756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11" name="Retângulo 10"/>
          <p:cNvSpPr/>
          <p:nvPr/>
        </p:nvSpPr>
        <p:spPr>
          <a:xfrm>
            <a:off x="6286500" y="4550619"/>
            <a:ext cx="5126037" cy="1200329"/>
          </a:xfrm>
          <a:prstGeom prst="rect">
            <a:avLst/>
          </a:prstGeom>
        </p:spPr>
        <p:txBody>
          <a:bodyPr wrap="square">
            <a:spAutoFit/>
          </a:bodyPr>
          <a:lstStyle/>
          <a:p>
            <a:pPr algn="just"/>
            <a:r>
              <a:rPr lang="pt-BR" dirty="0">
                <a:solidFill>
                  <a:srgbClr val="000000"/>
                </a:solidFill>
                <a:latin typeface="Arial" panose="020B0604020202020204" pitchFamily="34" charset="0"/>
              </a:rPr>
              <a:t>Os dados resultantes da pesquisa de marketing constituem elemento significativo ao se tornarem decisões e estratégias para a composição do marketing</a:t>
            </a:r>
            <a:endParaRPr lang="pt-BR" dirty="0"/>
          </a:p>
        </p:txBody>
      </p:sp>
      <p:cxnSp>
        <p:nvCxnSpPr>
          <p:cNvPr id="13" name="Conector Angulado 12"/>
          <p:cNvCxnSpPr/>
          <p:nvPr/>
        </p:nvCxnSpPr>
        <p:spPr>
          <a:xfrm>
            <a:off x="6443663" y="3443286"/>
            <a:ext cx="2569368" cy="571500"/>
          </a:xfrm>
          <a:prstGeom prst="bentConnector3">
            <a:avLst>
              <a:gd name="adj1" fmla="val 100046"/>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95630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560387" y="3244334"/>
            <a:ext cx="3983038" cy="954107"/>
          </a:xfrm>
          <a:prstGeom prst="rect">
            <a:avLst/>
          </a:prstGeom>
          <a:solidFill>
            <a:schemeClr val="tx1"/>
          </a:solidFill>
        </p:spPr>
        <p:txBody>
          <a:bodyPr wrap="square" rtlCol="0">
            <a:spAutoFit/>
          </a:bodyPr>
          <a:lstStyle/>
          <a:p>
            <a:pPr algn="just"/>
            <a:r>
              <a:rPr lang="pt-BR" sz="2800" b="1" spc="50" dirty="0">
                <a:ln w="9525" cmpd="sng">
                  <a:solidFill>
                    <a:schemeClr val="accent1"/>
                  </a:solidFill>
                  <a:prstDash val="solid"/>
                </a:ln>
                <a:solidFill>
                  <a:srgbClr val="70AD47">
                    <a:tint val="1000"/>
                  </a:srgbClr>
                </a:solidFill>
                <a:effectLst>
                  <a:glow rad="38100">
                    <a:schemeClr val="accent1">
                      <a:alpha val="40000"/>
                    </a:schemeClr>
                  </a:glow>
                </a:effectLst>
              </a:rPr>
              <a:t>Análise do </a:t>
            </a:r>
            <a:r>
              <a:rPr lang="pt-BR" sz="2800" b="1" spc="50" dirty="0" smtClean="0">
                <a:ln w="9525" cmpd="sng">
                  <a:solidFill>
                    <a:schemeClr val="accent1"/>
                  </a:solidFill>
                  <a:prstDash val="solid"/>
                </a:ln>
                <a:solidFill>
                  <a:srgbClr val="70AD47">
                    <a:tint val="1000"/>
                  </a:srgbClr>
                </a:solidFill>
                <a:effectLst>
                  <a:glow rad="38100">
                    <a:schemeClr val="accent1">
                      <a:alpha val="40000"/>
                    </a:schemeClr>
                  </a:glow>
                </a:effectLst>
              </a:rPr>
              <a:t>consumidor </a:t>
            </a:r>
            <a:r>
              <a:rPr lang="pt-BR" sz="2800" b="1" spc="50" dirty="0">
                <a:ln w="9525" cmpd="sng">
                  <a:solidFill>
                    <a:schemeClr val="accent1"/>
                  </a:solidFill>
                  <a:prstDash val="solid"/>
                </a:ln>
                <a:solidFill>
                  <a:srgbClr val="70AD47">
                    <a:tint val="1000"/>
                  </a:srgbClr>
                </a:solidFill>
                <a:effectLst>
                  <a:glow rad="38100">
                    <a:schemeClr val="accent1">
                      <a:alpha val="40000"/>
                    </a:schemeClr>
                  </a:glow>
                </a:effectLst>
              </a:rPr>
              <a:t>do esportivo </a:t>
            </a:r>
          </a:p>
        </p:txBody>
      </p:sp>
      <p:sp>
        <p:nvSpPr>
          <p:cNvPr id="4" name="Retângulo 3"/>
          <p:cNvSpPr/>
          <p:nvPr/>
        </p:nvSpPr>
        <p:spPr>
          <a:xfrm>
            <a:off x="6289676" y="967085"/>
            <a:ext cx="5340350" cy="1200329"/>
          </a:xfrm>
          <a:prstGeom prst="rect">
            <a:avLst/>
          </a:prstGeom>
        </p:spPr>
        <p:txBody>
          <a:bodyPr wrap="square">
            <a:spAutoFit/>
          </a:bodyPr>
          <a:lstStyle/>
          <a:p>
            <a:r>
              <a:rPr lang="pt-BR">
                <a:solidFill>
                  <a:srgbClr val="000000"/>
                </a:solidFill>
                <a:latin typeface="Arial" panose="020B0604020202020204" pitchFamily="34" charset="0"/>
              </a:rPr>
              <a:t>O profissional de marketing esportivo precisa conhecer e entender os consumidores e potenciais consumidores de seus produtos e produtos potenciais futuros.</a:t>
            </a:r>
            <a:endParaRPr lang="pt-BR"/>
          </a:p>
        </p:txBody>
      </p:sp>
      <p:sp>
        <p:nvSpPr>
          <p:cNvPr id="5" name="Retângulo 4"/>
          <p:cNvSpPr/>
          <p:nvPr/>
        </p:nvSpPr>
        <p:spPr>
          <a:xfrm>
            <a:off x="6132513" y="4748897"/>
            <a:ext cx="6096000" cy="646331"/>
          </a:xfrm>
          <a:prstGeom prst="rect">
            <a:avLst/>
          </a:prstGeom>
        </p:spPr>
        <p:txBody>
          <a:bodyPr>
            <a:spAutoFit/>
          </a:bodyPr>
          <a:lstStyle/>
          <a:p>
            <a:r>
              <a:rPr lang="pt-BR" dirty="0">
                <a:solidFill>
                  <a:srgbClr val="000000"/>
                </a:solidFill>
                <a:latin typeface="Arial" panose="020B0604020202020204" pitchFamily="34" charset="0"/>
              </a:rPr>
              <a:t>Ele precisa também conhecer e compreender os concorrentes e potenciais concorrentes. </a:t>
            </a:r>
            <a:endParaRPr lang="pt-BR" dirty="0"/>
          </a:p>
        </p:txBody>
      </p:sp>
      <p:cxnSp>
        <p:nvCxnSpPr>
          <p:cNvPr id="7" name="Conector de Seta Reta 6"/>
          <p:cNvCxnSpPr/>
          <p:nvPr/>
        </p:nvCxnSpPr>
        <p:spPr>
          <a:xfrm flipV="1">
            <a:off x="4543425" y="2400300"/>
            <a:ext cx="1589088" cy="8440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Conector de Seta Reta 8"/>
          <p:cNvCxnSpPr/>
          <p:nvPr/>
        </p:nvCxnSpPr>
        <p:spPr>
          <a:xfrm>
            <a:off x="4657725" y="4243388"/>
            <a:ext cx="1371600" cy="8286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74114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a:blip r:embed="rId2"/>
          <a:stretch>
            <a:fillRect/>
          </a:stretch>
        </p:blipFill>
        <p:spPr>
          <a:xfrm>
            <a:off x="371475" y="0"/>
            <a:ext cx="11158537" cy="6223821"/>
          </a:xfrm>
          <a:prstGeom prst="rect">
            <a:avLst/>
          </a:prstGeom>
        </p:spPr>
      </p:pic>
      <p:sp>
        <p:nvSpPr>
          <p:cNvPr id="4" name="Retângulo 3"/>
          <p:cNvSpPr/>
          <p:nvPr/>
        </p:nvSpPr>
        <p:spPr>
          <a:xfrm>
            <a:off x="371475" y="6223821"/>
            <a:ext cx="11601450" cy="523220"/>
          </a:xfrm>
          <a:prstGeom prst="rect">
            <a:avLst/>
          </a:prstGeom>
        </p:spPr>
        <p:txBody>
          <a:bodyPr wrap="square">
            <a:spAutoFit/>
          </a:bodyPr>
          <a:lstStyle/>
          <a:p>
            <a:pPr algn="just"/>
            <a:r>
              <a:rPr lang="pt-BR" sz="1400" dirty="0">
                <a:solidFill>
                  <a:srgbClr val="000000"/>
                </a:solidFill>
                <a:latin typeface="Ecofont Vera Sans"/>
              </a:rPr>
              <a:t>Figura 2: Influências no comportamento do consumidor esportivo </a:t>
            </a:r>
          </a:p>
          <a:p>
            <a:pPr algn="just"/>
            <a:r>
              <a:rPr lang="en-US" sz="1400" dirty="0">
                <a:solidFill>
                  <a:srgbClr val="000000"/>
                </a:solidFill>
                <a:latin typeface="Ecofont Vera Sans"/>
              </a:rPr>
              <a:t>Fonte: Mullin, B. J., Hardy, S., &amp; Sutton, W. A. (2004). Marketing </a:t>
            </a:r>
            <a:r>
              <a:rPr lang="en-US" sz="1400" dirty="0" err="1">
                <a:solidFill>
                  <a:srgbClr val="000000"/>
                </a:solidFill>
                <a:latin typeface="Ecofont Vera Sans"/>
              </a:rPr>
              <a:t>Esportivo</a:t>
            </a:r>
            <a:r>
              <a:rPr lang="en-US" sz="1400" dirty="0">
                <a:solidFill>
                  <a:srgbClr val="000000"/>
                </a:solidFill>
                <a:latin typeface="Ecofont Vera Sans"/>
              </a:rPr>
              <a:t> (2a ed., p. 53). Porto Alegre: Bookman/</a:t>
            </a:r>
            <a:r>
              <a:rPr lang="en-US" sz="1400" dirty="0" err="1">
                <a:solidFill>
                  <a:srgbClr val="000000"/>
                </a:solidFill>
                <a:latin typeface="Ecofont Vera Sans"/>
              </a:rPr>
              <a:t>Artemd</a:t>
            </a:r>
            <a:r>
              <a:rPr lang="en-US" sz="1400" dirty="0">
                <a:solidFill>
                  <a:srgbClr val="000000"/>
                </a:solidFill>
                <a:latin typeface="Ecofont Vera Sans"/>
              </a:rPr>
              <a:t>. </a:t>
            </a:r>
            <a:endParaRPr lang="pt-BR" sz="1400" dirty="0"/>
          </a:p>
        </p:txBody>
      </p:sp>
    </p:spTree>
    <p:extLst>
      <p:ext uri="{BB962C8B-B14F-4D97-AF65-F5344CB8AC3E}">
        <p14:creationId xmlns:p14="http://schemas.microsoft.com/office/powerpoint/2010/main" val="26496791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stretch>
            <a:fillRect/>
          </a:stretch>
        </p:blipFill>
        <p:spPr>
          <a:xfrm>
            <a:off x="781844" y="357087"/>
            <a:ext cx="10701337" cy="6143826"/>
          </a:xfrm>
          <a:prstGeom prst="rect">
            <a:avLst/>
          </a:prstGeom>
        </p:spPr>
      </p:pic>
      <p:sp>
        <p:nvSpPr>
          <p:cNvPr id="3" name="Retângulo 2"/>
          <p:cNvSpPr/>
          <p:nvPr/>
        </p:nvSpPr>
        <p:spPr>
          <a:xfrm>
            <a:off x="9501188" y="6500913"/>
            <a:ext cx="3114675" cy="369332"/>
          </a:xfrm>
          <a:prstGeom prst="rect">
            <a:avLst/>
          </a:prstGeom>
        </p:spPr>
        <p:txBody>
          <a:bodyPr wrap="square">
            <a:spAutoFit/>
          </a:bodyPr>
          <a:lstStyle/>
          <a:p>
            <a:r>
              <a:rPr lang="pt-BR" b="1" dirty="0">
                <a:solidFill>
                  <a:srgbClr val="222222"/>
                </a:solidFill>
                <a:latin typeface="Arial" panose="020B0604020202020204" pitchFamily="34" charset="0"/>
              </a:rPr>
              <a:t>NOGAMI, Vitor.  (2009).</a:t>
            </a:r>
            <a:endParaRPr lang="pt-BR" b="1" dirty="0"/>
          </a:p>
        </p:txBody>
      </p:sp>
    </p:spTree>
    <p:extLst>
      <p:ext uri="{BB962C8B-B14F-4D97-AF65-F5344CB8AC3E}">
        <p14:creationId xmlns:p14="http://schemas.microsoft.com/office/powerpoint/2010/main" val="29558082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531812" y="2951946"/>
            <a:ext cx="4968876" cy="954107"/>
          </a:xfrm>
          <a:prstGeom prst="rect">
            <a:avLst/>
          </a:prstGeom>
          <a:solidFill>
            <a:schemeClr val="tx1"/>
          </a:solidFill>
        </p:spPr>
        <p:txBody>
          <a:bodyPr wrap="square" rtlCol="0">
            <a:spAutoFit/>
          </a:bodyPr>
          <a:lstStyle/>
          <a:p>
            <a:pPr algn="just"/>
            <a:r>
              <a:rPr lang="pt-BR" sz="2800" b="1" spc="50" dirty="0">
                <a:ln w="9525" cmpd="sng">
                  <a:solidFill>
                    <a:schemeClr val="accent1"/>
                  </a:solidFill>
                  <a:prstDash val="solid"/>
                </a:ln>
                <a:solidFill>
                  <a:srgbClr val="70AD47">
                    <a:tint val="1000"/>
                  </a:srgbClr>
                </a:solidFill>
                <a:effectLst>
                  <a:glow rad="38100">
                    <a:schemeClr val="accent1">
                      <a:alpha val="40000"/>
                    </a:schemeClr>
                  </a:glow>
                </a:effectLst>
              </a:rPr>
              <a:t>Segmentação do Consumidor, da Indústria e do </a:t>
            </a:r>
            <a:r>
              <a:rPr lang="pt-BR" sz="2800" b="1" spc="50" dirty="0" smtClean="0">
                <a:ln w="9525" cmpd="sng">
                  <a:solidFill>
                    <a:schemeClr val="accent1"/>
                  </a:solidFill>
                  <a:prstDash val="solid"/>
                </a:ln>
                <a:solidFill>
                  <a:srgbClr val="70AD47">
                    <a:tint val="1000"/>
                  </a:srgbClr>
                </a:solidFill>
                <a:effectLst>
                  <a:glow rad="38100">
                    <a:schemeClr val="accent1">
                      <a:alpha val="40000"/>
                    </a:schemeClr>
                  </a:glow>
                </a:effectLst>
              </a:rPr>
              <a:t>Produto </a:t>
            </a:r>
            <a:endParaRPr lang="pt-BR" sz="28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cxnSp>
        <p:nvCxnSpPr>
          <p:cNvPr id="4" name="Conector de Seta Reta 3"/>
          <p:cNvCxnSpPr/>
          <p:nvPr/>
        </p:nvCxnSpPr>
        <p:spPr>
          <a:xfrm flipV="1">
            <a:off x="1042988" y="1471613"/>
            <a:ext cx="0" cy="13858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Retângulo 4"/>
          <p:cNvSpPr/>
          <p:nvPr/>
        </p:nvSpPr>
        <p:spPr>
          <a:xfrm>
            <a:off x="531812" y="612057"/>
            <a:ext cx="4968876" cy="646331"/>
          </a:xfrm>
          <a:prstGeom prst="rect">
            <a:avLst/>
          </a:prstGeom>
        </p:spPr>
        <p:txBody>
          <a:bodyPr wrap="square">
            <a:spAutoFit/>
          </a:bodyPr>
          <a:lstStyle/>
          <a:p>
            <a:r>
              <a:rPr lang="pt-BR" dirty="0">
                <a:solidFill>
                  <a:srgbClr val="000000"/>
                </a:solidFill>
                <a:latin typeface="Arial" panose="020B0604020202020204" pitchFamily="34" charset="0"/>
              </a:rPr>
              <a:t>Processo de categorização de acordo com as características </a:t>
            </a:r>
            <a:endParaRPr lang="pt-BR" dirty="0"/>
          </a:p>
        </p:txBody>
      </p:sp>
      <p:cxnSp>
        <p:nvCxnSpPr>
          <p:cNvPr id="8" name="Conector de Seta Reta 7"/>
          <p:cNvCxnSpPr>
            <a:stCxn id="5" idx="3"/>
          </p:cNvCxnSpPr>
          <p:nvPr/>
        </p:nvCxnSpPr>
        <p:spPr>
          <a:xfrm flipV="1">
            <a:off x="5500688" y="414338"/>
            <a:ext cx="1885950" cy="5208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Conector de Seta Reta 9"/>
          <p:cNvCxnSpPr>
            <a:stCxn id="5" idx="3"/>
          </p:cNvCxnSpPr>
          <p:nvPr/>
        </p:nvCxnSpPr>
        <p:spPr>
          <a:xfrm>
            <a:off x="5500688" y="935223"/>
            <a:ext cx="1843087" cy="3231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Retângulo 10"/>
          <p:cNvSpPr/>
          <p:nvPr/>
        </p:nvSpPr>
        <p:spPr>
          <a:xfrm>
            <a:off x="7386638" y="229672"/>
            <a:ext cx="2351926" cy="369332"/>
          </a:xfrm>
          <a:prstGeom prst="rect">
            <a:avLst/>
          </a:prstGeom>
        </p:spPr>
        <p:txBody>
          <a:bodyPr wrap="none">
            <a:spAutoFit/>
          </a:bodyPr>
          <a:lstStyle/>
          <a:p>
            <a:r>
              <a:rPr lang="pt-BR">
                <a:solidFill>
                  <a:srgbClr val="000000"/>
                </a:solidFill>
                <a:latin typeface="Arial" panose="020B0604020202020204" pitchFamily="34" charset="0"/>
              </a:rPr>
              <a:t> consumidores finais </a:t>
            </a:r>
            <a:endParaRPr lang="pt-BR"/>
          </a:p>
        </p:txBody>
      </p:sp>
      <p:sp>
        <p:nvSpPr>
          <p:cNvPr id="12" name="Retângulo 11"/>
          <p:cNvSpPr/>
          <p:nvPr/>
        </p:nvSpPr>
        <p:spPr>
          <a:xfrm>
            <a:off x="7386638" y="1073722"/>
            <a:ext cx="2723823" cy="369332"/>
          </a:xfrm>
          <a:prstGeom prst="rect">
            <a:avLst/>
          </a:prstGeom>
        </p:spPr>
        <p:txBody>
          <a:bodyPr wrap="none">
            <a:spAutoFit/>
          </a:bodyPr>
          <a:lstStyle/>
          <a:p>
            <a:r>
              <a:rPr lang="pt-BR" dirty="0">
                <a:solidFill>
                  <a:srgbClr val="000000"/>
                </a:solidFill>
                <a:latin typeface="Arial" panose="020B0604020202020204" pitchFamily="34" charset="0"/>
              </a:rPr>
              <a:t>consumidores industriais</a:t>
            </a:r>
            <a:endParaRPr lang="pt-BR" dirty="0"/>
          </a:p>
        </p:txBody>
      </p:sp>
      <p:sp>
        <p:nvSpPr>
          <p:cNvPr id="13" name="Chave Esquerda 12"/>
          <p:cNvSpPr/>
          <p:nvPr/>
        </p:nvSpPr>
        <p:spPr>
          <a:xfrm rot="16200000">
            <a:off x="8297481" y="-189931"/>
            <a:ext cx="419849" cy="417034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cxnSp>
        <p:nvCxnSpPr>
          <p:cNvPr id="15" name="Conector de Seta Reta 14"/>
          <p:cNvCxnSpPr>
            <a:stCxn id="13" idx="1"/>
          </p:cNvCxnSpPr>
          <p:nvPr/>
        </p:nvCxnSpPr>
        <p:spPr>
          <a:xfrm flipH="1">
            <a:off x="7386638" y="2105167"/>
            <a:ext cx="1120768" cy="4951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Conector de Seta Reta 16"/>
          <p:cNvCxnSpPr>
            <a:stCxn id="13" idx="1"/>
          </p:cNvCxnSpPr>
          <p:nvPr/>
        </p:nvCxnSpPr>
        <p:spPr>
          <a:xfrm>
            <a:off x="8507406" y="2105167"/>
            <a:ext cx="1231158" cy="4951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Retângulo 18"/>
          <p:cNvSpPr/>
          <p:nvPr/>
        </p:nvSpPr>
        <p:spPr>
          <a:xfrm>
            <a:off x="6153944" y="2855261"/>
            <a:ext cx="1608133" cy="369332"/>
          </a:xfrm>
          <a:prstGeom prst="rect">
            <a:avLst/>
          </a:prstGeom>
          <a:ln>
            <a:solidFill>
              <a:schemeClr val="tx1"/>
            </a:solidFill>
          </a:ln>
        </p:spPr>
        <p:txBody>
          <a:bodyPr wrap="none">
            <a:spAutoFit/>
          </a:bodyPr>
          <a:lstStyle/>
          <a:p>
            <a:r>
              <a:rPr lang="pt-BR" dirty="0">
                <a:solidFill>
                  <a:srgbClr val="000000"/>
                </a:solidFill>
                <a:latin typeface="Arial" panose="020B0604020202020204" pitchFamily="34" charset="0"/>
              </a:rPr>
              <a:t>Demográficas</a:t>
            </a:r>
            <a:endParaRPr lang="pt-BR" dirty="0"/>
          </a:p>
        </p:txBody>
      </p:sp>
      <p:sp>
        <p:nvSpPr>
          <p:cNvPr id="20" name="Retângulo 19"/>
          <p:cNvSpPr/>
          <p:nvPr/>
        </p:nvSpPr>
        <p:spPr>
          <a:xfrm>
            <a:off x="9322511" y="2855261"/>
            <a:ext cx="1575900" cy="369332"/>
          </a:xfrm>
          <a:prstGeom prst="rect">
            <a:avLst/>
          </a:prstGeom>
          <a:ln>
            <a:solidFill>
              <a:schemeClr val="tx1"/>
            </a:solidFill>
          </a:ln>
        </p:spPr>
        <p:txBody>
          <a:bodyPr wrap="square">
            <a:spAutoFit/>
          </a:bodyPr>
          <a:lstStyle/>
          <a:p>
            <a:r>
              <a:rPr lang="pt-BR" dirty="0">
                <a:solidFill>
                  <a:srgbClr val="000000"/>
                </a:solidFill>
                <a:latin typeface="Arial" panose="020B0604020202020204" pitchFamily="34" charset="0"/>
              </a:rPr>
              <a:t>Psicográficas</a:t>
            </a:r>
            <a:endParaRPr lang="pt-BR" dirty="0"/>
          </a:p>
        </p:txBody>
      </p:sp>
      <p:sp>
        <p:nvSpPr>
          <p:cNvPr id="21" name="Retângulo 20"/>
          <p:cNvSpPr/>
          <p:nvPr/>
        </p:nvSpPr>
        <p:spPr>
          <a:xfrm>
            <a:off x="6153944" y="3350419"/>
            <a:ext cx="1361280" cy="1200329"/>
          </a:xfrm>
          <a:prstGeom prst="rect">
            <a:avLst/>
          </a:prstGeom>
        </p:spPr>
        <p:txBody>
          <a:bodyPr wrap="square">
            <a:spAutoFit/>
          </a:bodyPr>
          <a:lstStyle/>
          <a:p>
            <a:pPr marL="285750" indent="-285750">
              <a:buFont typeface="Arial" panose="020B0604020202020204" pitchFamily="34" charset="0"/>
              <a:buChar char="•"/>
            </a:pPr>
            <a:r>
              <a:rPr lang="pt-BR" dirty="0" smtClean="0">
                <a:solidFill>
                  <a:srgbClr val="000000"/>
                </a:solidFill>
                <a:latin typeface="Arial" panose="020B0604020202020204" pitchFamily="34" charset="0"/>
              </a:rPr>
              <a:t>Sexo</a:t>
            </a:r>
            <a:endParaRPr lang="pt-BR" dirty="0"/>
          </a:p>
          <a:p>
            <a:pPr marL="285750" indent="-285750">
              <a:buFont typeface="Arial" panose="020B0604020202020204" pitchFamily="34" charset="0"/>
              <a:buChar char="•"/>
            </a:pPr>
            <a:r>
              <a:rPr lang="pt-BR" dirty="0" smtClean="0">
                <a:solidFill>
                  <a:srgbClr val="000000"/>
                </a:solidFill>
                <a:latin typeface="Arial" panose="020B0604020202020204" pitchFamily="34" charset="0"/>
              </a:rPr>
              <a:t>Idade</a:t>
            </a:r>
            <a:endParaRPr lang="pt-BR" dirty="0"/>
          </a:p>
          <a:p>
            <a:pPr marL="285750" indent="-285750">
              <a:buFont typeface="Arial" panose="020B0604020202020204" pitchFamily="34" charset="0"/>
              <a:buChar char="•"/>
            </a:pPr>
            <a:r>
              <a:rPr lang="pt-BR" dirty="0" smtClean="0">
                <a:solidFill>
                  <a:srgbClr val="000000"/>
                </a:solidFill>
                <a:latin typeface="Arial" panose="020B0604020202020204" pitchFamily="34" charset="0"/>
              </a:rPr>
              <a:t>Renda</a:t>
            </a:r>
            <a:endParaRPr lang="pt-BR" dirty="0"/>
          </a:p>
          <a:p>
            <a:pPr marL="285750" indent="-285750">
              <a:buFont typeface="Arial" panose="020B0604020202020204" pitchFamily="34" charset="0"/>
              <a:buChar char="•"/>
            </a:pPr>
            <a:r>
              <a:rPr lang="pt-BR" dirty="0" smtClean="0">
                <a:solidFill>
                  <a:srgbClr val="000000"/>
                </a:solidFill>
                <a:latin typeface="Arial" panose="020B0604020202020204" pitchFamily="34" charset="0"/>
              </a:rPr>
              <a:t>Raça </a:t>
            </a:r>
            <a:endParaRPr lang="pt-BR" dirty="0"/>
          </a:p>
        </p:txBody>
      </p:sp>
      <p:sp>
        <p:nvSpPr>
          <p:cNvPr id="22" name="Retângulo 21"/>
          <p:cNvSpPr/>
          <p:nvPr/>
        </p:nvSpPr>
        <p:spPr>
          <a:xfrm>
            <a:off x="9322511" y="3479529"/>
            <a:ext cx="2350377" cy="923330"/>
          </a:xfrm>
          <a:prstGeom prst="rect">
            <a:avLst/>
          </a:prstGeom>
          <a:ln>
            <a:noFill/>
          </a:ln>
        </p:spPr>
        <p:txBody>
          <a:bodyPr wrap="square">
            <a:spAutoFit/>
          </a:bodyPr>
          <a:lstStyle/>
          <a:p>
            <a:pPr marL="285750" indent="-285750">
              <a:buFont typeface="Arial" panose="020B0604020202020204" pitchFamily="34" charset="0"/>
              <a:buChar char="•"/>
            </a:pPr>
            <a:r>
              <a:rPr lang="pt-BR" dirty="0">
                <a:solidFill>
                  <a:srgbClr val="000000"/>
                </a:solidFill>
                <a:latin typeface="Arial" panose="020B0604020202020204" pitchFamily="34" charset="0"/>
              </a:rPr>
              <a:t>Cor favorita</a:t>
            </a:r>
            <a:endParaRPr lang="pt-BR" dirty="0"/>
          </a:p>
          <a:p>
            <a:pPr marL="285750" indent="-285750">
              <a:buFont typeface="Arial" panose="020B0604020202020204" pitchFamily="34" charset="0"/>
              <a:buChar char="•"/>
            </a:pPr>
            <a:r>
              <a:rPr lang="pt-BR" dirty="0">
                <a:solidFill>
                  <a:srgbClr val="000000"/>
                </a:solidFill>
                <a:latin typeface="Arial" panose="020B0604020202020204" pitchFamily="34" charset="0"/>
              </a:rPr>
              <a:t>Crato favorito </a:t>
            </a:r>
            <a:endParaRPr lang="pt-BR" dirty="0"/>
          </a:p>
          <a:p>
            <a:pPr marL="285750" indent="-285750">
              <a:buFont typeface="Arial" panose="020B0604020202020204" pitchFamily="34" charset="0"/>
              <a:buChar char="•"/>
            </a:pPr>
            <a:r>
              <a:rPr lang="pt-BR" dirty="0">
                <a:solidFill>
                  <a:srgbClr val="000000"/>
                </a:solidFill>
                <a:latin typeface="Arial" panose="020B0604020202020204" pitchFamily="34" charset="0"/>
              </a:rPr>
              <a:t>Saúde </a:t>
            </a:r>
            <a:r>
              <a:rPr lang="pt-BR" dirty="0" smtClean="0">
                <a:solidFill>
                  <a:srgbClr val="000000"/>
                </a:solidFill>
                <a:latin typeface="Arial" panose="020B0604020202020204" pitchFamily="34" charset="0"/>
              </a:rPr>
              <a:t>emocional</a:t>
            </a:r>
            <a:endParaRPr lang="pt-BR" dirty="0"/>
          </a:p>
        </p:txBody>
      </p:sp>
      <p:pic>
        <p:nvPicPr>
          <p:cNvPr id="24" name="Imagem 23"/>
          <p:cNvPicPr>
            <a:picLocks noChangeAspect="1"/>
          </p:cNvPicPr>
          <p:nvPr/>
        </p:nvPicPr>
        <p:blipFill>
          <a:blip r:embed="rId2"/>
          <a:stretch>
            <a:fillRect/>
          </a:stretch>
        </p:blipFill>
        <p:spPr>
          <a:xfrm>
            <a:off x="2274887" y="4772402"/>
            <a:ext cx="1482726" cy="1368670"/>
          </a:xfrm>
          <a:prstGeom prst="rect">
            <a:avLst/>
          </a:prstGeom>
        </p:spPr>
      </p:pic>
      <p:pic>
        <p:nvPicPr>
          <p:cNvPr id="25" name="Imagem 24"/>
          <p:cNvPicPr>
            <a:picLocks noChangeAspect="1"/>
          </p:cNvPicPr>
          <p:nvPr/>
        </p:nvPicPr>
        <p:blipFill>
          <a:blip r:embed="rId3"/>
          <a:stretch>
            <a:fillRect/>
          </a:stretch>
        </p:blipFill>
        <p:spPr>
          <a:xfrm>
            <a:off x="6281411" y="4657795"/>
            <a:ext cx="3829050" cy="2199117"/>
          </a:xfrm>
          <a:prstGeom prst="ellipse">
            <a:avLst/>
          </a:prstGeom>
          <a:ln>
            <a:noFill/>
          </a:ln>
          <a:effectLst>
            <a:softEdge rad="112500"/>
          </a:effectLst>
        </p:spPr>
      </p:pic>
    </p:spTree>
    <p:extLst>
      <p:ext uri="{BB962C8B-B14F-4D97-AF65-F5344CB8AC3E}">
        <p14:creationId xmlns:p14="http://schemas.microsoft.com/office/powerpoint/2010/main" val="11945156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Introdução</a:t>
            </a:r>
            <a:endParaRPr lang="pt-BR" dirty="0"/>
          </a:p>
        </p:txBody>
      </p:sp>
      <p:sp>
        <p:nvSpPr>
          <p:cNvPr id="3" name="Espaço Reservado para Conteúdo 2"/>
          <p:cNvSpPr>
            <a:spLocks noGrp="1"/>
          </p:cNvSpPr>
          <p:nvPr>
            <p:ph idx="1"/>
          </p:nvPr>
        </p:nvSpPr>
        <p:spPr/>
        <p:txBody>
          <a:bodyPr/>
          <a:lstStyle/>
          <a:p>
            <a:r>
              <a:rPr lang="pt-BR" dirty="0" smtClean="0"/>
              <a:t>A indústria do esporte e a administração esportiva:</a:t>
            </a:r>
          </a:p>
          <a:p>
            <a:endParaRPr lang="pt-BR" dirty="0"/>
          </a:p>
        </p:txBody>
      </p:sp>
      <p:pic>
        <p:nvPicPr>
          <p:cNvPr id="5" name="Imagem 4"/>
          <p:cNvPicPr>
            <a:picLocks noChangeAspect="1"/>
          </p:cNvPicPr>
          <p:nvPr/>
        </p:nvPicPr>
        <p:blipFill>
          <a:blip r:embed="rId2"/>
          <a:stretch>
            <a:fillRect/>
          </a:stretch>
        </p:blipFill>
        <p:spPr>
          <a:xfrm>
            <a:off x="962065" y="2651262"/>
            <a:ext cx="5133935" cy="3312216"/>
          </a:xfrm>
          <a:prstGeom prst="rect">
            <a:avLst/>
          </a:prstGeom>
        </p:spPr>
      </p:pic>
      <p:grpSp>
        <p:nvGrpSpPr>
          <p:cNvPr id="10" name="Agrupar 9"/>
          <p:cNvGrpSpPr/>
          <p:nvPr/>
        </p:nvGrpSpPr>
        <p:grpSpPr>
          <a:xfrm>
            <a:off x="7235688" y="3043444"/>
            <a:ext cx="3942522" cy="2527852"/>
            <a:chOff x="7235688" y="3043444"/>
            <a:chExt cx="3942522" cy="2527852"/>
          </a:xfrm>
        </p:grpSpPr>
        <p:sp>
          <p:nvSpPr>
            <p:cNvPr id="8" name="Retângulo 7"/>
            <p:cNvSpPr/>
            <p:nvPr/>
          </p:nvSpPr>
          <p:spPr>
            <a:xfrm>
              <a:off x="7388088" y="3195844"/>
              <a:ext cx="3790122" cy="2375452"/>
            </a:xfrm>
            <a:prstGeom prst="rect">
              <a:avLst/>
            </a:prstGeom>
            <a:solidFill>
              <a:schemeClr val="accent1">
                <a:lumMod val="40000"/>
                <a:lumOff val="6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pt-BR" sz="3200" b="1" dirty="0"/>
            </a:p>
          </p:txBody>
        </p:sp>
        <p:sp>
          <p:nvSpPr>
            <p:cNvPr id="7" name="Retângulo 6"/>
            <p:cNvSpPr/>
            <p:nvPr/>
          </p:nvSpPr>
          <p:spPr>
            <a:xfrm>
              <a:off x="7235688" y="3043444"/>
              <a:ext cx="3790122" cy="2375452"/>
            </a:xfrm>
            <a:prstGeom prst="rect">
              <a:avLst/>
            </a:prstGeom>
            <a:solidFill>
              <a:schemeClr val="accent1">
                <a:lumMod val="5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pt-BR" sz="3200" b="1" dirty="0" smtClean="0"/>
                <a:t>O que seria a Indústria Esportiva?</a:t>
              </a:r>
              <a:endParaRPr lang="pt-BR" sz="3200" b="1" dirty="0"/>
            </a:p>
          </p:txBody>
        </p:sp>
      </p:grpSp>
    </p:spTree>
    <p:extLst>
      <p:ext uri="{BB962C8B-B14F-4D97-AF65-F5344CB8AC3E}">
        <p14:creationId xmlns:p14="http://schemas.microsoft.com/office/powerpoint/2010/main" val="21214524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2653506" y="428625"/>
            <a:ext cx="6958013" cy="523220"/>
          </a:xfrm>
          <a:prstGeom prst="rect">
            <a:avLst/>
          </a:prstGeom>
          <a:solidFill>
            <a:schemeClr val="tx1"/>
          </a:solidFill>
        </p:spPr>
        <p:txBody>
          <a:bodyPr wrap="square" rtlCol="0">
            <a:spAutoFit/>
          </a:bodyPr>
          <a:lstStyle/>
          <a:p>
            <a:r>
              <a:rPr lang="pt-BR" sz="2800" b="1" spc="50" dirty="0">
                <a:ln w="9525" cmpd="sng">
                  <a:solidFill>
                    <a:schemeClr val="accent1"/>
                  </a:solidFill>
                  <a:prstDash val="solid"/>
                </a:ln>
                <a:solidFill>
                  <a:srgbClr val="70AD47">
                    <a:tint val="1000"/>
                  </a:srgbClr>
                </a:solidFill>
                <a:effectLst>
                  <a:glow rad="38100">
                    <a:schemeClr val="accent1">
                      <a:alpha val="40000"/>
                    </a:schemeClr>
                  </a:glow>
                </a:effectLst>
              </a:rPr>
              <a:t>Segmentação por função e características</a:t>
            </a:r>
          </a:p>
        </p:txBody>
      </p:sp>
      <p:sp>
        <p:nvSpPr>
          <p:cNvPr id="4" name="Explosão 1 3"/>
          <p:cNvSpPr/>
          <p:nvPr/>
        </p:nvSpPr>
        <p:spPr>
          <a:xfrm>
            <a:off x="9158288" y="1071563"/>
            <a:ext cx="2700338" cy="1200150"/>
          </a:xfrm>
          <a:prstGeom prst="irregularSeal1">
            <a:avLst/>
          </a:prstGeom>
          <a:solidFill>
            <a:schemeClr val="accent4">
              <a:lumMod val="60000"/>
              <a:lumOff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1100" dirty="0">
                <a:solidFill>
                  <a:srgbClr val="000000"/>
                </a:solidFill>
                <a:latin typeface="Arial" panose="020B0604020202020204" pitchFamily="34" charset="0"/>
              </a:rPr>
              <a:t>Função do produto é o que o produto </a:t>
            </a:r>
            <a:r>
              <a:rPr lang="pt-BR" sz="1100" dirty="0" smtClean="0">
                <a:solidFill>
                  <a:srgbClr val="000000"/>
                </a:solidFill>
                <a:latin typeface="Arial" panose="020B0604020202020204" pitchFamily="34" charset="0"/>
              </a:rPr>
              <a:t>faz</a:t>
            </a:r>
            <a:endParaRPr lang="pt-BR" dirty="0"/>
          </a:p>
        </p:txBody>
      </p:sp>
      <p:pic>
        <p:nvPicPr>
          <p:cNvPr id="6" name="Imagem 5"/>
          <p:cNvPicPr>
            <a:picLocks noChangeAspect="1"/>
          </p:cNvPicPr>
          <p:nvPr/>
        </p:nvPicPr>
        <p:blipFill>
          <a:blip r:embed="rId2"/>
          <a:stretch>
            <a:fillRect/>
          </a:stretch>
        </p:blipFill>
        <p:spPr>
          <a:xfrm>
            <a:off x="409574" y="2517248"/>
            <a:ext cx="3019426" cy="1207770"/>
          </a:xfrm>
          <a:prstGeom prst="rect">
            <a:avLst/>
          </a:prstGeom>
        </p:spPr>
      </p:pic>
      <p:cxnSp>
        <p:nvCxnSpPr>
          <p:cNvPr id="8" name="Conector de Seta Reta 7"/>
          <p:cNvCxnSpPr/>
          <p:nvPr/>
        </p:nvCxnSpPr>
        <p:spPr>
          <a:xfrm flipV="1">
            <a:off x="3429000" y="2271713"/>
            <a:ext cx="1585913" cy="6067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Retângulo 8"/>
          <p:cNvSpPr/>
          <p:nvPr/>
        </p:nvSpPr>
        <p:spPr>
          <a:xfrm>
            <a:off x="5188847" y="1844159"/>
            <a:ext cx="2757422" cy="523220"/>
          </a:xfrm>
          <a:prstGeom prst="rect">
            <a:avLst/>
          </a:prstGeom>
        </p:spPr>
        <p:txBody>
          <a:bodyPr wrap="none">
            <a:spAutoFit/>
          </a:bodyPr>
          <a:lstStyle/>
          <a:p>
            <a:r>
              <a:rPr lang="pt-BR" sz="2800" dirty="0">
                <a:solidFill>
                  <a:srgbClr val="000000"/>
                </a:solidFill>
                <a:latin typeface="Arial" panose="020B0604020202020204" pitchFamily="34" charset="0"/>
              </a:rPr>
              <a:t>Ensino do </a:t>
            </a:r>
            <a:r>
              <a:rPr lang="pt-BR" sz="2800" dirty="0" smtClean="0">
                <a:solidFill>
                  <a:srgbClr val="000000"/>
                </a:solidFill>
                <a:latin typeface="Arial" panose="020B0604020202020204" pitchFamily="34" charset="0"/>
              </a:rPr>
              <a:t>Tênis</a:t>
            </a:r>
            <a:endParaRPr lang="pt-BR" sz="2800" dirty="0"/>
          </a:p>
        </p:txBody>
      </p:sp>
      <p:sp>
        <p:nvSpPr>
          <p:cNvPr id="10" name="Retângulo 9"/>
          <p:cNvSpPr/>
          <p:nvPr/>
        </p:nvSpPr>
        <p:spPr>
          <a:xfrm>
            <a:off x="5014913" y="3437929"/>
            <a:ext cx="4043401" cy="2802690"/>
          </a:xfrm>
          <a:prstGeom prst="rect">
            <a:avLst/>
          </a:prstGeom>
          <a:ln>
            <a:solidFill>
              <a:schemeClr val="tx1"/>
            </a:solidFill>
          </a:ln>
        </p:spPr>
        <p:txBody>
          <a:bodyPr wrap="square">
            <a:spAutoFit/>
          </a:bodyPr>
          <a:lstStyle/>
          <a:p>
            <a:pPr marL="285750" indent="-285750">
              <a:lnSpc>
                <a:spcPct val="150000"/>
              </a:lnSpc>
              <a:buFont typeface="Wingdings" panose="05000000000000000000" pitchFamily="2" charset="2"/>
              <a:buChar char="ü"/>
            </a:pPr>
            <a:r>
              <a:rPr lang="pt-BR" sz="2400" dirty="0" smtClean="0">
                <a:solidFill>
                  <a:srgbClr val="000000"/>
                </a:solidFill>
                <a:latin typeface="Arial" panose="020B0604020202020204" pitchFamily="34" charset="0"/>
              </a:rPr>
              <a:t>Faculdade</a:t>
            </a:r>
            <a:endParaRPr lang="pt-BR" sz="2400" dirty="0" smtClean="0"/>
          </a:p>
          <a:p>
            <a:pPr marL="285750" indent="-285750">
              <a:lnSpc>
                <a:spcPct val="150000"/>
              </a:lnSpc>
              <a:buFont typeface="Wingdings" panose="05000000000000000000" pitchFamily="2" charset="2"/>
              <a:buChar char="ü"/>
            </a:pPr>
            <a:r>
              <a:rPr lang="pt-BR" sz="2400" dirty="0" smtClean="0">
                <a:solidFill>
                  <a:srgbClr val="000000"/>
                </a:solidFill>
                <a:latin typeface="Arial" panose="020B0604020202020204" pitchFamily="34" charset="0"/>
              </a:rPr>
              <a:t>Vídeos</a:t>
            </a:r>
            <a:endParaRPr lang="pt-BR" sz="2400" dirty="0" smtClean="0"/>
          </a:p>
          <a:p>
            <a:pPr marL="285750" indent="-285750">
              <a:lnSpc>
                <a:spcPct val="150000"/>
              </a:lnSpc>
              <a:buFont typeface="Wingdings" panose="05000000000000000000" pitchFamily="2" charset="2"/>
              <a:buChar char="ü"/>
            </a:pPr>
            <a:r>
              <a:rPr lang="pt-BR" sz="2400" dirty="0" smtClean="0">
                <a:solidFill>
                  <a:srgbClr val="000000"/>
                </a:solidFill>
                <a:latin typeface="Arial" panose="020B0604020202020204" pitchFamily="34" charset="0"/>
              </a:rPr>
              <a:t>Livro</a:t>
            </a:r>
            <a:endParaRPr lang="pt-BR" sz="2400" dirty="0" smtClean="0"/>
          </a:p>
          <a:p>
            <a:pPr marL="285750" indent="-285750">
              <a:lnSpc>
                <a:spcPct val="150000"/>
              </a:lnSpc>
              <a:buFont typeface="Wingdings" panose="05000000000000000000" pitchFamily="2" charset="2"/>
              <a:buChar char="ü"/>
            </a:pPr>
            <a:r>
              <a:rPr lang="pt-BR" sz="2400" dirty="0" smtClean="0">
                <a:solidFill>
                  <a:srgbClr val="000000"/>
                </a:solidFill>
                <a:latin typeface="Arial" panose="020B0604020202020204" pitchFamily="34" charset="0"/>
              </a:rPr>
              <a:t>Revistas</a:t>
            </a:r>
            <a:endParaRPr lang="pt-BR" sz="2400" dirty="0" smtClean="0"/>
          </a:p>
          <a:p>
            <a:pPr marL="285750" indent="-285750">
              <a:lnSpc>
                <a:spcPct val="150000"/>
              </a:lnSpc>
              <a:buFont typeface="Wingdings" panose="05000000000000000000" pitchFamily="2" charset="2"/>
              <a:buChar char="ü"/>
            </a:pPr>
            <a:r>
              <a:rPr lang="pt-BR" sz="2400" dirty="0" smtClean="0">
                <a:solidFill>
                  <a:srgbClr val="000000"/>
                </a:solidFill>
                <a:latin typeface="Arial" panose="020B0604020202020204" pitchFamily="34" charset="0"/>
              </a:rPr>
              <a:t>Acampamento com tênis </a:t>
            </a:r>
            <a:endParaRPr lang="pt-BR" sz="2400" dirty="0"/>
          </a:p>
        </p:txBody>
      </p:sp>
      <p:sp>
        <p:nvSpPr>
          <p:cNvPr id="12" name="Seta para Baixo 11"/>
          <p:cNvSpPr/>
          <p:nvPr/>
        </p:nvSpPr>
        <p:spPr>
          <a:xfrm>
            <a:off x="6567558" y="2517248"/>
            <a:ext cx="361880" cy="77081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CaixaDeTexto 2"/>
          <p:cNvSpPr txBox="1"/>
          <p:nvPr/>
        </p:nvSpPr>
        <p:spPr>
          <a:xfrm>
            <a:off x="409574" y="4860285"/>
            <a:ext cx="2905126" cy="1477328"/>
          </a:xfrm>
          <a:prstGeom prst="rect">
            <a:avLst/>
          </a:prstGeom>
          <a:noFill/>
          <a:ln>
            <a:solidFill>
              <a:schemeClr val="tx1"/>
            </a:solidFill>
          </a:ln>
        </p:spPr>
        <p:txBody>
          <a:bodyPr wrap="square" rtlCol="0">
            <a:spAutoFit/>
          </a:bodyPr>
          <a:lstStyle/>
          <a:p>
            <a:pPr marL="285750" indent="-285750">
              <a:buFont typeface="Arial" panose="020B0604020202020204" pitchFamily="34" charset="0"/>
              <a:buChar char="•"/>
            </a:pPr>
            <a:r>
              <a:rPr lang="pt-BR" dirty="0" smtClean="0"/>
              <a:t>Esporte</a:t>
            </a:r>
          </a:p>
          <a:p>
            <a:pPr marL="285750" indent="-285750">
              <a:buFont typeface="Arial" panose="020B0604020202020204" pitchFamily="34" charset="0"/>
              <a:buChar char="•"/>
            </a:pPr>
            <a:r>
              <a:rPr lang="pt-BR" dirty="0" smtClean="0"/>
              <a:t>Tipo de esporte</a:t>
            </a:r>
          </a:p>
          <a:p>
            <a:pPr marL="285750" indent="-285750">
              <a:buFont typeface="Arial" panose="020B0604020202020204" pitchFamily="34" charset="0"/>
              <a:buChar char="•"/>
            </a:pPr>
            <a:r>
              <a:rPr lang="pt-BR" dirty="0" smtClean="0"/>
              <a:t>Público deste esporte</a:t>
            </a:r>
          </a:p>
          <a:p>
            <a:pPr marL="285750" indent="-285750">
              <a:buFont typeface="Arial" panose="020B0604020202020204" pitchFamily="34" charset="0"/>
              <a:buChar char="•"/>
            </a:pPr>
            <a:r>
              <a:rPr lang="pt-BR" dirty="0" smtClean="0"/>
              <a:t>Praça</a:t>
            </a:r>
          </a:p>
          <a:p>
            <a:pPr marL="285750" indent="-285750">
              <a:buFont typeface="Arial" panose="020B0604020202020204" pitchFamily="34" charset="0"/>
              <a:buChar char="•"/>
            </a:pPr>
            <a:r>
              <a:rPr lang="pt-BR" dirty="0"/>
              <a:t>Produto ofertado</a:t>
            </a:r>
          </a:p>
        </p:txBody>
      </p:sp>
      <p:cxnSp>
        <p:nvCxnSpPr>
          <p:cNvPr id="11" name="Conector de Seta Reta 10"/>
          <p:cNvCxnSpPr/>
          <p:nvPr/>
        </p:nvCxnSpPr>
        <p:spPr>
          <a:xfrm flipV="1">
            <a:off x="1862137" y="3883456"/>
            <a:ext cx="0" cy="8314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5665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2383631" y="314324"/>
            <a:ext cx="7497763" cy="914401"/>
          </a:xfrm>
          <a:prstGeom prst="rect">
            <a:avLst/>
          </a:prstGeom>
          <a:solidFill>
            <a:schemeClr val="tx1"/>
          </a:solidFill>
        </p:spPr>
        <p:txBody>
          <a:bodyPr wrap="square" rtlCol="0">
            <a:spAutoFit/>
          </a:bodyPr>
          <a:lstStyle/>
          <a:p>
            <a:pPr algn="ctr"/>
            <a:r>
              <a:rPr lang="pt-BR" sz="5400" b="1" spc="50" dirty="0" smtClean="0">
                <a:ln w="9525" cmpd="sng">
                  <a:solidFill>
                    <a:schemeClr val="accent1"/>
                  </a:solidFill>
                  <a:prstDash val="solid"/>
                </a:ln>
                <a:solidFill>
                  <a:srgbClr val="70AD47">
                    <a:tint val="1000"/>
                  </a:srgbClr>
                </a:solidFill>
                <a:effectLst>
                  <a:glow rad="38100">
                    <a:schemeClr val="accent1">
                      <a:alpha val="40000"/>
                    </a:schemeClr>
                  </a:glow>
                </a:effectLst>
              </a:rPr>
              <a:t>Atividade</a:t>
            </a:r>
            <a:endParaRPr lang="pt-BR" sz="54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3" name="CaixaDeTexto 2"/>
          <p:cNvSpPr txBox="1"/>
          <p:nvPr/>
        </p:nvSpPr>
        <p:spPr>
          <a:xfrm>
            <a:off x="874712" y="1780371"/>
            <a:ext cx="10515600" cy="954107"/>
          </a:xfrm>
          <a:prstGeom prst="rect">
            <a:avLst/>
          </a:prstGeom>
          <a:noFill/>
        </p:spPr>
        <p:txBody>
          <a:bodyPr wrap="square" rtlCol="0">
            <a:spAutoFit/>
          </a:bodyPr>
          <a:lstStyle/>
          <a:p>
            <a:pPr marL="342900" indent="-342900">
              <a:buFont typeface="+mj-lt"/>
              <a:buAutoNum type="arabicPeriod"/>
            </a:pPr>
            <a:r>
              <a:rPr lang="pt-BR" sz="2800" dirty="0" smtClean="0"/>
              <a:t>Construa duas segmentações esportivas, distintas, conduzindo até o produto ofertado e o consumidor deste produto.</a:t>
            </a:r>
            <a:endParaRPr lang="pt-BR" sz="2800" dirty="0"/>
          </a:p>
        </p:txBody>
      </p:sp>
      <p:pic>
        <p:nvPicPr>
          <p:cNvPr id="5" name="Imagem 4"/>
          <p:cNvPicPr>
            <a:picLocks noChangeAspect="1"/>
          </p:cNvPicPr>
          <p:nvPr/>
        </p:nvPicPr>
        <p:blipFill>
          <a:blip r:embed="rId2"/>
          <a:stretch>
            <a:fillRect/>
          </a:stretch>
        </p:blipFill>
        <p:spPr>
          <a:xfrm>
            <a:off x="4228858" y="3086100"/>
            <a:ext cx="3807309" cy="324326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15848550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Referências</a:t>
            </a:r>
            <a:endParaRPr lang="pt-BR" dirty="0"/>
          </a:p>
        </p:txBody>
      </p:sp>
      <p:sp>
        <p:nvSpPr>
          <p:cNvPr id="3" name="Espaço Reservado para Conteúdo 2"/>
          <p:cNvSpPr>
            <a:spLocks noGrp="1"/>
          </p:cNvSpPr>
          <p:nvPr>
            <p:ph idx="1"/>
          </p:nvPr>
        </p:nvSpPr>
        <p:spPr/>
        <p:txBody>
          <a:bodyPr/>
          <a:lstStyle/>
          <a:p>
            <a:r>
              <a:rPr lang="pt-BR" dirty="0"/>
              <a:t>PITTS, B., </a:t>
            </a:r>
            <a:r>
              <a:rPr lang="pt-BR" dirty="0" err="1"/>
              <a:t>and</a:t>
            </a:r>
            <a:r>
              <a:rPr lang="pt-BR" dirty="0"/>
              <a:t> D. STOTLAR. "Fundamentos de marketing esportivo: tradução." </a:t>
            </a:r>
            <a:r>
              <a:rPr lang="pt-BR" i="1" dirty="0"/>
              <a:t>Ieda Moriya. São Paulo: </a:t>
            </a:r>
            <a:r>
              <a:rPr lang="pt-BR" i="1" dirty="0" err="1"/>
              <a:t>Phorte</a:t>
            </a:r>
            <a:r>
              <a:rPr lang="pt-BR" dirty="0"/>
              <a:t> (2002).</a:t>
            </a:r>
            <a:endParaRPr lang="pt-BR" dirty="0" smtClean="0"/>
          </a:p>
          <a:p>
            <a:r>
              <a:rPr lang="pt-BR" dirty="0" smtClean="0"/>
              <a:t>NOGAMI</a:t>
            </a:r>
            <a:r>
              <a:rPr lang="pt-BR" dirty="0"/>
              <a:t>, Vitor. "Comportamento do Consumidor–para quem quer comprar, vender e estudar." </a:t>
            </a:r>
            <a:r>
              <a:rPr lang="pt-BR" i="1" dirty="0"/>
              <a:t>XXIX Semana do Administrador da UEM, Maringá: SEMAD, Jan</a:t>
            </a:r>
            <a:r>
              <a:rPr lang="pt-BR" dirty="0"/>
              <a:t> (2009</a:t>
            </a:r>
            <a:r>
              <a:rPr lang="pt-BR" dirty="0" smtClean="0"/>
              <a:t>).</a:t>
            </a:r>
          </a:p>
          <a:p>
            <a:r>
              <a:rPr lang="pt-BR" dirty="0"/>
              <a:t>Fagundes, André Francisco Alcântara, et al. "Um estudo sobre a satisfação do consumidor esportivo que frequenta estádios de futebol em Belo Horizonte." </a:t>
            </a:r>
            <a:r>
              <a:rPr lang="pt-BR" i="1" dirty="0"/>
              <a:t>Revista Eletrônica de Ciência Administrativa</a:t>
            </a:r>
            <a:r>
              <a:rPr lang="pt-BR" dirty="0"/>
              <a:t> 12.1 (2013): 121-135.</a:t>
            </a:r>
          </a:p>
        </p:txBody>
      </p:sp>
    </p:spTree>
    <p:extLst>
      <p:ext uri="{BB962C8B-B14F-4D97-AF65-F5344CB8AC3E}">
        <p14:creationId xmlns:p14="http://schemas.microsoft.com/office/powerpoint/2010/main" val="6226693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ço Reservado para Conteúdo 2"/>
          <p:cNvSpPr txBox="1">
            <a:spLocks/>
          </p:cNvSpPr>
          <p:nvPr/>
        </p:nvSpPr>
        <p:spPr>
          <a:xfrm>
            <a:off x="487017" y="1960562"/>
            <a:ext cx="4197626" cy="4351338"/>
          </a:xfrm>
          <a:prstGeom prst="rect">
            <a:avLst/>
          </a:prstGeom>
          <a:solidFill>
            <a:schemeClr val="accent1">
              <a:lumMod val="40000"/>
              <a:lumOff val="6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pt-BR" dirty="0"/>
          </a:p>
        </p:txBody>
      </p:sp>
      <p:sp>
        <p:nvSpPr>
          <p:cNvPr id="2" name="Título 1"/>
          <p:cNvSpPr>
            <a:spLocks noGrp="1"/>
          </p:cNvSpPr>
          <p:nvPr>
            <p:ph type="title"/>
          </p:nvPr>
        </p:nvSpPr>
        <p:spPr/>
        <p:txBody>
          <a:bodyPr/>
          <a:lstStyle/>
          <a:p>
            <a:r>
              <a:rPr lang="pt-BR" dirty="0" smtClean="0"/>
              <a:t>Industria</a:t>
            </a:r>
            <a:endParaRPr lang="pt-BR" dirty="0"/>
          </a:p>
        </p:txBody>
      </p:sp>
      <p:sp>
        <p:nvSpPr>
          <p:cNvPr id="3" name="Espaço Reservado para Conteúdo 2"/>
          <p:cNvSpPr>
            <a:spLocks noGrp="1"/>
          </p:cNvSpPr>
          <p:nvPr>
            <p:ph idx="1"/>
          </p:nvPr>
        </p:nvSpPr>
        <p:spPr>
          <a:xfrm>
            <a:off x="334617" y="1808162"/>
            <a:ext cx="4184374" cy="4351338"/>
          </a:xfrm>
          <a:solidFill>
            <a:schemeClr val="accent1">
              <a:lumMod val="50000"/>
            </a:schemeClr>
          </a:solidFill>
        </p:spPr>
        <p:txBody>
          <a:bodyPr anchor="ctr">
            <a:normAutofit/>
          </a:bodyPr>
          <a:lstStyle/>
          <a:p>
            <a:pPr marL="0" indent="0" algn="just">
              <a:buNone/>
            </a:pPr>
            <a:r>
              <a:rPr lang="pt-BR" dirty="0" smtClean="0">
                <a:solidFill>
                  <a:schemeClr val="bg1"/>
                </a:solidFill>
              </a:rPr>
              <a:t>Um mercado que vende a consumidores produtos semelhantes ou estritamente relacionados.</a:t>
            </a:r>
          </a:p>
        </p:txBody>
      </p:sp>
      <p:sp>
        <p:nvSpPr>
          <p:cNvPr id="4" name="CaixaDeTexto 3"/>
          <p:cNvSpPr txBox="1"/>
          <p:nvPr/>
        </p:nvSpPr>
        <p:spPr>
          <a:xfrm>
            <a:off x="10426147" y="6311900"/>
            <a:ext cx="1855305" cy="369332"/>
          </a:xfrm>
          <a:prstGeom prst="rect">
            <a:avLst/>
          </a:prstGeom>
          <a:noFill/>
        </p:spPr>
        <p:txBody>
          <a:bodyPr wrap="square" rtlCol="0">
            <a:spAutoFit/>
          </a:bodyPr>
          <a:lstStyle/>
          <a:p>
            <a:r>
              <a:rPr lang="pt-BR" b="1" dirty="0" smtClean="0"/>
              <a:t>Porter (1985)</a:t>
            </a:r>
            <a:endParaRPr lang="pt-BR" b="1" dirty="0"/>
          </a:p>
        </p:txBody>
      </p:sp>
      <p:graphicFrame>
        <p:nvGraphicFramePr>
          <p:cNvPr id="6" name="Diagrama 5"/>
          <p:cNvGraphicFramePr/>
          <p:nvPr>
            <p:extLst>
              <p:ext uri="{D42A27DB-BD31-4B8C-83A1-F6EECF244321}">
                <p14:modId xmlns:p14="http://schemas.microsoft.com/office/powerpoint/2010/main" val="3009507633"/>
              </p:ext>
            </p:extLst>
          </p:nvPr>
        </p:nvGraphicFramePr>
        <p:xfrm>
          <a:off x="4015409" y="225287"/>
          <a:ext cx="8746433" cy="62712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793319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Esporte e administração esportiva</a:t>
            </a:r>
            <a:endParaRPr lang="pt-BR" dirty="0"/>
          </a:p>
        </p:txBody>
      </p:sp>
      <p:sp>
        <p:nvSpPr>
          <p:cNvPr id="3" name="Espaço Reservado para Conteúdo 2"/>
          <p:cNvSpPr>
            <a:spLocks noGrp="1"/>
          </p:cNvSpPr>
          <p:nvPr>
            <p:ph idx="1"/>
          </p:nvPr>
        </p:nvSpPr>
        <p:spPr>
          <a:xfrm>
            <a:off x="291548" y="1660871"/>
            <a:ext cx="11062252" cy="1228103"/>
          </a:xfrm>
          <a:solidFill>
            <a:schemeClr val="accent1">
              <a:lumMod val="50000"/>
            </a:schemeClr>
          </a:solidFill>
        </p:spPr>
        <p:txBody>
          <a:bodyPr anchor="ctr">
            <a:normAutofit/>
          </a:bodyPr>
          <a:lstStyle/>
          <a:p>
            <a:pPr marL="0" indent="0" algn="just">
              <a:buNone/>
            </a:pPr>
            <a:r>
              <a:rPr lang="pt-BR" sz="2000" dirty="0">
                <a:solidFill>
                  <a:schemeClr val="bg1"/>
                </a:solidFill>
              </a:rPr>
              <a:t>O esporte em si é a atividade física exercida dentro de um jogo ou um campeonato de qualquer tipo, cuja prática está sujeita a regras específicas. Esta atividade pode ser um simples entretenimento, um campeonato, um jogo por </a:t>
            </a:r>
            <a:r>
              <a:rPr lang="pt-BR" sz="2000" dirty="0" smtClean="0">
                <a:solidFill>
                  <a:schemeClr val="bg1"/>
                </a:solidFill>
              </a:rPr>
              <a:t>prazer</a:t>
            </a:r>
            <a:r>
              <a:rPr lang="pt-BR" sz="2000" dirty="0">
                <a:solidFill>
                  <a:schemeClr val="bg1"/>
                </a:solidFill>
              </a:rPr>
              <a:t> ou um exercício físico e / ou mental que nos ajude a manter a forma ou recuperá-la.</a:t>
            </a:r>
            <a:endParaRPr lang="pt-BR" sz="2000" dirty="0" smtClean="0">
              <a:solidFill>
                <a:schemeClr val="bg1"/>
              </a:solidFill>
            </a:endParaRPr>
          </a:p>
        </p:txBody>
      </p:sp>
      <p:sp>
        <p:nvSpPr>
          <p:cNvPr id="4" name="CaixaDeTexto 3"/>
          <p:cNvSpPr txBox="1"/>
          <p:nvPr/>
        </p:nvSpPr>
        <p:spPr>
          <a:xfrm>
            <a:off x="10058401" y="6311900"/>
            <a:ext cx="2223052" cy="369332"/>
          </a:xfrm>
          <a:prstGeom prst="rect">
            <a:avLst/>
          </a:prstGeom>
          <a:noFill/>
        </p:spPr>
        <p:txBody>
          <a:bodyPr wrap="square" rtlCol="0">
            <a:spAutoFit/>
          </a:bodyPr>
          <a:lstStyle/>
          <a:p>
            <a:r>
              <a:rPr lang="pt-BR" b="1" dirty="0" err="1" smtClean="0"/>
              <a:t>Pitts</a:t>
            </a:r>
            <a:r>
              <a:rPr lang="pt-BR" b="1" dirty="0" smtClean="0"/>
              <a:t>, </a:t>
            </a:r>
            <a:r>
              <a:rPr lang="pt-BR" b="1" dirty="0" err="1" smtClean="0"/>
              <a:t>Stotlar</a:t>
            </a:r>
            <a:r>
              <a:rPr lang="pt-BR" b="1" dirty="0" smtClean="0"/>
              <a:t> (2002)</a:t>
            </a:r>
            <a:endParaRPr lang="pt-BR" b="1" dirty="0"/>
          </a:p>
        </p:txBody>
      </p:sp>
      <p:sp>
        <p:nvSpPr>
          <p:cNvPr id="5" name="Seta Dobrada para Cima 4"/>
          <p:cNvSpPr/>
          <p:nvPr/>
        </p:nvSpPr>
        <p:spPr>
          <a:xfrm rot="5400000">
            <a:off x="490330" y="2985052"/>
            <a:ext cx="371061" cy="516835"/>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CaixaDeTexto 6"/>
          <p:cNvSpPr txBox="1"/>
          <p:nvPr/>
        </p:nvSpPr>
        <p:spPr>
          <a:xfrm>
            <a:off x="1272209" y="3243469"/>
            <a:ext cx="6149008" cy="369332"/>
          </a:xfrm>
          <a:prstGeom prst="rect">
            <a:avLst/>
          </a:prstGeom>
          <a:noFill/>
        </p:spPr>
        <p:txBody>
          <a:bodyPr wrap="square" rtlCol="0">
            <a:spAutoFit/>
          </a:bodyPr>
          <a:lstStyle/>
          <a:p>
            <a:r>
              <a:rPr lang="pt-BR" dirty="0" smtClean="0"/>
              <a:t>Evitar a associação simplista sobre esporte</a:t>
            </a:r>
            <a:endParaRPr lang="pt-BR" dirty="0"/>
          </a:p>
        </p:txBody>
      </p:sp>
      <p:sp>
        <p:nvSpPr>
          <p:cNvPr id="9" name="Seta Dobrada para Cima 8"/>
          <p:cNvSpPr/>
          <p:nvPr/>
        </p:nvSpPr>
        <p:spPr>
          <a:xfrm rot="5400000">
            <a:off x="490329" y="3740772"/>
            <a:ext cx="371061" cy="516835"/>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CaixaDeTexto 10"/>
          <p:cNvSpPr txBox="1"/>
          <p:nvPr/>
        </p:nvSpPr>
        <p:spPr>
          <a:xfrm>
            <a:off x="1272209" y="3852177"/>
            <a:ext cx="6149008" cy="369332"/>
          </a:xfrm>
          <a:prstGeom prst="rect">
            <a:avLst/>
          </a:prstGeom>
          <a:noFill/>
        </p:spPr>
        <p:txBody>
          <a:bodyPr wrap="square" rtlCol="0">
            <a:spAutoFit/>
          </a:bodyPr>
          <a:lstStyle/>
          <a:p>
            <a:r>
              <a:rPr lang="pt-BR" dirty="0" smtClean="0"/>
              <a:t>Analisar como um fenômeno maior.</a:t>
            </a:r>
            <a:endParaRPr lang="pt-BR" dirty="0"/>
          </a:p>
        </p:txBody>
      </p:sp>
      <p:sp>
        <p:nvSpPr>
          <p:cNvPr id="12" name="Espaço Reservado para Conteúdo 2"/>
          <p:cNvSpPr txBox="1">
            <a:spLocks/>
          </p:cNvSpPr>
          <p:nvPr/>
        </p:nvSpPr>
        <p:spPr>
          <a:xfrm>
            <a:off x="291547" y="4415539"/>
            <a:ext cx="11062252" cy="1228103"/>
          </a:xfrm>
          <a:prstGeom prst="rect">
            <a:avLst/>
          </a:prstGeom>
          <a:solidFill>
            <a:schemeClr val="accent1">
              <a:lumMod val="60000"/>
              <a:lumOff val="40000"/>
            </a:schemeClr>
          </a:solid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pt-BR" sz="2000" dirty="0" smtClean="0"/>
              <a:t>Administração esportiva implica em um conceito mais amplo. Compreendendo pessoas, atividades, negócios e organizações envolvidos em produzir, auxiliar ou organizar produtos esportivos, de fitness e de recreação.</a:t>
            </a:r>
            <a:endParaRPr lang="pt-BR" sz="2000" dirty="0"/>
          </a:p>
        </p:txBody>
      </p:sp>
    </p:spTree>
    <p:extLst>
      <p:ext uri="{BB962C8B-B14F-4D97-AF65-F5344CB8AC3E}">
        <p14:creationId xmlns:p14="http://schemas.microsoft.com/office/powerpoint/2010/main" val="27671121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Industria do Esporte</a:t>
            </a:r>
            <a:endParaRPr lang="pt-BR" dirty="0"/>
          </a:p>
        </p:txBody>
      </p:sp>
      <p:sp>
        <p:nvSpPr>
          <p:cNvPr id="3" name="Espaço Reservado para Conteúdo 2"/>
          <p:cNvSpPr>
            <a:spLocks noGrp="1"/>
          </p:cNvSpPr>
          <p:nvPr>
            <p:ph idx="1"/>
          </p:nvPr>
        </p:nvSpPr>
        <p:spPr>
          <a:xfrm>
            <a:off x="564874" y="1690688"/>
            <a:ext cx="11062252" cy="1228103"/>
          </a:xfrm>
          <a:solidFill>
            <a:schemeClr val="accent1">
              <a:lumMod val="50000"/>
            </a:schemeClr>
          </a:solidFill>
        </p:spPr>
        <p:txBody>
          <a:bodyPr anchor="ctr">
            <a:normAutofit/>
          </a:bodyPr>
          <a:lstStyle/>
          <a:p>
            <a:pPr marL="0" indent="0" algn="just">
              <a:buNone/>
            </a:pPr>
            <a:r>
              <a:rPr lang="pt-BR" sz="2000" dirty="0" smtClean="0">
                <a:solidFill>
                  <a:schemeClr val="bg1"/>
                </a:solidFill>
              </a:rPr>
              <a:t>É o mercado no qual os produtos oferecidos aos consumidores relacionam-se a esporte, fitness, recreação ou lazer e podem incluir atividades, bens, serviços, pessoas, lugares ou ideias.</a:t>
            </a:r>
          </a:p>
        </p:txBody>
      </p:sp>
      <p:sp>
        <p:nvSpPr>
          <p:cNvPr id="4" name="CaixaDeTexto 3"/>
          <p:cNvSpPr txBox="1"/>
          <p:nvPr/>
        </p:nvSpPr>
        <p:spPr>
          <a:xfrm>
            <a:off x="10058401" y="6311900"/>
            <a:ext cx="2223052" cy="369332"/>
          </a:xfrm>
          <a:prstGeom prst="rect">
            <a:avLst/>
          </a:prstGeom>
          <a:noFill/>
        </p:spPr>
        <p:txBody>
          <a:bodyPr wrap="square" rtlCol="0">
            <a:spAutoFit/>
          </a:bodyPr>
          <a:lstStyle/>
          <a:p>
            <a:r>
              <a:rPr lang="pt-BR" b="1" dirty="0" err="1" smtClean="0"/>
              <a:t>Pitts</a:t>
            </a:r>
            <a:r>
              <a:rPr lang="pt-BR" b="1" dirty="0" smtClean="0"/>
              <a:t>, </a:t>
            </a:r>
            <a:r>
              <a:rPr lang="pt-BR" b="1" dirty="0" err="1" smtClean="0"/>
              <a:t>Stotlar</a:t>
            </a:r>
            <a:r>
              <a:rPr lang="pt-BR" b="1" dirty="0" smtClean="0"/>
              <a:t> (2002)</a:t>
            </a:r>
            <a:endParaRPr lang="pt-BR" b="1" dirty="0"/>
          </a:p>
        </p:txBody>
      </p:sp>
      <p:pic>
        <p:nvPicPr>
          <p:cNvPr id="8" name="Imagem 7"/>
          <p:cNvPicPr>
            <a:picLocks noChangeAspect="1"/>
          </p:cNvPicPr>
          <p:nvPr/>
        </p:nvPicPr>
        <p:blipFill>
          <a:blip r:embed="rId2"/>
          <a:stretch>
            <a:fillRect/>
          </a:stretch>
        </p:blipFill>
        <p:spPr>
          <a:xfrm>
            <a:off x="3061222" y="3753470"/>
            <a:ext cx="6069555" cy="2196756"/>
          </a:xfrm>
          <a:prstGeom prst="rect">
            <a:avLst/>
          </a:prstGeom>
        </p:spPr>
      </p:pic>
    </p:spTree>
    <p:extLst>
      <p:ext uri="{BB962C8B-B14F-4D97-AF65-F5344CB8AC3E}">
        <p14:creationId xmlns:p14="http://schemas.microsoft.com/office/powerpoint/2010/main" val="18423327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Industria do Esporte</a:t>
            </a:r>
            <a:endParaRPr lang="pt-BR" dirty="0"/>
          </a:p>
        </p:txBody>
      </p:sp>
      <p:sp>
        <p:nvSpPr>
          <p:cNvPr id="3" name="Espaço Reservado para Conteúdo 2"/>
          <p:cNvSpPr>
            <a:spLocks noGrp="1"/>
          </p:cNvSpPr>
          <p:nvPr>
            <p:ph idx="1"/>
          </p:nvPr>
        </p:nvSpPr>
        <p:spPr>
          <a:xfrm>
            <a:off x="622851" y="1690688"/>
            <a:ext cx="11251097" cy="1966912"/>
          </a:xfrm>
          <a:solidFill>
            <a:schemeClr val="accent1">
              <a:lumMod val="50000"/>
            </a:schemeClr>
          </a:solidFill>
        </p:spPr>
        <p:txBody>
          <a:bodyPr anchor="ctr">
            <a:normAutofit lnSpcReduction="10000"/>
          </a:bodyPr>
          <a:lstStyle/>
          <a:p>
            <a:pPr marL="0" indent="0" algn="just">
              <a:buNone/>
            </a:pPr>
            <a:r>
              <a:rPr lang="pt-BR" dirty="0">
                <a:solidFill>
                  <a:schemeClr val="bg1"/>
                </a:solidFill>
              </a:rPr>
              <a:t>No Brasil, o movimento gerado pela indústria do esporte é de, em média, de </a:t>
            </a:r>
            <a:r>
              <a:rPr lang="pt-BR" b="1" dirty="0">
                <a:solidFill>
                  <a:schemeClr val="bg1"/>
                </a:solidFill>
              </a:rPr>
              <a:t>R$ 31 bilhões por ano, equivalente 3,3% do Produto Interno Bruto</a:t>
            </a:r>
            <a:r>
              <a:rPr lang="pt-BR" dirty="0">
                <a:solidFill>
                  <a:schemeClr val="bg1"/>
                </a:solidFill>
              </a:rPr>
              <a:t>, calcula Clarisse, da ESPM. De olho nesse mercado, grandes agências de marketing esportivo do globo se preparam para aportar no País</a:t>
            </a:r>
            <a:r>
              <a:rPr lang="pt-BR" dirty="0" smtClean="0">
                <a:solidFill>
                  <a:schemeClr val="bg1"/>
                </a:solidFill>
              </a:rPr>
              <a:t>. </a:t>
            </a:r>
          </a:p>
          <a:p>
            <a:pPr marL="0" indent="0" algn="r">
              <a:buNone/>
            </a:pPr>
            <a:r>
              <a:rPr lang="pt-BR" sz="2000" dirty="0" smtClean="0">
                <a:solidFill>
                  <a:schemeClr val="bg1"/>
                </a:solidFill>
              </a:rPr>
              <a:t>(29 </a:t>
            </a:r>
            <a:r>
              <a:rPr lang="pt-BR" sz="2000" dirty="0">
                <a:solidFill>
                  <a:schemeClr val="bg1"/>
                </a:solidFill>
              </a:rPr>
              <a:t>de mar. de </a:t>
            </a:r>
            <a:r>
              <a:rPr lang="pt-BR" sz="2000" dirty="0" smtClean="0">
                <a:solidFill>
                  <a:schemeClr val="bg1"/>
                </a:solidFill>
              </a:rPr>
              <a:t>2012)</a:t>
            </a:r>
          </a:p>
        </p:txBody>
      </p:sp>
      <p:sp>
        <p:nvSpPr>
          <p:cNvPr id="4" name="CaixaDeTexto 3"/>
          <p:cNvSpPr txBox="1"/>
          <p:nvPr/>
        </p:nvSpPr>
        <p:spPr>
          <a:xfrm>
            <a:off x="10058401" y="6311900"/>
            <a:ext cx="2223052" cy="369332"/>
          </a:xfrm>
          <a:prstGeom prst="rect">
            <a:avLst/>
          </a:prstGeom>
          <a:noFill/>
        </p:spPr>
        <p:txBody>
          <a:bodyPr wrap="square" rtlCol="0">
            <a:spAutoFit/>
          </a:bodyPr>
          <a:lstStyle/>
          <a:p>
            <a:r>
              <a:rPr lang="pt-BR" b="1" dirty="0" err="1" smtClean="0"/>
              <a:t>Pitts</a:t>
            </a:r>
            <a:r>
              <a:rPr lang="pt-BR" b="1" dirty="0" smtClean="0"/>
              <a:t>, </a:t>
            </a:r>
            <a:r>
              <a:rPr lang="pt-BR" b="1" dirty="0" err="1" smtClean="0"/>
              <a:t>Stotlar</a:t>
            </a:r>
            <a:r>
              <a:rPr lang="pt-BR" b="1" dirty="0" smtClean="0"/>
              <a:t> (2002)</a:t>
            </a:r>
            <a:endParaRPr lang="pt-BR" b="1" dirty="0"/>
          </a:p>
        </p:txBody>
      </p:sp>
      <p:pic>
        <p:nvPicPr>
          <p:cNvPr id="6" name="Imagem 5"/>
          <p:cNvPicPr>
            <a:picLocks noChangeAspect="1"/>
          </p:cNvPicPr>
          <p:nvPr/>
        </p:nvPicPr>
        <p:blipFill>
          <a:blip r:embed="rId2"/>
          <a:stretch>
            <a:fillRect/>
          </a:stretch>
        </p:blipFill>
        <p:spPr>
          <a:xfrm>
            <a:off x="3560930" y="3824596"/>
            <a:ext cx="4771375" cy="267197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32205286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Industria do Esporte</a:t>
            </a:r>
            <a:endParaRPr lang="pt-BR" dirty="0"/>
          </a:p>
        </p:txBody>
      </p:sp>
      <p:sp>
        <p:nvSpPr>
          <p:cNvPr id="3" name="Espaço Reservado para Conteúdo 2"/>
          <p:cNvSpPr>
            <a:spLocks noGrp="1"/>
          </p:cNvSpPr>
          <p:nvPr>
            <p:ph idx="1"/>
          </p:nvPr>
        </p:nvSpPr>
        <p:spPr>
          <a:xfrm>
            <a:off x="622851" y="1690688"/>
            <a:ext cx="11237845" cy="1847642"/>
          </a:xfrm>
          <a:solidFill>
            <a:schemeClr val="accent1">
              <a:lumMod val="50000"/>
            </a:schemeClr>
          </a:solidFill>
        </p:spPr>
        <p:txBody>
          <a:bodyPr anchor="ctr">
            <a:normAutofit fontScale="92500" lnSpcReduction="20000"/>
          </a:bodyPr>
          <a:lstStyle/>
          <a:p>
            <a:pPr marL="0" indent="0" algn="just">
              <a:buNone/>
            </a:pPr>
            <a:r>
              <a:rPr lang="pt-BR" dirty="0">
                <a:solidFill>
                  <a:schemeClr val="bg1"/>
                </a:solidFill>
              </a:rPr>
              <a:t>No Brasil, o PIB do esporte teve um crescimento superior ao do PIB global, nos últimos dez anos. As estimativas do volume de dinheiro que gira em função da indústria esportiva têm variado entre 1,5% e 2% do Produto Nacional Bruto (algo entre R$ 75 bilhões e R$ 100 bilhões, atualmente). Acrescento que o futebol ainda responde por mais de 50% do valor adicionado proveniente da indústria do </a:t>
            </a:r>
            <a:r>
              <a:rPr lang="pt-BR" dirty="0" smtClean="0">
                <a:solidFill>
                  <a:schemeClr val="bg1"/>
                </a:solidFill>
              </a:rPr>
              <a:t>esporte.</a:t>
            </a:r>
            <a:endParaRPr lang="pt-BR" sz="2000" dirty="0" smtClean="0">
              <a:solidFill>
                <a:schemeClr val="bg1"/>
              </a:solidFill>
            </a:endParaRPr>
          </a:p>
        </p:txBody>
      </p:sp>
      <p:sp>
        <p:nvSpPr>
          <p:cNvPr id="4" name="CaixaDeTexto 3"/>
          <p:cNvSpPr txBox="1"/>
          <p:nvPr/>
        </p:nvSpPr>
        <p:spPr>
          <a:xfrm>
            <a:off x="10058401" y="6311900"/>
            <a:ext cx="2223052" cy="369332"/>
          </a:xfrm>
          <a:prstGeom prst="rect">
            <a:avLst/>
          </a:prstGeom>
          <a:noFill/>
        </p:spPr>
        <p:txBody>
          <a:bodyPr wrap="square" rtlCol="0">
            <a:spAutoFit/>
          </a:bodyPr>
          <a:lstStyle/>
          <a:p>
            <a:r>
              <a:rPr lang="pt-BR" b="1" dirty="0" err="1" smtClean="0"/>
              <a:t>Pitts</a:t>
            </a:r>
            <a:r>
              <a:rPr lang="pt-BR" b="1" dirty="0" smtClean="0"/>
              <a:t>, </a:t>
            </a:r>
            <a:r>
              <a:rPr lang="pt-BR" b="1" dirty="0" err="1" smtClean="0"/>
              <a:t>Stotlar</a:t>
            </a:r>
            <a:r>
              <a:rPr lang="pt-BR" b="1" dirty="0" smtClean="0"/>
              <a:t> (2002)</a:t>
            </a:r>
            <a:endParaRPr lang="pt-BR" b="1" dirty="0"/>
          </a:p>
        </p:txBody>
      </p:sp>
      <p:pic>
        <p:nvPicPr>
          <p:cNvPr id="6" name="Imagem 5"/>
          <p:cNvPicPr>
            <a:picLocks noChangeAspect="1"/>
          </p:cNvPicPr>
          <p:nvPr/>
        </p:nvPicPr>
        <p:blipFill>
          <a:blip r:embed="rId2"/>
          <a:stretch>
            <a:fillRect/>
          </a:stretch>
        </p:blipFill>
        <p:spPr>
          <a:xfrm>
            <a:off x="3560930" y="3824596"/>
            <a:ext cx="4771375" cy="267197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31477334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Fatores de Crescimento da Industria do Esporte</a:t>
            </a:r>
            <a:endParaRPr lang="pt-BR" dirty="0"/>
          </a:p>
        </p:txBody>
      </p:sp>
      <p:sp>
        <p:nvSpPr>
          <p:cNvPr id="4" name="CaixaDeTexto 3"/>
          <p:cNvSpPr txBox="1"/>
          <p:nvPr/>
        </p:nvSpPr>
        <p:spPr>
          <a:xfrm>
            <a:off x="10058401" y="6311900"/>
            <a:ext cx="2223052" cy="369332"/>
          </a:xfrm>
          <a:prstGeom prst="rect">
            <a:avLst/>
          </a:prstGeom>
          <a:noFill/>
        </p:spPr>
        <p:txBody>
          <a:bodyPr wrap="square" rtlCol="0">
            <a:spAutoFit/>
          </a:bodyPr>
          <a:lstStyle/>
          <a:p>
            <a:r>
              <a:rPr lang="pt-BR" b="1" dirty="0" err="1" smtClean="0"/>
              <a:t>Pitts</a:t>
            </a:r>
            <a:r>
              <a:rPr lang="pt-BR" b="1" dirty="0" smtClean="0"/>
              <a:t>, </a:t>
            </a:r>
            <a:r>
              <a:rPr lang="pt-BR" b="1" dirty="0" err="1" smtClean="0"/>
              <a:t>Stotlar</a:t>
            </a:r>
            <a:r>
              <a:rPr lang="pt-BR" b="1" dirty="0" smtClean="0"/>
              <a:t> (2002)</a:t>
            </a:r>
            <a:endParaRPr lang="pt-BR" b="1" dirty="0"/>
          </a:p>
        </p:txBody>
      </p:sp>
      <p:sp>
        <p:nvSpPr>
          <p:cNvPr id="5" name="Espaço Reservado para Conteúdo 4"/>
          <p:cNvSpPr>
            <a:spLocks noGrp="1"/>
          </p:cNvSpPr>
          <p:nvPr>
            <p:ph idx="1"/>
          </p:nvPr>
        </p:nvSpPr>
        <p:spPr>
          <a:xfrm>
            <a:off x="6096000" y="2596245"/>
            <a:ext cx="5433391" cy="2479338"/>
          </a:xfrm>
        </p:spPr>
        <p:txBody>
          <a:bodyPr/>
          <a:lstStyle/>
          <a:p>
            <a:pPr algn="just"/>
            <a:r>
              <a:rPr lang="pt-BR" dirty="0" smtClean="0"/>
              <a:t>É necessário ter a compreensão total da dimensão de tal indústria, para refletir sobre o passado, presente e futuro. Além de conhecer os fatores que percorrem este cenário.</a:t>
            </a:r>
          </a:p>
        </p:txBody>
      </p:sp>
      <p:pic>
        <p:nvPicPr>
          <p:cNvPr id="8" name="Imagem 7"/>
          <p:cNvPicPr>
            <a:picLocks noChangeAspect="1"/>
          </p:cNvPicPr>
          <p:nvPr/>
        </p:nvPicPr>
        <p:blipFill>
          <a:blip r:embed="rId2"/>
          <a:stretch>
            <a:fillRect/>
          </a:stretch>
        </p:blipFill>
        <p:spPr>
          <a:xfrm>
            <a:off x="609599" y="2155612"/>
            <a:ext cx="4709772" cy="313413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0977700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Fatores de Crescimento da Industria do Esporte</a:t>
            </a:r>
            <a:endParaRPr lang="pt-BR" dirty="0"/>
          </a:p>
        </p:txBody>
      </p:sp>
      <p:sp>
        <p:nvSpPr>
          <p:cNvPr id="4" name="CaixaDeTexto 3"/>
          <p:cNvSpPr txBox="1"/>
          <p:nvPr/>
        </p:nvSpPr>
        <p:spPr>
          <a:xfrm>
            <a:off x="9911799" y="6311900"/>
            <a:ext cx="2223052" cy="369332"/>
          </a:xfrm>
          <a:prstGeom prst="rect">
            <a:avLst/>
          </a:prstGeom>
          <a:noFill/>
        </p:spPr>
        <p:txBody>
          <a:bodyPr wrap="square" rtlCol="0">
            <a:spAutoFit/>
          </a:bodyPr>
          <a:lstStyle/>
          <a:p>
            <a:r>
              <a:rPr lang="pt-BR" b="1" dirty="0" err="1" smtClean="0"/>
              <a:t>Pitts</a:t>
            </a:r>
            <a:r>
              <a:rPr lang="pt-BR" b="1" dirty="0" smtClean="0"/>
              <a:t>, </a:t>
            </a:r>
            <a:r>
              <a:rPr lang="pt-BR" b="1" dirty="0" err="1" smtClean="0"/>
              <a:t>Stotlar</a:t>
            </a:r>
            <a:r>
              <a:rPr lang="pt-BR" b="1" dirty="0" smtClean="0"/>
              <a:t> (2002)</a:t>
            </a:r>
            <a:endParaRPr lang="pt-BR" b="1" dirty="0"/>
          </a:p>
        </p:txBody>
      </p:sp>
      <p:graphicFrame>
        <p:nvGraphicFramePr>
          <p:cNvPr id="6" name="Espaço Reservado para Conteúdo 5"/>
          <p:cNvGraphicFramePr>
            <a:graphicFrameLocks noGrp="1"/>
          </p:cNvGraphicFramePr>
          <p:nvPr>
            <p:ph idx="1"/>
            <p:extLst>
              <p:ext uri="{D42A27DB-BD31-4B8C-83A1-F6EECF244321}">
                <p14:modId xmlns:p14="http://schemas.microsoft.com/office/powerpoint/2010/main" val="332738407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0625181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7002</TotalTime>
  <Words>979</Words>
  <Application>Microsoft Office PowerPoint</Application>
  <PresentationFormat>Widescreen</PresentationFormat>
  <Paragraphs>141</Paragraphs>
  <Slides>22</Slides>
  <Notes>0</Notes>
  <HiddenSlides>0</HiddenSlides>
  <MMClips>0</MMClips>
  <ScaleCrop>false</ScaleCrop>
  <HeadingPairs>
    <vt:vector size="6" baseType="variant">
      <vt:variant>
        <vt:lpstr>Fontes usadas</vt:lpstr>
      </vt:variant>
      <vt:variant>
        <vt:i4>8</vt:i4>
      </vt:variant>
      <vt:variant>
        <vt:lpstr>Tema</vt:lpstr>
      </vt:variant>
      <vt:variant>
        <vt:i4>1</vt:i4>
      </vt:variant>
      <vt:variant>
        <vt:lpstr>Títulos de slides</vt:lpstr>
      </vt:variant>
      <vt:variant>
        <vt:i4>22</vt:i4>
      </vt:variant>
    </vt:vector>
  </HeadingPairs>
  <TitlesOfParts>
    <vt:vector size="31" baseType="lpstr">
      <vt:lpstr>Arial</vt:lpstr>
      <vt:lpstr>Calibri</vt:lpstr>
      <vt:lpstr>Calibri Light</vt:lpstr>
      <vt:lpstr>Ecofont Vera Sans</vt:lpstr>
      <vt:lpstr>Gill Sans MT</vt:lpstr>
      <vt:lpstr>Impact</vt:lpstr>
      <vt:lpstr>Tw Cen MT</vt:lpstr>
      <vt:lpstr>Wingdings</vt:lpstr>
      <vt:lpstr>Tema do Office</vt:lpstr>
      <vt:lpstr>MARKETING ESPORTIVO</vt:lpstr>
      <vt:lpstr>Introdução</vt:lpstr>
      <vt:lpstr>Industria</vt:lpstr>
      <vt:lpstr>Esporte e administração esportiva</vt:lpstr>
      <vt:lpstr>Industria do Esporte</vt:lpstr>
      <vt:lpstr>Industria do Esporte</vt:lpstr>
      <vt:lpstr>Industria do Esporte</vt:lpstr>
      <vt:lpstr>Fatores de Crescimento da Industria do Esporte</vt:lpstr>
      <vt:lpstr>Fatores de Crescimento da Industria do Esporte</vt:lpstr>
      <vt:lpstr>HISTÓRICO DO MARKETING</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Referências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Neto Leal</dc:creator>
  <cp:lastModifiedBy>Neto Leal</cp:lastModifiedBy>
  <cp:revision>38</cp:revision>
  <dcterms:created xsi:type="dcterms:W3CDTF">2022-08-12T01:35:28Z</dcterms:created>
  <dcterms:modified xsi:type="dcterms:W3CDTF">2022-09-09T23:39:24Z</dcterms:modified>
</cp:coreProperties>
</file>