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1" r:id="rId3"/>
    <p:sldId id="289" r:id="rId4"/>
    <p:sldId id="290" r:id="rId5"/>
    <p:sldId id="291" r:id="rId6"/>
    <p:sldId id="292" r:id="rId7"/>
    <p:sldId id="257" r:id="rId8"/>
    <p:sldId id="258" r:id="rId9"/>
    <p:sldId id="269" r:id="rId10"/>
    <p:sldId id="259" r:id="rId11"/>
    <p:sldId id="260" r:id="rId12"/>
    <p:sldId id="262" r:id="rId13"/>
    <p:sldId id="263" r:id="rId14"/>
    <p:sldId id="264" r:id="rId15"/>
    <p:sldId id="265" r:id="rId16"/>
    <p:sldId id="261" r:id="rId17"/>
    <p:sldId id="266" r:id="rId18"/>
    <p:sldId id="267" r:id="rId19"/>
    <p:sldId id="270" r:id="rId20"/>
    <p:sldId id="271" r:id="rId21"/>
    <p:sldId id="272" r:id="rId22"/>
    <p:sldId id="273" r:id="rId23"/>
    <p:sldId id="274" r:id="rId24"/>
    <p:sldId id="275" r:id="rId25"/>
    <p:sldId id="285" r:id="rId26"/>
    <p:sldId id="276" r:id="rId27"/>
    <p:sldId id="283" r:id="rId28"/>
    <p:sldId id="286" r:id="rId29"/>
    <p:sldId id="279" r:id="rId30"/>
    <p:sldId id="287" r:id="rId31"/>
    <p:sldId id="280" r:id="rId32"/>
    <p:sldId id="284" r:id="rId33"/>
    <p:sldId id="288" r:id="rId34"/>
    <p:sldId id="282" r:id="rId3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C31574CD-3AB0-402A-B4C3-1BC2EE905A82}" type="datetimeFigureOut">
              <a:rPr lang="pt-BR" smtClean="0"/>
              <a:t>14/03/2022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pt-BR"/>
          </a:p>
        </p:txBody>
      </p:sp>
      <p:sp>
        <p:nvSpPr>
          <p:cNvPr id="10" name="Retângul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tângul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ângul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ector reto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ector reto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tângul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3E39B139-9C1B-4C60-B6F0-E8DDD5AF4F5A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574CD-3AB0-402A-B4C3-1BC2EE905A82}" type="datetimeFigureOut">
              <a:rPr lang="pt-BR" smtClean="0"/>
              <a:t>14/03/2022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9B139-9C1B-4C60-B6F0-E8DDD5AF4F5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574CD-3AB0-402A-B4C3-1BC2EE905A82}" type="datetimeFigureOut">
              <a:rPr lang="pt-BR" smtClean="0"/>
              <a:t>14/03/2022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9B139-9C1B-4C60-B6F0-E8DDD5AF4F5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31574CD-3AB0-402A-B4C3-1BC2EE905A82}" type="datetimeFigureOut">
              <a:rPr lang="pt-BR" smtClean="0"/>
              <a:t>14/03/2022</a:t>
            </a:fld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E39B139-9C1B-4C60-B6F0-E8DDD5AF4F5A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C31574CD-3AB0-402A-B4C3-1BC2EE905A82}" type="datetimeFigureOut">
              <a:rPr lang="pt-BR" smtClean="0"/>
              <a:t>14/03/2022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pt-BR"/>
          </a:p>
        </p:txBody>
      </p:sp>
      <p:sp>
        <p:nvSpPr>
          <p:cNvPr id="9" name="Retângul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ector reto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ector reto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tângul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ector reto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3E39B139-9C1B-4C60-B6F0-E8DDD5AF4F5A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574CD-3AB0-402A-B4C3-1BC2EE905A82}" type="datetimeFigureOut">
              <a:rPr lang="pt-BR" smtClean="0"/>
              <a:t>14/03/2022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9B139-9C1B-4C60-B6F0-E8DDD5AF4F5A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574CD-3AB0-402A-B4C3-1BC2EE905A82}" type="datetimeFigureOut">
              <a:rPr lang="pt-BR" smtClean="0"/>
              <a:t>14/03/2022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9B139-9C1B-4C60-B6F0-E8DDD5AF4F5A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12" name="Espaço Reservado para Texto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14" name="Espaço Reservado para Texto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6" name="Espaço Reservado para Dat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31574CD-3AB0-402A-B4C3-1BC2EE905A82}" type="datetimeFigureOut">
              <a:rPr lang="pt-BR" smtClean="0"/>
              <a:t>14/03/2022</a:t>
            </a:fld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E39B139-9C1B-4C60-B6F0-E8DDD5AF4F5A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574CD-3AB0-402A-B4C3-1BC2EE905A82}" type="datetimeFigureOut">
              <a:rPr lang="pt-BR" smtClean="0"/>
              <a:t>14/03/2022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9B139-9C1B-4C60-B6F0-E8DDD5AF4F5A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ço Reservado para Conteúdo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21" name="Espaço Reservado para Dat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31574CD-3AB0-402A-B4C3-1BC2EE905A82}" type="datetimeFigureOut">
              <a:rPr lang="pt-BR" smtClean="0"/>
              <a:t>14/03/2022</a:t>
            </a:fld>
            <a:endParaRPr lang="pt-BR"/>
          </a:p>
        </p:txBody>
      </p:sp>
      <p:sp>
        <p:nvSpPr>
          <p:cNvPr id="22" name="Espaço Reservado para Número de Slid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E39B139-9C1B-4C60-B6F0-E8DDD5AF4F5A}" type="slidenum">
              <a:rPr lang="pt-BR" smtClean="0"/>
              <a:t>‹nº›</a:t>
            </a:fld>
            <a:endParaRPr lang="pt-BR"/>
          </a:p>
        </p:txBody>
      </p:sp>
      <p:sp>
        <p:nvSpPr>
          <p:cNvPr id="23" name="Espaço Reservado para Rodapé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pt-BR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/>
              <a:t>Clique para editar o texto mestre</a:t>
            </a:r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tângul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ector reto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ector reto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ço Reservado para Dat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31574CD-3AB0-402A-B4C3-1BC2EE905A82}" type="datetimeFigureOut">
              <a:rPr lang="pt-BR" smtClean="0"/>
              <a:t>14/03/2022</a:t>
            </a:fld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E39B139-9C1B-4C60-B6F0-E8DDD5AF4F5A}" type="slidenum">
              <a:rPr lang="pt-BR" smtClean="0"/>
              <a:t>‹nº›</a:t>
            </a:fld>
            <a:endParaRPr lang="pt-BR"/>
          </a:p>
        </p:txBody>
      </p:sp>
      <p:sp>
        <p:nvSpPr>
          <p:cNvPr id="21" name="Espaço Reservado para Rodapé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t-BR"/>
              <a:t>Clique para editar 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/>
              <a:t>Clique para editar o texto mestre</a:t>
            </a:r>
          </a:p>
          <a:p>
            <a:pPr lvl="1" eaLnBrk="1" latinLnBrk="0" hangingPunct="1"/>
            <a:r>
              <a:rPr kumimoji="0" lang="pt-BR"/>
              <a:t>Segundo nível</a:t>
            </a:r>
          </a:p>
          <a:p>
            <a:pPr lvl="2" eaLnBrk="1" latinLnBrk="0" hangingPunct="1"/>
            <a:r>
              <a:rPr kumimoji="0" lang="pt-BR"/>
              <a:t>Terceiro nível</a:t>
            </a:r>
          </a:p>
          <a:p>
            <a:pPr lvl="3" eaLnBrk="1" latinLnBrk="0" hangingPunct="1"/>
            <a:r>
              <a:rPr kumimoji="0" lang="pt-BR"/>
              <a:t>Quarto nível</a:t>
            </a:r>
          </a:p>
          <a:p>
            <a:pPr lvl="4" eaLnBrk="1" latinLnBrk="0" hangingPunct="1"/>
            <a:r>
              <a:rPr kumimoji="0" lang="pt-BR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31574CD-3AB0-402A-B4C3-1BC2EE905A82}" type="datetimeFigureOut">
              <a:rPr lang="pt-BR" smtClean="0"/>
              <a:t>14/03/2022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E39B139-9C1B-4C60-B6F0-E8DDD5AF4F5A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71600" y="260648"/>
            <a:ext cx="7612360" cy="3528392"/>
          </a:xfrm>
        </p:spPr>
        <p:txBody>
          <a:bodyPr>
            <a:normAutofit/>
          </a:bodyPr>
          <a:lstStyle/>
          <a:p>
            <a:pPr algn="ctr"/>
            <a:r>
              <a:rPr lang="pt-BR" sz="6000" dirty="0"/>
              <a:t>Saúde da Mulher</a:t>
            </a:r>
            <a:br>
              <a:rPr lang="pt-BR" sz="6000" dirty="0"/>
            </a:br>
            <a:r>
              <a:rPr lang="pt-BR" sz="6000" dirty="0"/>
              <a:t>Conceitos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907704" y="5085184"/>
            <a:ext cx="7056784" cy="1104528"/>
          </a:xfrm>
        </p:spPr>
        <p:txBody>
          <a:bodyPr/>
          <a:lstStyle/>
          <a:p>
            <a:r>
              <a:rPr lang="pt-BR" sz="4000" dirty="0" err="1"/>
              <a:t>Profª</a:t>
            </a:r>
            <a:r>
              <a:rPr lang="pt-BR" sz="4000" dirty="0"/>
              <a:t> Claudine Baqueiro</a:t>
            </a:r>
          </a:p>
        </p:txBody>
      </p:sp>
    </p:spTree>
    <p:extLst>
      <p:ext uri="{BB962C8B-B14F-4D97-AF65-F5344CB8AC3E}">
        <p14:creationId xmlns:p14="http://schemas.microsoft.com/office/powerpoint/2010/main" val="22267837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600" dirty="0"/>
              <a:t>Incorporou</a:t>
            </a:r>
            <a:r>
              <a:rPr lang="pt-BR" dirty="0"/>
              <a:t>: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pt-BR" sz="3200" dirty="0"/>
              <a:t>Princípios norteadores da reforma sanitária; </a:t>
            </a:r>
          </a:p>
          <a:p>
            <a:pPr>
              <a:buFont typeface="Wingdings" pitchFamily="2" charset="2"/>
              <a:buChar char="q"/>
            </a:pPr>
            <a:r>
              <a:rPr lang="pt-BR" sz="3200" dirty="0"/>
              <a:t>Descentralização;</a:t>
            </a:r>
          </a:p>
          <a:p>
            <a:pPr>
              <a:buFont typeface="Wingdings" pitchFamily="2" charset="2"/>
              <a:buChar char="q"/>
            </a:pPr>
            <a:r>
              <a:rPr lang="pt-BR" sz="3200" dirty="0"/>
              <a:t>Hierarquização; </a:t>
            </a:r>
          </a:p>
          <a:p>
            <a:pPr>
              <a:buFont typeface="Wingdings" pitchFamily="2" charset="2"/>
              <a:buChar char="q"/>
            </a:pPr>
            <a:r>
              <a:rPr lang="pt-BR" sz="3200" dirty="0"/>
              <a:t>Regionalização; </a:t>
            </a:r>
          </a:p>
          <a:p>
            <a:pPr>
              <a:buFont typeface="Wingdings" pitchFamily="2" charset="2"/>
              <a:buChar char="q"/>
            </a:pPr>
            <a:r>
              <a:rPr lang="pt-BR" sz="3200" dirty="0"/>
              <a:t>Equidade na atenção;</a:t>
            </a:r>
          </a:p>
          <a:p>
            <a:pPr>
              <a:buFont typeface="Wingdings" pitchFamily="2" charset="2"/>
              <a:buChar char="q"/>
            </a:pPr>
            <a:r>
              <a:rPr lang="pt-BR" sz="3200" dirty="0"/>
              <a:t>Participação social.</a:t>
            </a:r>
          </a:p>
        </p:txBody>
      </p:sp>
    </p:spTree>
    <p:extLst>
      <p:ext uri="{BB962C8B-B14F-4D97-AF65-F5344CB8AC3E}">
        <p14:creationId xmlns:p14="http://schemas.microsoft.com/office/powerpoint/2010/main" val="7577014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44624"/>
            <a:ext cx="8229600" cy="936104"/>
          </a:xfrm>
        </p:spPr>
        <p:txBody>
          <a:bodyPr>
            <a:normAutofit/>
          </a:bodyPr>
          <a:lstStyle/>
          <a:p>
            <a:pPr algn="ctr"/>
            <a:r>
              <a:rPr lang="pt-BR" sz="3600" dirty="0"/>
              <a:t>Propôs: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95536" y="1556792"/>
            <a:ext cx="8229600" cy="4968552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Wingdings" pitchFamily="2" charset="2"/>
              <a:buChar char="q"/>
            </a:pPr>
            <a:r>
              <a:rPr lang="pt-BR" sz="3200" dirty="0"/>
              <a:t>Formas mais simétricas de relacionamento entre os profissionais de saúde e as mulheres, apontando para a apropriação, autonomia e maior controle sobre a saúde, o corpo e a vida;</a:t>
            </a:r>
          </a:p>
          <a:p>
            <a:pPr marL="0" indent="0" algn="just">
              <a:buNone/>
            </a:pPr>
            <a:endParaRPr lang="pt-BR" sz="3200" dirty="0"/>
          </a:p>
          <a:p>
            <a:pPr algn="just">
              <a:buFont typeface="Wingdings" pitchFamily="2" charset="2"/>
              <a:buChar char="q"/>
            </a:pPr>
            <a:r>
              <a:rPr lang="pt-BR" sz="3200" dirty="0"/>
              <a:t>Assistência, em todas as fases da vida, clínico ginecológica, no campo da reprodução (planejamento reprodutivo, gestação, parto e puerpério) como nos casos de doenças crônicas ou agudas. </a:t>
            </a:r>
          </a:p>
        </p:txBody>
      </p:sp>
    </p:spTree>
    <p:extLst>
      <p:ext uri="{BB962C8B-B14F-4D97-AF65-F5344CB8AC3E}">
        <p14:creationId xmlns:p14="http://schemas.microsoft.com/office/powerpoint/2010/main" val="12895712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200" dirty="0"/>
              <a:t>O que reconhece: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787208" cy="4873752"/>
          </a:xfrm>
        </p:spPr>
        <p:txBody>
          <a:bodyPr/>
          <a:lstStyle/>
          <a:p>
            <a:pPr algn="just">
              <a:buFont typeface="Wingdings" pitchFamily="2" charset="2"/>
              <a:buChar char="q"/>
            </a:pPr>
            <a:r>
              <a:rPr lang="pt-BR" sz="3200" dirty="0"/>
              <a:t>O cuidado de toda a equipe de saúde com alto valor às praticas educativas, entendidas como estratégia para a capacidade crítica e a autonomia das mulheres.</a:t>
            </a:r>
          </a:p>
          <a:p>
            <a:pPr>
              <a:buFont typeface="Wingdings" pitchFamily="2" charset="2"/>
              <a:buChar char="q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988265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407869"/>
            <a:ext cx="8964488" cy="1220931"/>
          </a:xfrm>
        </p:spPr>
        <p:txBody>
          <a:bodyPr>
            <a:normAutofit fontScale="90000"/>
          </a:bodyPr>
          <a:lstStyle/>
          <a:p>
            <a:pPr algn="ctr"/>
            <a:br>
              <a:rPr lang="pt-BR" sz="3600" b="1" dirty="0"/>
            </a:br>
            <a:br>
              <a:rPr lang="pt-BR" sz="3600" b="1" dirty="0"/>
            </a:br>
            <a:br>
              <a:rPr lang="pt-BR" sz="3600" b="1" dirty="0"/>
            </a:br>
            <a:r>
              <a:rPr lang="pt-BR" sz="3600" b="1" dirty="0"/>
              <a:t>Política Nacional de Atenção Integral à Saúde da Mulher - Princípios e Diretrizes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85192" y="1628800"/>
            <a:ext cx="8229600" cy="5184576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itchFamily="2" charset="2"/>
              <a:buChar char="q"/>
            </a:pPr>
            <a:r>
              <a:rPr lang="pt-BR" sz="3300" dirty="0"/>
              <a:t>2003 - início a construção da Política Nacional;</a:t>
            </a:r>
          </a:p>
          <a:p>
            <a:pPr marL="0" indent="0">
              <a:buNone/>
            </a:pPr>
            <a:endParaRPr lang="pt-BR" sz="3300" dirty="0"/>
          </a:p>
          <a:p>
            <a:pPr algn="just">
              <a:buFont typeface="Wingdings" pitchFamily="2" charset="2"/>
              <a:buChar char="q"/>
            </a:pPr>
            <a:r>
              <a:rPr lang="pt-BR" sz="3300" dirty="0"/>
              <a:t>2004 - Ministério da Saúde lançou a Política Nacional de Atenção Integral à Saúde da Mulher - Princípios e Diretrizes, construída a partir da proposição do Sistema Único de Saúde (SUS) e respeitando as características da nova política de saúde;</a:t>
            </a:r>
          </a:p>
          <a:p>
            <a:pPr marL="0" indent="0" algn="just">
              <a:buNone/>
            </a:pPr>
            <a:endParaRPr lang="pt-BR" sz="3300" dirty="0"/>
          </a:p>
          <a:p>
            <a:pPr algn="just">
              <a:buFont typeface="Wingdings" pitchFamily="2" charset="2"/>
              <a:buChar char="q"/>
            </a:pPr>
            <a:r>
              <a:rPr lang="pt-BR" sz="3300" dirty="0"/>
              <a:t>2005 - Operacionalização das ações previstas no Plano de Ação construído e legitimado por diversos setores da sociedade e pelas instâncias de controle social do Sistema Único de Saúde (SUS).</a:t>
            </a:r>
            <a:r>
              <a:rPr lang="pt-BR" sz="28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7148315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3200" dirty="0"/>
              <a:t>3 esferas do governo e suas atuações: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19256" cy="4873752"/>
          </a:xfrm>
        </p:spPr>
        <p:txBody>
          <a:bodyPr/>
          <a:lstStyle/>
          <a:p>
            <a:pPr algn="just">
              <a:buFont typeface="Wingdings" pitchFamily="2" charset="2"/>
              <a:buChar char="q"/>
            </a:pPr>
            <a:r>
              <a:rPr lang="pt-BR" sz="3200" dirty="0"/>
              <a:t>Federal - atribuições de formular, avaliar e apoiar políticas; normalizar ações; prestar cooperação técnica aos Estados, ao Distrito Federal e municípios; e controlar, avaliar as ações e os serviços, respeitadas as competências dos demais níveis.</a:t>
            </a:r>
          </a:p>
          <a:p>
            <a:pPr>
              <a:buFont typeface="Wingdings" pitchFamily="2" charset="2"/>
              <a:buChar char="q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361075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692696"/>
            <a:ext cx="8003232" cy="5781256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pt-BR" sz="3200" dirty="0"/>
              <a:t>Estadual - atribuições promover a descentralização de serviços; executar ações e procedimentos de forma complementar aos municípios; prestar apoio técnico e financeiro aos municípios;</a:t>
            </a:r>
          </a:p>
          <a:p>
            <a:pPr marL="0" indent="0" algn="just">
              <a:buNone/>
            </a:pPr>
            <a:endParaRPr lang="pt-BR" sz="3200" dirty="0"/>
          </a:p>
          <a:p>
            <a:pPr algn="just">
              <a:buFont typeface="Wingdings" pitchFamily="2" charset="2"/>
              <a:buChar char="q"/>
            </a:pPr>
            <a:r>
              <a:rPr lang="pt-BR" sz="3200" dirty="0"/>
              <a:t>Municipal - compete, principalmente, a execução, controle, avaliação das ações e serviços das ações de saúde. </a:t>
            </a:r>
          </a:p>
        </p:txBody>
      </p:sp>
    </p:spTree>
    <p:extLst>
      <p:ext uri="{BB962C8B-B14F-4D97-AF65-F5344CB8AC3E}">
        <p14:creationId xmlns:p14="http://schemas.microsoft.com/office/powerpoint/2010/main" val="7427349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t-BR" sz="2800" dirty="0"/>
              <a:t>Na análise preliminar foram considerados os dados obtidos por intermédio dos estudos e pesquisas promovidos pela Coordenação Geral de Saúde da Mulher para avaliar as linhas de ação desenvolvidas. </a:t>
            </a:r>
          </a:p>
          <a:p>
            <a:pPr marL="0" indent="0" algn="just">
              <a:buNone/>
            </a:pPr>
            <a:endParaRPr lang="pt-BR" sz="2800" dirty="0"/>
          </a:p>
          <a:p>
            <a:pPr marL="0" indent="0" algn="just">
              <a:buNone/>
            </a:pPr>
            <a:r>
              <a:rPr lang="pt-BR" sz="2800" dirty="0"/>
              <a:t>Destaque para o Balanço das Ações de Saúde da Mulher 1998-2002, o Estudo da Mortalidade de Mulheres em Idade Fértil, a Avaliação do Programa de Humanização do Pré-natal e Nascimento, a Avaliação dos Centros de Parto Normal e a Avaliação da Estratégia de Distribuição de Métodos Anticoncepcionais.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105804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931224" cy="4873752"/>
          </a:xfrm>
        </p:spPr>
        <p:txBody>
          <a:bodyPr/>
          <a:lstStyle/>
          <a:p>
            <a:pPr marL="0" indent="0" algn="just">
              <a:buNone/>
            </a:pPr>
            <a:r>
              <a:rPr lang="pt-BR" sz="3200" dirty="0"/>
              <a:t>A atenção à saúde da mulher, na história das políticas de saúde no Brasil e no mundo, tem sido reduzida, em grande parte, aos parâmetros da atenção materno-infantil e, mesmo assim, </a:t>
            </a:r>
            <a:r>
              <a:rPr lang="pt-BR" sz="3200" dirty="0" err="1"/>
              <a:t>freqüentemente</a:t>
            </a:r>
            <a:r>
              <a:rPr lang="pt-BR" sz="3200" dirty="0"/>
              <a:t>, relegada a segundo plano.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682207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pt-BR" dirty="0"/>
            </a:br>
            <a:r>
              <a:rPr lang="pt-BR" dirty="0"/>
              <a:t>Definição de saúde da mulher</a:t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417638"/>
            <a:ext cx="7467600" cy="5056314"/>
          </a:xfrm>
        </p:spPr>
        <p:txBody>
          <a:bodyPr>
            <a:normAutofit fontScale="70000" lnSpcReduction="20000"/>
          </a:bodyPr>
          <a:lstStyle/>
          <a:p>
            <a:pPr algn="just">
              <a:buFont typeface="Wingdings" pitchFamily="2" charset="2"/>
              <a:buChar char="q"/>
            </a:pPr>
            <a:r>
              <a:rPr lang="pt-BR" sz="3800" dirty="0"/>
              <a:t>Doenças ou condições que são exclusivas às mulheres ou envolvem diferenças sexuais particularmente importantes para as mulheres;</a:t>
            </a:r>
          </a:p>
          <a:p>
            <a:pPr marL="0" indent="0" algn="just">
              <a:buNone/>
            </a:pPr>
            <a:endParaRPr lang="pt-BR" sz="3800" dirty="0"/>
          </a:p>
          <a:p>
            <a:pPr algn="just">
              <a:buFont typeface="Wingdings" pitchFamily="2" charset="2"/>
              <a:buChar char="q"/>
            </a:pPr>
            <a:r>
              <a:rPr lang="pt-BR" sz="3800" dirty="0"/>
              <a:t>Com o tempo, passou a incluir uma apreciação acerca do bem-estar e da prevenção, da interdisciplinaridade e da natureza holística da saúde da mulher, da diversidade das mulheres e suas necessidades de saúde ao longo da vida e do papel central das mulheres como pacientes e participantes ativas da própria assistência à saúde que recebem.</a:t>
            </a:r>
          </a:p>
          <a:p>
            <a:pPr marL="0" indent="0" algn="just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716316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413792"/>
            <a:ext cx="7467600" cy="1143000"/>
          </a:xfrm>
        </p:spPr>
        <p:txBody>
          <a:bodyPr>
            <a:normAutofit fontScale="90000"/>
          </a:bodyPr>
          <a:lstStyle/>
          <a:p>
            <a:pPr algn="ctr"/>
            <a:br>
              <a:rPr lang="pt-BR" dirty="0"/>
            </a:br>
            <a:br>
              <a:rPr lang="pt-BR" dirty="0"/>
            </a:br>
            <a:br>
              <a:rPr lang="pt-BR" dirty="0"/>
            </a:br>
            <a:br>
              <a:rPr lang="pt-BR" dirty="0"/>
            </a:br>
            <a:br>
              <a:rPr lang="pt-BR" dirty="0"/>
            </a:br>
            <a:br>
              <a:rPr lang="pt-BR" dirty="0"/>
            </a:br>
            <a:br>
              <a:rPr lang="pt-BR" dirty="0"/>
            </a:br>
            <a:r>
              <a:rPr lang="pt-BR" sz="3600" dirty="0"/>
              <a:t>Fatores que influenciam a saúde da mulher</a:t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199" y="1600200"/>
            <a:ext cx="7897091" cy="4873752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pt-BR" sz="3200" dirty="0"/>
              <a:t>Influências hormonais (endógeno):</a:t>
            </a:r>
          </a:p>
          <a:p>
            <a:r>
              <a:rPr lang="pt-BR" sz="3200" dirty="0"/>
              <a:t>influência os anos de idade fértil;</a:t>
            </a:r>
          </a:p>
          <a:p>
            <a:r>
              <a:rPr lang="pt-BR" sz="3200" dirty="0"/>
              <a:t>desenvolvimento sexual e a função reprodutiva;</a:t>
            </a:r>
          </a:p>
          <a:p>
            <a:r>
              <a:rPr lang="pt-BR" sz="3200" dirty="0"/>
              <a:t>menopausa (diminuição dos hormônios);</a:t>
            </a:r>
          </a:p>
          <a:p>
            <a:r>
              <a:rPr lang="pt-BR" sz="3200" dirty="0"/>
              <a:t>aumento dos fatores de risco. </a:t>
            </a:r>
          </a:p>
          <a:p>
            <a:pPr marL="0" indent="0">
              <a:buNone/>
            </a:pPr>
            <a:endParaRPr lang="pt-BR" dirty="0"/>
          </a:p>
          <a:p>
            <a:pPr>
              <a:buFont typeface="Wingdings" pitchFamily="2" charset="2"/>
              <a:buChar char="q"/>
            </a:pPr>
            <a:endParaRPr lang="pt-BR" dirty="0"/>
          </a:p>
          <a:p>
            <a:pPr>
              <a:buFont typeface="Wingdings" pitchFamily="2" charset="2"/>
              <a:buChar char="q"/>
            </a:pPr>
            <a:endParaRPr lang="pt-BR" dirty="0"/>
          </a:p>
          <a:p>
            <a:pPr>
              <a:buFont typeface="Wingdings" pitchFamily="2" charset="2"/>
              <a:buChar char="q"/>
            </a:pPr>
            <a:endParaRPr lang="pt-BR" dirty="0"/>
          </a:p>
          <a:p>
            <a:pPr>
              <a:buFont typeface="Wingdings" pitchFamily="2" charset="2"/>
              <a:buChar char="q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05786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33256"/>
            <a:ext cx="8424936" cy="540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247299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980728"/>
            <a:ext cx="8147248" cy="5493224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pt-BR" sz="3200" dirty="0"/>
              <a:t>Fatores sociais:</a:t>
            </a:r>
          </a:p>
          <a:p>
            <a:r>
              <a:rPr lang="pt-BR" sz="3200" dirty="0"/>
              <a:t>crescente participação das mulheres na força de trabalho;</a:t>
            </a:r>
          </a:p>
          <a:p>
            <a:r>
              <a:rPr lang="pt-BR" sz="3200" dirty="0"/>
              <a:t>efeitos cumulativos do exercício de múltiplos papéis;</a:t>
            </a:r>
          </a:p>
          <a:p>
            <a:r>
              <a:rPr lang="pt-BR" sz="3200" dirty="0"/>
              <a:t>famílias constituídas por apenas um dos pais e lideradas por mulheres;</a:t>
            </a:r>
          </a:p>
          <a:p>
            <a:r>
              <a:rPr lang="pt-BR" sz="3200" dirty="0"/>
              <a:t>fatores socioeconômicos.</a:t>
            </a:r>
          </a:p>
          <a:p>
            <a:pPr marL="0" indent="0">
              <a:buNone/>
            </a:pPr>
            <a:endParaRPr lang="pt-BR" dirty="0"/>
          </a:p>
          <a:p>
            <a:pPr>
              <a:buFont typeface="Wingdings" pitchFamily="2" charset="2"/>
              <a:buChar char="q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538143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23528" y="1124744"/>
            <a:ext cx="8291264" cy="534920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pt-BR" sz="3200" dirty="0"/>
              <a:t>Morbidade e mortalidade entre mulheres:</a:t>
            </a:r>
          </a:p>
          <a:p>
            <a:pPr algn="just"/>
            <a:r>
              <a:rPr lang="pt-BR" sz="3200" dirty="0"/>
              <a:t>século XX, a média da expectativa de vida das mulheres norte-americanas era 48 anos, comparada à média de 46 anos para os homens;</a:t>
            </a:r>
          </a:p>
          <a:p>
            <a:pPr algn="just"/>
            <a:r>
              <a:rPr lang="pt-BR" sz="3200" dirty="0"/>
              <a:t>a expectativa de vida para as mulheres aumentou em mais de 30 anos e atualmente é de 80 anos, comparada aos 75 anos para os homens;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5515852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91264" cy="4873752"/>
          </a:xfrm>
        </p:spPr>
        <p:txBody>
          <a:bodyPr/>
          <a:lstStyle/>
          <a:p>
            <a:pPr algn="just"/>
            <a:r>
              <a:rPr lang="pt-BR" sz="3200" dirty="0"/>
              <a:t>aumento da expectativa de vida geral esteja relacionado à menor mortalidade infantil, controle de doenças infecciosas e progresso do tratamento de doenças crônicas.</a:t>
            </a:r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6888166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pt-BR" sz="3600" dirty="0"/>
            </a:br>
            <a:r>
              <a:rPr lang="pt-BR" sz="3600" dirty="0"/>
              <a:t>A saúde das mulheres ao longo da vida</a:t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063277"/>
            <a:ext cx="8229600" cy="5318051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pt-BR" sz="3200" dirty="0"/>
              <a:t>Muitos dos problemas de saúde importantes das mulheres têm início ou exercem maior impacto em determinadas idades, estando intrinsecamente ligados ao desenvolvimento feminino psicossocial e sexual:</a:t>
            </a:r>
          </a:p>
          <a:p>
            <a:pPr marL="0" indent="0" algn="just">
              <a:buNone/>
            </a:pPr>
            <a:endParaRPr lang="pt-BR" sz="3200" dirty="0"/>
          </a:p>
          <a:p>
            <a:pPr algn="just"/>
            <a:r>
              <a:rPr lang="pt-BR" sz="3200" b="1" dirty="0"/>
              <a:t>Do nascimento à idade adulta</a:t>
            </a:r>
          </a:p>
          <a:p>
            <a:pPr algn="just">
              <a:buFont typeface="Wingdings" pitchFamily="2" charset="2"/>
              <a:buChar char="ü"/>
            </a:pPr>
            <a:r>
              <a:rPr lang="pt-BR" sz="3200" dirty="0"/>
              <a:t>puberdade;</a:t>
            </a:r>
          </a:p>
          <a:p>
            <a:pPr>
              <a:buFont typeface="Wingdings" pitchFamily="2" charset="2"/>
              <a:buChar char="ü"/>
            </a:pPr>
            <a:r>
              <a:rPr lang="pt-BR" sz="3200" dirty="0"/>
              <a:t>alterações do desenvolvimento físico e sexual;</a:t>
            </a:r>
          </a:p>
          <a:p>
            <a:pPr>
              <a:buFont typeface="Wingdings" pitchFamily="2" charset="2"/>
              <a:buChar char="ü"/>
            </a:pPr>
            <a:r>
              <a:rPr lang="pt-BR" sz="3200" dirty="0"/>
              <a:t>mudanças de relacionamento;</a:t>
            </a:r>
          </a:p>
          <a:p>
            <a:endParaRPr lang="pt-BR" dirty="0"/>
          </a:p>
          <a:p>
            <a:pPr algn="just">
              <a:buFont typeface="Wingdings" pitchFamily="2" charset="2"/>
              <a:buChar char="ü"/>
            </a:pPr>
            <a:endParaRPr lang="pt-BR" dirty="0"/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3834113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836712"/>
            <a:ext cx="8075240" cy="5061176"/>
          </a:xfrm>
        </p:spPr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pt-BR" sz="3200" dirty="0"/>
              <a:t>autoestima;</a:t>
            </a:r>
          </a:p>
          <a:p>
            <a:pPr>
              <a:buFont typeface="Wingdings" pitchFamily="2" charset="2"/>
              <a:buChar char="ü"/>
            </a:pPr>
            <a:r>
              <a:rPr lang="pt-BR" sz="3200" dirty="0"/>
              <a:t>atos de violência física e sexual;</a:t>
            </a:r>
          </a:p>
          <a:p>
            <a:pPr>
              <a:buFont typeface="Wingdings" pitchFamily="2" charset="2"/>
              <a:buChar char="ü"/>
            </a:pPr>
            <a:r>
              <a:rPr lang="pt-BR" sz="3200" dirty="0"/>
              <a:t>desenvolvimento das doenças crônicas ou incapacitação.</a:t>
            </a:r>
          </a:p>
          <a:p>
            <a:pPr marL="0" indent="0" algn="just">
              <a:buNone/>
            </a:pPr>
            <a:r>
              <a:rPr lang="pt-BR" sz="3200" dirty="0"/>
              <a:t>Todos esses fatores constituem a principal causa de morte e incapacitação de mulheres jovens. </a:t>
            </a:r>
          </a:p>
        </p:txBody>
      </p:sp>
    </p:spTree>
    <p:extLst>
      <p:ext uri="{BB962C8B-B14F-4D97-AF65-F5344CB8AC3E}">
        <p14:creationId xmlns:p14="http://schemas.microsoft.com/office/powerpoint/2010/main" val="33271753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ases da vida - Infância, adolescência, idade adulta e velhice">
            <a:extLst>
              <a:ext uri="{FF2B5EF4-FFF2-40B4-BE49-F238E27FC236}">
                <a16:creationId xmlns:a16="http://schemas.microsoft.com/office/drawing/2014/main" id="{922872F2-D342-45C2-8A54-38ADCBB558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124744"/>
            <a:ext cx="7128792" cy="4896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511358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260648"/>
            <a:ext cx="8229600" cy="6480720"/>
          </a:xfrm>
        </p:spPr>
        <p:txBody>
          <a:bodyPr>
            <a:normAutofit/>
          </a:bodyPr>
          <a:lstStyle/>
          <a:p>
            <a:r>
              <a:rPr lang="pt-BR" sz="3800" b="1" dirty="0"/>
              <a:t>Dos 15 aos 44 anos</a:t>
            </a:r>
          </a:p>
          <a:p>
            <a:pPr marL="0" indent="0">
              <a:buNone/>
            </a:pPr>
            <a:endParaRPr lang="pt-BR" sz="3800" dirty="0"/>
          </a:p>
          <a:p>
            <a:pPr>
              <a:buFont typeface="Wingdings" pitchFamily="2" charset="2"/>
              <a:buChar char="ü"/>
            </a:pPr>
            <a:r>
              <a:rPr lang="pt-BR" sz="3200" dirty="0"/>
              <a:t>cânceres de mama e do trato reprodutor;</a:t>
            </a:r>
          </a:p>
          <a:p>
            <a:pPr>
              <a:buFont typeface="Wingdings" pitchFamily="2" charset="2"/>
              <a:buChar char="ü"/>
            </a:pPr>
            <a:r>
              <a:rPr lang="pt-BR" sz="3200" dirty="0"/>
              <a:t>lesões não intencionais (ex. acidentes);</a:t>
            </a:r>
          </a:p>
          <a:p>
            <a:pPr>
              <a:buFont typeface="Wingdings" pitchFamily="2" charset="2"/>
              <a:buChar char="ü"/>
            </a:pPr>
            <a:r>
              <a:rPr lang="pt-BR" sz="3200" dirty="0"/>
              <a:t>lesões intencionais (ex. suicídio);</a:t>
            </a:r>
          </a:p>
          <a:p>
            <a:pPr>
              <a:buFont typeface="Wingdings" pitchFamily="2" charset="2"/>
              <a:buChar char="ü"/>
            </a:pPr>
            <a:r>
              <a:rPr lang="pt-BR" sz="3200" dirty="0"/>
              <a:t>doença cardíaca;</a:t>
            </a:r>
          </a:p>
          <a:p>
            <a:pPr>
              <a:buFont typeface="Wingdings" pitchFamily="2" charset="2"/>
              <a:buChar char="ü"/>
            </a:pPr>
            <a:r>
              <a:rPr lang="pt-BR" sz="3200" dirty="0"/>
              <a:t>incidência geral de Aids (tendência mais dramática);</a:t>
            </a:r>
          </a:p>
          <a:p>
            <a:pPr>
              <a:buFont typeface="Wingdings" pitchFamily="2" charset="2"/>
              <a:buChar char="ü"/>
            </a:pPr>
            <a:r>
              <a:rPr lang="pt-BR" sz="3200" dirty="0"/>
              <a:t>Fatores sociais e culturais;</a:t>
            </a:r>
          </a:p>
          <a:p>
            <a:pPr marL="0" indent="0">
              <a:buNone/>
            </a:pPr>
            <a:endParaRPr lang="pt-BR" sz="3000" dirty="0"/>
          </a:p>
          <a:p>
            <a:pPr>
              <a:buFont typeface="Wingdings" pitchFamily="2" charset="2"/>
              <a:buChar char="ü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5023392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67544" y="1124744"/>
            <a:ext cx="8064896" cy="487375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pt-BR" sz="3200" dirty="0"/>
              <a:t>responsabilidades associadas à fertilidade e à família;</a:t>
            </a:r>
          </a:p>
          <a:p>
            <a:pPr>
              <a:buFont typeface="Wingdings" pitchFamily="2" charset="2"/>
              <a:buChar char="ü"/>
            </a:pPr>
            <a:r>
              <a:rPr lang="pt-BR" sz="3200" dirty="0"/>
              <a:t>distúrbios mentais.</a:t>
            </a:r>
          </a:p>
          <a:p>
            <a:pPr marL="0" indent="0">
              <a:buNone/>
            </a:pPr>
            <a:endParaRPr lang="pt-BR" sz="3200" dirty="0"/>
          </a:p>
          <a:p>
            <a:pPr marL="0" indent="0" algn="just">
              <a:buNone/>
            </a:pPr>
            <a:r>
              <a:rPr lang="pt-BR" sz="3200" dirty="0"/>
              <a:t>Um importante papel dos médicos clínicos na prestação de assistência a jovens mulheres é reconhecer e reduzir comportamentos de risco, além de outros comportamentos pouco sadios.</a:t>
            </a:r>
          </a:p>
        </p:txBody>
      </p:sp>
    </p:spTree>
    <p:extLst>
      <p:ext uri="{BB962C8B-B14F-4D97-AF65-F5344CB8AC3E}">
        <p14:creationId xmlns:p14="http://schemas.microsoft.com/office/powerpoint/2010/main" val="331471410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10 cuidados primordiais para a saúde da mulher | | CEMEP">
            <a:extLst>
              <a:ext uri="{FF2B5EF4-FFF2-40B4-BE49-F238E27FC236}">
                <a16:creationId xmlns:a16="http://schemas.microsoft.com/office/drawing/2014/main" id="{DD1C1A42-C898-4E2C-8D1C-2A03180ED3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196752"/>
            <a:ext cx="6840760" cy="4680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056475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548680"/>
            <a:ext cx="8507288" cy="5760640"/>
          </a:xfrm>
        </p:spPr>
        <p:txBody>
          <a:bodyPr/>
          <a:lstStyle/>
          <a:p>
            <a:r>
              <a:rPr lang="pt-BR" sz="3200" b="1" dirty="0"/>
              <a:t>Dos 45 aos 64 anos</a:t>
            </a:r>
          </a:p>
          <a:p>
            <a:pPr>
              <a:buFont typeface="Wingdings" pitchFamily="2" charset="2"/>
              <a:buChar char="ü"/>
            </a:pPr>
            <a:r>
              <a:rPr lang="pt-BR" sz="3000" dirty="0"/>
              <a:t>doença cardíaca (antigamente);</a:t>
            </a:r>
          </a:p>
          <a:p>
            <a:pPr>
              <a:buFont typeface="Wingdings" pitchFamily="2" charset="2"/>
              <a:buChar char="ü"/>
            </a:pPr>
            <a:r>
              <a:rPr lang="pt-BR" sz="3000" dirty="0"/>
              <a:t>Câncer (aumentou significantemente);</a:t>
            </a:r>
          </a:p>
          <a:p>
            <a:pPr>
              <a:buFont typeface="Wingdings" pitchFamily="2" charset="2"/>
              <a:buChar char="ü"/>
            </a:pPr>
            <a:r>
              <a:rPr lang="pt-BR" sz="3000" dirty="0"/>
              <a:t>Menopausa;</a:t>
            </a:r>
          </a:p>
          <a:p>
            <a:pPr>
              <a:buFont typeface="Wingdings" pitchFamily="2" charset="2"/>
              <a:buChar char="ü"/>
            </a:pPr>
            <a:r>
              <a:rPr lang="pt-BR" sz="3000" dirty="0"/>
              <a:t>papéis sociais que afetam profundamente sua saúde física e mental;</a:t>
            </a:r>
          </a:p>
          <a:p>
            <a:pPr>
              <a:buFont typeface="Wingdings" pitchFamily="2" charset="2"/>
              <a:buChar char="ü"/>
            </a:pPr>
            <a:r>
              <a:rPr lang="pt-BR" sz="3000" dirty="0"/>
              <a:t>aumento da incapacitação.</a:t>
            </a:r>
          </a:p>
          <a:p>
            <a:pPr>
              <a:buFont typeface="Wingdings" pitchFamily="2" charset="2"/>
              <a:buChar char="ü"/>
            </a:pPr>
            <a:endParaRPr lang="pt-BR" sz="3000" dirty="0"/>
          </a:p>
          <a:p>
            <a:pPr marL="0" indent="0" algn="just">
              <a:buNone/>
            </a:pPr>
            <a:r>
              <a:rPr lang="pt-BR" sz="3000" dirty="0"/>
              <a:t>É fundamental que esses acontecimentos da vida sejam compreendidos.</a:t>
            </a:r>
          </a:p>
          <a:p>
            <a:pPr>
              <a:buFont typeface="Wingdings" pitchFamily="2" charset="2"/>
              <a:buChar char="ü"/>
            </a:pPr>
            <a:endParaRPr lang="pt-BR" dirty="0"/>
          </a:p>
          <a:p>
            <a:pPr>
              <a:buFont typeface="Wingdings" pitchFamily="2" charset="2"/>
              <a:buChar char="ü"/>
            </a:pP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250173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7A0236F-7866-42BE-BB78-F52DECE16B8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83568" y="1196752"/>
            <a:ext cx="7467600" cy="5400600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pt-BR" sz="3200" b="0" i="0" dirty="0">
                <a:solidFill>
                  <a:srgbClr val="000000"/>
                </a:solidFill>
                <a:effectLst/>
                <a:latin typeface="+mj-lt"/>
                <a:ea typeface="Roboto" panose="02000000000000000000" pitchFamily="2" charset="0"/>
              </a:rPr>
              <a:t>A Seção de Saúde da Mulher atua para promover a atenção integral à saúde das mulheres em todos os ciclos de vida, tendo em vista as questões de gênero, de orientação sexual, de raça/etnia e os determinantes e condicionantes sociais que impactam na saúde e na vida das mulheres. Preconizando a assistência humanizada e qualificada em todos os níveis de atenção, realizando ações focadas na organização do acesso aos serviços de promoção, prevenção, assistência e recuperação da saúde.</a:t>
            </a:r>
          </a:p>
          <a:p>
            <a:pPr marL="0" indent="0">
              <a:buNone/>
            </a:pPr>
            <a:br>
              <a:rPr lang="pt-BR" dirty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5667098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Ministério da Saúde amplia Papanicolau para mulheres até 64 anos | Nescon">
            <a:extLst>
              <a:ext uri="{FF2B5EF4-FFF2-40B4-BE49-F238E27FC236}">
                <a16:creationId xmlns:a16="http://schemas.microsoft.com/office/drawing/2014/main" id="{3A2C5031-1CA1-471C-BFD9-28AD72F5EF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3628" y="1124744"/>
            <a:ext cx="6696744" cy="4968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049980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404664"/>
            <a:ext cx="8229600" cy="6048672"/>
          </a:xfrm>
        </p:spPr>
        <p:txBody>
          <a:bodyPr>
            <a:normAutofit/>
          </a:bodyPr>
          <a:lstStyle/>
          <a:p>
            <a:r>
              <a:rPr lang="pt-BR" sz="3800" b="1" dirty="0"/>
              <a:t>A partir dos 65 anos de idade</a:t>
            </a:r>
          </a:p>
          <a:p>
            <a:pPr marL="0" indent="0">
              <a:buNone/>
            </a:pPr>
            <a:endParaRPr lang="pt-BR" sz="3800" b="1" dirty="0"/>
          </a:p>
          <a:p>
            <a:pPr>
              <a:buFont typeface="Wingdings" pitchFamily="2" charset="2"/>
              <a:buChar char="ü"/>
            </a:pPr>
            <a:r>
              <a:rPr lang="pt-BR" sz="3200" dirty="0"/>
              <a:t>doença cardíaca é a principal causa de morte;</a:t>
            </a:r>
          </a:p>
          <a:p>
            <a:pPr>
              <a:buFont typeface="Wingdings" pitchFamily="2" charset="2"/>
              <a:buChar char="ü"/>
            </a:pPr>
            <a:r>
              <a:rPr lang="pt-BR" sz="3200" dirty="0"/>
              <a:t>seguida pelo câncer e AVC;</a:t>
            </a:r>
          </a:p>
          <a:p>
            <a:pPr>
              <a:buFont typeface="Wingdings" pitchFamily="2" charset="2"/>
              <a:buChar char="ü"/>
            </a:pPr>
            <a:r>
              <a:rPr lang="pt-BR" sz="3200" dirty="0"/>
              <a:t>doenças neurológicas degenerativas;</a:t>
            </a:r>
          </a:p>
          <a:p>
            <a:pPr>
              <a:buFont typeface="Wingdings" pitchFamily="2" charset="2"/>
              <a:buChar char="ü"/>
            </a:pPr>
            <a:r>
              <a:rPr lang="pt-BR" sz="3200" dirty="0"/>
              <a:t>estado frágil e dependente;</a:t>
            </a:r>
          </a:p>
          <a:p>
            <a:pPr>
              <a:buFont typeface="Wingdings" pitchFamily="2" charset="2"/>
              <a:buChar char="ü"/>
            </a:pPr>
            <a:r>
              <a:rPr lang="pt-BR" sz="3200" dirty="0"/>
              <a:t>alterações sociais e psicológicas;</a:t>
            </a:r>
          </a:p>
          <a:p>
            <a:pPr>
              <a:buFont typeface="Wingdings" pitchFamily="2" charset="2"/>
              <a:buChar char="ü"/>
            </a:pPr>
            <a:r>
              <a:rPr lang="pt-BR" sz="3200" dirty="0"/>
              <a:t>isolamento social;</a:t>
            </a:r>
          </a:p>
          <a:p>
            <a:pPr>
              <a:buFont typeface="Wingdings" pitchFamily="2" charset="2"/>
              <a:buChar char="ü"/>
            </a:pPr>
            <a:r>
              <a:rPr lang="pt-BR" sz="3200" dirty="0"/>
              <a:t>perda da estabilidade financeira;</a:t>
            </a:r>
          </a:p>
          <a:p>
            <a:pPr>
              <a:buFont typeface="Wingdings" pitchFamily="2" charset="2"/>
              <a:buChar char="ü"/>
            </a:pPr>
            <a:endParaRPr lang="pt-BR" sz="3200" dirty="0"/>
          </a:p>
          <a:p>
            <a:pPr marL="0" indent="0" fontAlgn="base">
              <a:buNone/>
            </a:pPr>
            <a:endParaRPr lang="pt-BR" dirty="0"/>
          </a:p>
          <a:p>
            <a:pPr marL="0" indent="0">
              <a:buNone/>
            </a:pP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1029492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692696"/>
            <a:ext cx="8075240" cy="5781256"/>
          </a:xfrm>
        </p:spPr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pt-BR" sz="3200" dirty="0"/>
              <a:t>aumento da incapacitação física.</a:t>
            </a:r>
          </a:p>
          <a:p>
            <a:pPr marL="0" indent="0">
              <a:buNone/>
            </a:pPr>
            <a:endParaRPr lang="pt-BR" sz="3200" dirty="0"/>
          </a:p>
          <a:p>
            <a:pPr marL="0" indent="0" algn="just" fontAlgn="base">
              <a:buNone/>
            </a:pPr>
            <a:r>
              <a:rPr lang="pt-BR" sz="3200" dirty="0"/>
              <a:t>Reconhecer e ajudar a minimizar o impacto dessas condições acumuladas sobre a habilidade funcional das mulheres, bem como em sua qualidade de vida.</a:t>
            </a:r>
          </a:p>
        </p:txBody>
      </p:sp>
    </p:spTree>
    <p:extLst>
      <p:ext uri="{BB962C8B-B14F-4D97-AF65-F5344CB8AC3E}">
        <p14:creationId xmlns:p14="http://schemas.microsoft.com/office/powerpoint/2010/main" val="238417261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Jardim Itú Sabará realiza encontros semanais para moradoras idosas">
            <a:extLst>
              <a:ext uri="{FF2B5EF4-FFF2-40B4-BE49-F238E27FC236}">
                <a16:creationId xmlns:a16="http://schemas.microsoft.com/office/drawing/2014/main" id="{395622BF-70AA-407F-9308-658289A553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692696"/>
            <a:ext cx="6768752" cy="5040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792073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pt-B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7" y="404663"/>
            <a:ext cx="8280920" cy="61623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709968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85DF172-1836-4EDA-AB68-AE59196B519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196752"/>
            <a:ext cx="7931224" cy="5277200"/>
          </a:xfrm>
        </p:spPr>
        <p:txBody>
          <a:bodyPr>
            <a:normAutofit/>
          </a:bodyPr>
          <a:lstStyle/>
          <a:p>
            <a:pPr algn="just"/>
            <a:r>
              <a:rPr lang="pt-BR" sz="2700" b="0" i="0" dirty="0">
                <a:solidFill>
                  <a:srgbClr val="000000"/>
                </a:solidFill>
                <a:effectLst/>
                <a:latin typeface="+mj-lt"/>
              </a:rPr>
              <a:t>A Política de Atenção Integral à Saúde das Mulheres compreende a saúde como um processo resultante de fatores biológicos, sociais, econômicos, culturais e históricos. Isso implica em afirmar que o perfil de saúde e doença varia no tempo e no espaço, de acordo com o grau de desenvolvimento econômico, social e humano, incluindo a questão de gênero como condicionante/determinante social. </a:t>
            </a:r>
            <a:endParaRPr lang="pt-BR" sz="27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380580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5F1D1F1-020D-4EB1-AFA2-E9C6F77D126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859216" cy="4873752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sz="2700" b="0" i="0" dirty="0">
                <a:solidFill>
                  <a:srgbClr val="000000"/>
                </a:solidFill>
                <a:effectLst/>
                <a:latin typeface="+mj-lt"/>
              </a:rPr>
              <a:t>A incorporação da categoria gênero na avaliação de políticas de saúde permite mostrar uma nova dimensão da desigualdade social, assim como, explicar situações e fenômenos que não teriam visibilidade sem este enfoque. A vulnerabilidade feminina frente a certas doenças e causas de morte está, muitas vezes, mais relacionada com a situação de desigualdade da mulher na sociedade do que com fatores biológicos.</a:t>
            </a:r>
          </a:p>
          <a:p>
            <a:pPr marL="0" indent="0" algn="just">
              <a:buNone/>
            </a:pPr>
            <a:br>
              <a:rPr lang="pt-BR" dirty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852804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81738A6-7412-45F5-956C-1E2BF37150A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476672"/>
            <a:ext cx="8219256" cy="638132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pt-BR" sz="2600" b="0" i="0" dirty="0">
                <a:solidFill>
                  <a:srgbClr val="000000"/>
                </a:solidFill>
                <a:effectLst/>
                <a:latin typeface="+mj-lt"/>
              </a:rPr>
              <a:t>Entendendo a situação de desigualdade social relacionada ao gênero, a atuação da Seção de Saúde da Mulher desenvolve-se a partir dos seguintes eixos:</a:t>
            </a:r>
          </a:p>
          <a:p>
            <a:pPr marL="0" indent="0" algn="just">
              <a:buNone/>
            </a:pPr>
            <a:endParaRPr lang="pt-BR" sz="2600" b="0" i="0" dirty="0">
              <a:solidFill>
                <a:srgbClr val="000000"/>
              </a:solidFill>
              <a:effectLst/>
              <a:latin typeface="+mj-lt"/>
            </a:endParaRPr>
          </a:p>
          <a:p>
            <a:pPr marL="0" indent="0" algn="just">
              <a:buNone/>
            </a:pPr>
            <a:r>
              <a:rPr lang="pt-BR" sz="2600" b="0" i="0" dirty="0">
                <a:solidFill>
                  <a:srgbClr val="000000"/>
                </a:solidFill>
                <a:effectLst/>
                <a:latin typeface="+mj-lt"/>
              </a:rPr>
              <a:t>a) Saúde sexual, considerando a identidade de gênero, sexualidade, diversidade, prevenção e tratamento das infecções sexualmente transmissíveis, assim como, as doenças ginecológicas;</a:t>
            </a:r>
          </a:p>
          <a:p>
            <a:pPr marL="0" indent="0" algn="l">
              <a:buNone/>
            </a:pPr>
            <a:endParaRPr lang="pt-BR" sz="2600" b="0" i="0" dirty="0">
              <a:solidFill>
                <a:srgbClr val="000000"/>
              </a:solidFill>
              <a:effectLst/>
              <a:latin typeface="+mj-lt"/>
            </a:endParaRPr>
          </a:p>
          <a:p>
            <a:pPr marL="0" indent="0" algn="just">
              <a:buNone/>
            </a:pPr>
            <a:r>
              <a:rPr lang="pt-BR" sz="2600" b="0" i="0" dirty="0">
                <a:solidFill>
                  <a:srgbClr val="000000"/>
                </a:solidFill>
                <a:effectLst/>
                <a:latin typeface="+mj-lt"/>
              </a:rPr>
              <a:t>b) Saúde reprodutiva, com ênfase na melhoria da atenção obstétrica, no planejamento reprodutivo e na atenção ao abortamento;</a:t>
            </a:r>
          </a:p>
          <a:p>
            <a:pPr marL="0" indent="0" algn="l">
              <a:buNone/>
            </a:pPr>
            <a:br>
              <a:rPr lang="pt-BR" sz="2600" b="0" i="0" dirty="0">
                <a:solidFill>
                  <a:srgbClr val="000000"/>
                </a:solidFill>
                <a:effectLst/>
                <a:latin typeface="+mj-lt"/>
              </a:rPr>
            </a:br>
            <a:r>
              <a:rPr lang="pt-BR" sz="2600" b="0" i="0" dirty="0">
                <a:solidFill>
                  <a:srgbClr val="000000"/>
                </a:solidFill>
                <a:effectLst/>
                <a:latin typeface="+mj-lt"/>
              </a:rPr>
              <a:t>c) O enfrentamento à violência doméstica e violência sexual;</a:t>
            </a:r>
            <a:br>
              <a:rPr lang="pt-BR" sz="2600" b="0" i="0" dirty="0">
                <a:solidFill>
                  <a:srgbClr val="000000"/>
                </a:solidFill>
                <a:effectLst/>
                <a:latin typeface="+mj-lt"/>
              </a:rPr>
            </a:br>
            <a:endParaRPr lang="pt-BR" sz="2600" b="0" i="0" dirty="0">
              <a:solidFill>
                <a:srgbClr val="000000"/>
              </a:solidFill>
              <a:effectLst/>
              <a:latin typeface="+mj-lt"/>
            </a:endParaRPr>
          </a:p>
          <a:p>
            <a:pPr marL="0" indent="0" algn="l">
              <a:buNone/>
            </a:pPr>
            <a:r>
              <a:rPr lang="pt-BR" sz="2600" b="0" i="0" dirty="0">
                <a:solidFill>
                  <a:srgbClr val="000000"/>
                </a:solidFill>
                <a:effectLst/>
                <a:latin typeface="+mj-lt"/>
              </a:rPr>
              <a:t>d) Atenção ao câncer de mama e colo do útero.</a:t>
            </a:r>
          </a:p>
          <a:p>
            <a:pPr marL="0" indent="0" algn="l">
              <a:buNone/>
            </a:pPr>
            <a:br>
              <a:rPr lang="pt-BR" dirty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241658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199" y="260648"/>
            <a:ext cx="8312727" cy="1143000"/>
          </a:xfrm>
        </p:spPr>
        <p:txBody>
          <a:bodyPr>
            <a:normAutofit/>
          </a:bodyPr>
          <a:lstStyle/>
          <a:p>
            <a:pPr algn="ctr"/>
            <a:r>
              <a:rPr lang="pt-BR" sz="3200" b="1" i="1" dirty="0"/>
              <a:t>Assistência Integral à Saúde da Mulher</a:t>
            </a:r>
            <a:r>
              <a:rPr lang="pt-BR" sz="3200" dirty="0"/>
              <a:t> (</a:t>
            </a:r>
            <a:r>
              <a:rPr lang="pt-BR" sz="3200" dirty="0" err="1"/>
              <a:t>Paism</a:t>
            </a:r>
            <a:r>
              <a:rPr lang="pt-BR" sz="3200" dirty="0"/>
              <a:t>)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772816"/>
            <a:ext cx="8147248" cy="48245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3200" dirty="0"/>
              <a:t>O Programa PAISM:</a:t>
            </a:r>
          </a:p>
          <a:p>
            <a:pPr marL="0" indent="0">
              <a:buNone/>
            </a:pPr>
            <a:endParaRPr lang="pt-BR" sz="3200" dirty="0"/>
          </a:p>
          <a:p>
            <a:pPr>
              <a:buFont typeface="Wingdings" pitchFamily="2" charset="2"/>
              <a:buChar char="q"/>
            </a:pPr>
            <a:r>
              <a:rPr lang="pt-BR" sz="3200" dirty="0"/>
              <a:t>Surgiu 1983 – Controle da Natalidade;</a:t>
            </a:r>
          </a:p>
          <a:p>
            <a:pPr algn="just">
              <a:buFont typeface="Wingdings" pitchFamily="2" charset="2"/>
              <a:buChar char="q"/>
            </a:pPr>
            <a:r>
              <a:rPr lang="pt-BR" sz="3200" dirty="0"/>
              <a:t>Defendeu o livre arbítrio das pessoas e das famílias brasileiras em relação a quando, quantos e qual o espaçamento entre os/as filhos/as;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690378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548680"/>
            <a:ext cx="8147248" cy="5925272"/>
          </a:xfrm>
        </p:spPr>
        <p:txBody>
          <a:bodyPr/>
          <a:lstStyle/>
          <a:p>
            <a:pPr algn="just">
              <a:buFont typeface="Wingdings" pitchFamily="2" charset="2"/>
              <a:buChar char="q"/>
            </a:pPr>
            <a:r>
              <a:rPr lang="pt-BR" sz="3200" dirty="0"/>
              <a:t>Incorporou o ideário feminista para a atenção à saúde integral, inclusive responsabilizando o estado brasileiro com os aspectos da saúde reprodutiva;</a:t>
            </a:r>
          </a:p>
          <a:p>
            <a:pPr marL="0" indent="0" algn="just">
              <a:buNone/>
            </a:pPr>
            <a:endParaRPr lang="pt-BR" sz="3200" dirty="0"/>
          </a:p>
          <a:p>
            <a:pPr algn="just">
              <a:buFont typeface="Wingdings" pitchFamily="2" charset="2"/>
              <a:buChar char="q"/>
            </a:pPr>
            <a:r>
              <a:rPr lang="pt-BR" sz="3200" dirty="0"/>
              <a:t>Ações prioritárias foram definidas a partir das necessidades da população feminina.</a:t>
            </a:r>
          </a:p>
          <a:p>
            <a:pPr>
              <a:buFont typeface="Wingdings" pitchFamily="2" charset="2"/>
              <a:buChar char="q"/>
            </a:pPr>
            <a:endParaRPr lang="pt-BR" dirty="0"/>
          </a:p>
          <a:p>
            <a:pPr>
              <a:buFont typeface="Wingdings" pitchFamily="2" charset="2"/>
              <a:buChar char="q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474269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23528" y="908720"/>
            <a:ext cx="8352928" cy="556523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3000" dirty="0"/>
              <a:t>No Brasil, a política pública evidenciou um salto de qualidade na década de 80, com a formulação de propostas de atenção integral à saúde da mulher (PAISM-MS; Resolução 123 do </a:t>
            </a:r>
            <a:r>
              <a:rPr lang="pt-BR" sz="3000" dirty="0" err="1"/>
              <a:t>Inamps</a:t>
            </a:r>
            <a:r>
              <a:rPr lang="pt-BR" sz="3000" dirty="0"/>
              <a:t>) que incluíram, pela primeira vez, serviços públicos de contracepção, e que visavam à incorporação da própria mulher como sujeito ativo no cuidado da sua saúde, considerando todas as etapas de vida. Ainda falta muito para uma efetiva implementação destas propostas.</a:t>
            </a:r>
          </a:p>
          <a:p>
            <a:pPr marL="0" indent="0" algn="just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522865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lcão Envidraçado">
  <a:themeElements>
    <a:clrScheme name="Balcão Envidraçado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Balcão Envidraçado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Balcão Envidraçad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5510</TotalTime>
  <Words>1489</Words>
  <Application>Microsoft Office PowerPoint</Application>
  <PresentationFormat>Apresentação na tela (4:3)</PresentationFormat>
  <Paragraphs>121</Paragraphs>
  <Slides>34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34</vt:i4>
      </vt:variant>
    </vt:vector>
  </HeadingPairs>
  <TitlesOfParts>
    <vt:vector size="38" baseType="lpstr">
      <vt:lpstr>Century Schoolbook</vt:lpstr>
      <vt:lpstr>Wingdings</vt:lpstr>
      <vt:lpstr>Wingdings 2</vt:lpstr>
      <vt:lpstr>Balcão Envidraçado</vt:lpstr>
      <vt:lpstr>Saúde da Mulher Conceitos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Assistência Integral à Saúde da Mulher (Paism) </vt:lpstr>
      <vt:lpstr>Apresentação do PowerPoint</vt:lpstr>
      <vt:lpstr>Apresentação do PowerPoint</vt:lpstr>
      <vt:lpstr>Incorporou:</vt:lpstr>
      <vt:lpstr>Propôs:</vt:lpstr>
      <vt:lpstr>O que reconhece:</vt:lpstr>
      <vt:lpstr>   Política Nacional de Atenção Integral à Saúde da Mulher - Princípios e Diretrizes</vt:lpstr>
      <vt:lpstr>3 esferas do governo e suas atuações:</vt:lpstr>
      <vt:lpstr>Apresentação do PowerPoint</vt:lpstr>
      <vt:lpstr>Apresentação do PowerPoint</vt:lpstr>
      <vt:lpstr>Apresentação do PowerPoint</vt:lpstr>
      <vt:lpstr> Definição de saúde da mulher </vt:lpstr>
      <vt:lpstr>       Fatores que influenciam a saúde da mulher </vt:lpstr>
      <vt:lpstr>Apresentação do PowerPoint</vt:lpstr>
      <vt:lpstr>Apresentação do PowerPoint</vt:lpstr>
      <vt:lpstr>Apresentação do PowerPoint</vt:lpstr>
      <vt:lpstr> A saúde das mulheres ao longo da vida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Saúde da Mulher Conceitos</dc:title>
  <dc:creator>User</dc:creator>
  <cp:lastModifiedBy>Claudine Baqueiro</cp:lastModifiedBy>
  <cp:revision>77</cp:revision>
  <dcterms:created xsi:type="dcterms:W3CDTF">2020-03-17T01:02:32Z</dcterms:created>
  <dcterms:modified xsi:type="dcterms:W3CDTF">2022-03-14T20:15:12Z</dcterms:modified>
</cp:coreProperties>
</file>