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88" r:id="rId3"/>
    <p:sldId id="257" r:id="rId4"/>
    <p:sldId id="258" r:id="rId5"/>
    <p:sldId id="259" r:id="rId6"/>
    <p:sldId id="260" r:id="rId7"/>
    <p:sldId id="286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90" r:id="rId20"/>
    <p:sldId id="273" r:id="rId21"/>
    <p:sldId id="291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92" r:id="rId35"/>
    <p:sldId id="289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8D8CA-1C56-4A7F-9EDD-8B2CEC1A649E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A3FCB-9CA1-4BB7-9D6B-E8EB891C23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833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A3FCB-9CA1-4BB7-9D6B-E8EB891C23B9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3165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6F6C175-0C37-4095-AD04-C4ADDE95D04C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7410185-0493-4445-B5D8-9CAD73F98A0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3688" y="2420888"/>
            <a:ext cx="72008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>Saúde sexual </a:t>
            </a:r>
            <a:br>
              <a:rPr lang="pt-BR" sz="6000" b="1" dirty="0"/>
            </a:br>
            <a:r>
              <a:rPr lang="pt-BR" sz="6000" b="1" dirty="0"/>
              <a:t>e </a:t>
            </a:r>
            <a:br>
              <a:rPr lang="pt-BR" sz="6000" b="1" dirty="0"/>
            </a:br>
            <a:r>
              <a:rPr lang="pt-BR" sz="6000" b="1" dirty="0"/>
              <a:t>reprodutiva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3600" dirty="0" err="1"/>
              <a:t>Profª</a:t>
            </a:r>
            <a:r>
              <a:rPr lang="pt-BR" sz="3600" dirty="0"/>
              <a:t> Claudine Ramos</a:t>
            </a:r>
          </a:p>
        </p:txBody>
      </p:sp>
    </p:spTree>
    <p:extLst>
      <p:ext uri="{BB962C8B-B14F-4D97-AF65-F5344CB8AC3E}">
        <p14:creationId xmlns:p14="http://schemas.microsoft.com/office/powerpoint/2010/main" val="3683213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/>
              <a:t>década de 1990 - se deu a consolidação dos direitos sexuais;</a:t>
            </a:r>
          </a:p>
          <a:p>
            <a:pPr algn="just"/>
            <a:r>
              <a:rPr lang="pt-BR" sz="2800" dirty="0"/>
              <a:t>na atualidade, uma parcela dos movimentos feministas utiliza esta terminologia na luta das desigualdades de gênero. A dimensão da sexualidade surge como um tema polêmico e como grande dificuldade para progresso, devido aos tabus e preconceitos que permeiam a discussão</a:t>
            </a:r>
            <a:r>
              <a:rPr lang="pt-BR" sz="2800" b="1" dirty="0"/>
              <a:t>.</a:t>
            </a:r>
            <a:endParaRPr lang="pt-BR" sz="2800" dirty="0"/>
          </a:p>
          <a:p>
            <a:pPr marL="0" indent="0">
              <a:buNone/>
            </a:pP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858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34280"/>
            <a:ext cx="7467600" cy="1143000"/>
          </a:xfrm>
        </p:spPr>
        <p:txBody>
          <a:bodyPr/>
          <a:lstStyle/>
          <a:p>
            <a:pPr algn="ctr"/>
            <a:r>
              <a:rPr lang="pt-BR" dirty="0"/>
              <a:t>Saúde da mulher na atenção básica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50691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800" dirty="0"/>
              <a:t>A atenção em saúde sexual e em saúde reprodutiva é uma das áreas de atuação prioritárias da Atenção Básica à saúde tendo como princípio o respeito aos direitos sexuais e aos direitos reprodutivos.</a:t>
            </a:r>
          </a:p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Esse cuidado envolve os indivíduos e famílias inseridos em contextos diversos, se realiza abordagens nos aspectos sociais, econômicos, ambientais, culturais, entre outros, como condicionantes e/ou determinantes da situação de saúde.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8573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643192" cy="5637240"/>
          </a:xfrm>
        </p:spPr>
        <p:txBody>
          <a:bodyPr/>
          <a:lstStyle/>
          <a:p>
            <a:pPr marL="0" indent="0" algn="just">
              <a:buNone/>
            </a:pPr>
            <a:r>
              <a:rPr lang="pt-BR" sz="2800" dirty="0"/>
              <a:t>A atenção em planejamento familiar implica não só a oferta de métodos e técnicas para a concepção e a anticoncepção, mas também a oferta de informações e acompanhamento, num contexto de escolha livre e informada.</a:t>
            </a:r>
          </a:p>
          <a:p>
            <a:pPr marL="0" indent="0" algn="just">
              <a:buNone/>
            </a:pPr>
            <a:endParaRPr lang="pt-BR" sz="800" dirty="0"/>
          </a:p>
          <a:p>
            <a:pPr marL="0" indent="0" algn="just">
              <a:buNone/>
            </a:pPr>
            <a:r>
              <a:rPr lang="pt-BR" sz="2800" dirty="0"/>
              <a:t>Observa-se, no entanto, que as ações voltadas para a saúde sexual e a saúde reprodutiva, em sua maioria, têm sido focadas mais na saúde reprodutiva.</a:t>
            </a:r>
          </a:p>
        </p:txBody>
      </p:sp>
    </p:spTree>
    <p:extLst>
      <p:ext uri="{BB962C8B-B14F-4D97-AF65-F5344CB8AC3E}">
        <p14:creationId xmlns:p14="http://schemas.microsoft.com/office/powerpoint/2010/main" val="1149869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sz="2800" dirty="0"/>
              <a:t>Em geral, os profissionais de saúde sentem dificuldades de abordar os aspectos relacionados à saúde sexual. Trata-se de uma questão que levanta polêmicas, já que a compreensão da sexualidade está muito marcada por preconceitos e tabus.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4566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84584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r>
              <a:rPr lang="pt-BR" dirty="0"/>
              <a:t>DIREITOS, SAÚDE SEXUAL E </a:t>
            </a:r>
            <a:br>
              <a:rPr lang="pt-BR" dirty="0"/>
            </a:br>
            <a:r>
              <a:rPr lang="pt-BR" dirty="0"/>
              <a:t>SAÚDE REPRODUTIVA: </a:t>
            </a:r>
            <a:br>
              <a:rPr lang="pt-BR" dirty="0"/>
            </a:br>
            <a:r>
              <a:rPr lang="pt-BR" dirty="0"/>
              <a:t>MARCOS LEGAIS E POLÍTICOS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7467600" cy="4413104"/>
          </a:xfrm>
        </p:spPr>
        <p:txBody>
          <a:bodyPr/>
          <a:lstStyle/>
          <a:p>
            <a:pPr marL="0" indent="0" algn="just">
              <a:buNone/>
            </a:pPr>
            <a:r>
              <a:rPr lang="pt-BR" sz="2800" dirty="0"/>
              <a:t>Os direitos sexuais e os direitos reprodutivos são Direitos Humanos já reconhecidos em leis nacionais e documentos internacionais. Eles são conceitos desenvolvidos recentemente e representam uma conquista histórica, fruto da luta pela cidadania e pelos Direitos Humanos. 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4258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108364"/>
            <a:ext cx="7467600" cy="53655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3000" dirty="0"/>
              <a:t>O direito à vida, à alimentação, à saúde, à moradia, à educação, ao afeto, os direitos sexuais e os direitos reprodutivos são considerados </a:t>
            </a:r>
            <a:r>
              <a:rPr lang="pt-BR" sz="3000" b="1" dirty="0"/>
              <a:t>Direitos Humanos</a:t>
            </a:r>
            <a:r>
              <a:rPr lang="pt-BR" sz="3000" dirty="0"/>
              <a:t> fundamentais. Respeitá-los é promover a vida em sociedade, sem discriminação de classe social, de cultura, de religião, de raça, de etnia, de orientação sexual. Para que exista a igualdade de direitos, é preciso respeito às diferenças. Não existe um direito mais importante que o outro. Para o pleno exercício da cidadania, é preciso a garantia do conjunto dos Direitos Humanos.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6949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552" y="1124744"/>
            <a:ext cx="7467600" cy="47731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dirty="0"/>
              <a:t>A saúde reprodutiva é um estado de completo bem-estar físico, mental e social, em todos os aspectos relacionados com o sistema reprodutivo e as suas funções e processos, e não de mera ausência de doença ou enfermidade; implica, por conseguinte, que a pessoa possa ter uma vida sexual segura e satisfatória, tendo autonomia para se reproduzir e a liberdade de decidir sobre quando e quantas vezes deve fazê-lo. </a:t>
            </a:r>
          </a:p>
        </p:txBody>
      </p:sp>
    </p:spTree>
    <p:extLst>
      <p:ext uri="{BB962C8B-B14F-4D97-AF65-F5344CB8AC3E}">
        <p14:creationId xmlns:p14="http://schemas.microsoft.com/office/powerpoint/2010/main" val="1813721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980728"/>
            <a:ext cx="74676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dirty="0"/>
              <a:t>Implícito também está o direito de homens e mulheres de serem informados e de terem acesso a métodos eficientes, seguros, permissíveis e aceitáveis de planejamento familiar de sua escolha, assim como outros métodos de regulação da fecundidade, que não sejam contrários à lei, e o direito de acesso a serviços apropriados de saúde que deem à mulher condições de atravessar, com segurança, a gestação e o parto e proporcionem aos casais a melhor chance de ter um filho sadio.</a:t>
            </a:r>
          </a:p>
        </p:txBody>
      </p:sp>
    </p:spTree>
    <p:extLst>
      <p:ext uri="{BB962C8B-B14F-4D97-AF65-F5344CB8AC3E}">
        <p14:creationId xmlns:p14="http://schemas.microsoft.com/office/powerpoint/2010/main" val="4234927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DEFINIÇÃO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/>
              <a:t>Saúde reprodutiva:</a:t>
            </a:r>
          </a:p>
          <a:p>
            <a:pPr marL="0" indent="0" algn="just">
              <a:buNone/>
            </a:pPr>
            <a:r>
              <a:rPr lang="pt-BR" sz="2800" dirty="0"/>
              <a:t>É definida como a constelação de métodos, técnicas e serviços que contribuem para a saúde e o bem-estar reprodutivo, prevenindo e resolvendo problemas de saúde reprodutiva. </a:t>
            </a:r>
          </a:p>
        </p:txBody>
      </p:sp>
    </p:spTree>
    <p:extLst>
      <p:ext uri="{BB962C8B-B14F-4D97-AF65-F5344CB8AC3E}">
        <p14:creationId xmlns:p14="http://schemas.microsoft.com/office/powerpoint/2010/main" val="2080182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5" r="23338"/>
          <a:stretch/>
        </p:blipFill>
        <p:spPr bwMode="auto">
          <a:xfrm>
            <a:off x="755576" y="548680"/>
            <a:ext cx="7272807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155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36" b="50000"/>
          <a:stretch/>
        </p:blipFill>
        <p:spPr bwMode="auto">
          <a:xfrm>
            <a:off x="251520" y="620688"/>
            <a:ext cx="8496944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6253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2800" dirty="0"/>
              <a:t>Saúde sexual:</a:t>
            </a:r>
          </a:p>
          <a:p>
            <a:pPr marL="0" indent="0" algn="just">
              <a:buNone/>
            </a:pPr>
            <a:r>
              <a:rPr lang="pt-BR" sz="2800" dirty="0"/>
              <a:t>É a intensificação das relações vitais e pessoais e não simples aconselhamento e assistência relativos à reprodução e a doenças sexualmente transmissíveis.</a:t>
            </a:r>
          </a:p>
        </p:txBody>
      </p:sp>
    </p:spTree>
    <p:extLst>
      <p:ext uri="{BB962C8B-B14F-4D97-AF65-F5344CB8AC3E}">
        <p14:creationId xmlns:p14="http://schemas.microsoft.com/office/powerpoint/2010/main" val="393332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15" y="476672"/>
            <a:ext cx="854804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64479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/>
          <a:lstStyle/>
          <a:p>
            <a:pPr algn="ctr"/>
            <a:r>
              <a:rPr lang="pt-BR" dirty="0"/>
              <a:t>Sua história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/>
              <a:t>Inicia nos anos 90, no âmbito dos movimentos gay e lésbico europeus e norte-americanos, produzindo-se, em seguida, uma sinergia com os segmentos dos movimentos feministas;</a:t>
            </a:r>
          </a:p>
          <a:p>
            <a:pPr algn="just"/>
            <a:r>
              <a:rPr lang="pt-BR" sz="2800" dirty="0"/>
              <a:t>Em 1995, a Plataforma de Ação, elaborada na IV Conferência Mundial sobre a Mulher, avançou alguns passos no sentido de formular um conceito relativo aos direitos sexuais, como parte dos princípios dos Direitos Humanos;</a:t>
            </a:r>
          </a:p>
        </p:txBody>
      </p:sp>
    </p:spTree>
    <p:extLst>
      <p:ext uri="{BB962C8B-B14F-4D97-AF65-F5344CB8AC3E}">
        <p14:creationId xmlns:p14="http://schemas.microsoft.com/office/powerpoint/2010/main" val="8019833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/>
          </a:bodyPr>
          <a:lstStyle/>
          <a:p>
            <a:pPr algn="just"/>
            <a:r>
              <a:rPr lang="pt-BR" sz="2800" dirty="0"/>
              <a:t>Em 2006, surge os Princípios de Yogyakarta sobre a Aplicação da Legislação Internacional de Direitos Humanos em Relação à Orientação Sexual e Identidade de Gênero; ONU adotou a Convenção sobre os Direitos das Pessoas com Deficiência, para promover, defender e garantir condições de vida com dignidade para as pessoas que têm alguma incapacidade ou deficiência. </a:t>
            </a:r>
          </a:p>
          <a:p>
            <a:pPr marL="0" indent="0" algn="just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486729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2800" dirty="0"/>
              <a:t>Em 2008, o texto da Convenção da ONU e seu protocolo facultativo foram incluídos como parte da Constituição Nacional;</a:t>
            </a:r>
          </a:p>
          <a:p>
            <a:pPr marL="0" indent="0" algn="just">
              <a:buNone/>
            </a:pPr>
            <a:endParaRPr lang="pt-BR" sz="800" dirty="0"/>
          </a:p>
          <a:p>
            <a:pPr marL="0" indent="0" algn="just">
              <a:buNone/>
            </a:pPr>
            <a:r>
              <a:rPr lang="pt-BR" sz="2800" dirty="0"/>
              <a:t>A ideia de direitos sexuais implica, portanto, a aceitação dos diferentes tipos de expressão sexual, a autonomia para tomar decisões sobre o uso do próprio corpo e a igualdade de gênero.</a:t>
            </a:r>
          </a:p>
        </p:txBody>
      </p:sp>
    </p:spTree>
    <p:extLst>
      <p:ext uri="{BB962C8B-B14F-4D97-AF65-F5344CB8AC3E}">
        <p14:creationId xmlns:p14="http://schemas.microsoft.com/office/powerpoint/2010/main" val="3529178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direitos reprodutivos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sz="2800" dirty="0"/>
              <a:t>A partir de todo esse movimento em prol dos direitos, da saúde sexual e da saúde reprodutiva, encontram-se entre os direitos reprodutivos:</a:t>
            </a:r>
          </a:p>
          <a:p>
            <a:pPr marL="0" indent="0" algn="just">
              <a:buNone/>
            </a:pPr>
            <a:endParaRPr lang="pt-BR" sz="800" dirty="0"/>
          </a:p>
          <a:p>
            <a:pPr algn="just"/>
            <a:r>
              <a:rPr lang="pt-BR" sz="2800" dirty="0"/>
              <a:t>O direito das pessoas decidirem, de forma livre e responsável, se querem ou não ter filhos, quantos filhos desejam ter e em que momento de suas vidas;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9764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7467600" cy="4773144"/>
          </a:xfrm>
        </p:spPr>
        <p:txBody>
          <a:bodyPr/>
          <a:lstStyle/>
          <a:p>
            <a:pPr algn="just"/>
            <a:r>
              <a:rPr lang="pt-BR" sz="2800" dirty="0"/>
              <a:t>O direito de acesso a informações, meios, métodos e técnicas para ter ou não ter filhos;</a:t>
            </a:r>
          </a:p>
          <a:p>
            <a:pPr algn="just"/>
            <a:r>
              <a:rPr lang="pt-BR" sz="2800" dirty="0"/>
              <a:t>O direito de exercer a sexualidade e a reprodução livre de discriminação, imposição e violência.</a:t>
            </a:r>
          </a:p>
        </p:txBody>
      </p:sp>
    </p:spTree>
    <p:extLst>
      <p:ext uri="{BB962C8B-B14F-4D97-AF65-F5344CB8AC3E}">
        <p14:creationId xmlns:p14="http://schemas.microsoft.com/office/powerpoint/2010/main" val="2773194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1143000"/>
          </a:xfrm>
        </p:spPr>
        <p:txBody>
          <a:bodyPr/>
          <a:lstStyle/>
          <a:p>
            <a:pPr algn="ctr"/>
            <a:r>
              <a:rPr lang="pt-BR" dirty="0"/>
              <a:t>direitos sexuais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1124744"/>
            <a:ext cx="7467600" cy="547260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800" dirty="0"/>
              <a:t>Entre os direitos sexuais:</a:t>
            </a:r>
          </a:p>
          <a:p>
            <a:pPr algn="just"/>
            <a:r>
              <a:rPr lang="pt-BR" sz="2800" dirty="0"/>
              <a:t>O direito de viver e expressar livremente a sexualidade sem violência, discriminações e imposições, e com total respeito pelo corpo do(a) parceiro(a);</a:t>
            </a:r>
          </a:p>
          <a:p>
            <a:pPr algn="just"/>
            <a:r>
              <a:rPr lang="pt-BR" sz="2800" dirty="0"/>
              <a:t>O direito de escolher o(a) parceiro(a) sexual;</a:t>
            </a:r>
          </a:p>
          <a:p>
            <a:pPr algn="just"/>
            <a:r>
              <a:rPr lang="pt-BR" sz="2800" dirty="0"/>
              <a:t>O direito de viver plenamente a sexualidade sem medo, vergonha, culpa e  falsas crenças;</a:t>
            </a:r>
          </a:p>
          <a:p>
            <a:pPr algn="just"/>
            <a:r>
              <a:rPr lang="pt-BR" sz="2800" dirty="0"/>
              <a:t>O direito de viver a sexualidade, independentemente de estado civil, idade ou condição física;</a:t>
            </a:r>
          </a:p>
        </p:txBody>
      </p:sp>
    </p:spTree>
    <p:extLst>
      <p:ext uri="{BB962C8B-B14F-4D97-AF65-F5344CB8AC3E}">
        <p14:creationId xmlns:p14="http://schemas.microsoft.com/office/powerpoint/2010/main" val="26431898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/>
          </a:bodyPr>
          <a:lstStyle/>
          <a:p>
            <a:pPr algn="just"/>
            <a:r>
              <a:rPr lang="pt-BR" sz="2800" dirty="0"/>
              <a:t>O direito de escolher se quer ou não quer ter relação sexual;</a:t>
            </a:r>
          </a:p>
          <a:p>
            <a:pPr algn="just"/>
            <a:r>
              <a:rPr lang="pt-BR" sz="2800" dirty="0"/>
              <a:t>O direito de expressar livremente sua orientação sexual: heterossexualidade, homossexualidade, bissexualidade;</a:t>
            </a:r>
          </a:p>
          <a:p>
            <a:pPr algn="just"/>
            <a:r>
              <a:rPr lang="pt-BR" sz="2800" dirty="0"/>
              <a:t>O direito de ter relação sexual, independentemente da reprodução;</a:t>
            </a:r>
          </a:p>
          <a:p>
            <a:pPr algn="just"/>
            <a:r>
              <a:rPr lang="pt-BR" sz="2800" dirty="0"/>
              <a:t>O direito ao sexo seguro para prevenção da gravidez e de doenças sexualmente transmissíveis (DST) e Aids;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32951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2800" dirty="0"/>
              <a:t>O direito a serviços de saúde que garantam privacidade, sigilo e um atendimento de qualidade, sem discriminação;</a:t>
            </a:r>
          </a:p>
          <a:p>
            <a:pPr algn="just"/>
            <a:r>
              <a:rPr lang="pt-BR" sz="2800" dirty="0"/>
              <a:t>O direito à informação e à educação sexual e reprodutiva.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5603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3000" dirty="0"/>
              <a:t>Os direitos à saúde sexual e reprodutiva (DSR) foram reconhecidos recentemente e são considerados uma conquista histórica, advinda da luta pela cidadania e pelos Direitos Humanos</a:t>
            </a:r>
            <a:r>
              <a:rPr lang="pt-BR" sz="3000" b="1" dirty="0"/>
              <a:t>.</a:t>
            </a:r>
          </a:p>
          <a:p>
            <a:pPr marL="0" indent="0" algn="just">
              <a:buNone/>
            </a:pPr>
            <a:endParaRPr lang="pt-BR" b="1" baseline="30000" dirty="0"/>
          </a:p>
          <a:p>
            <a:pPr marL="0" indent="0" algn="just">
              <a:buNone/>
            </a:pPr>
            <a:r>
              <a:rPr lang="pt-BR" sz="3000" dirty="0"/>
              <a:t>Estes direitos devem ser percebidos para que sejam pensadas estratégias governamentais eficazes, uma vez que o atendimento das demandas por cuidado à saúde sexual </a:t>
            </a:r>
            <a:r>
              <a:rPr lang="pt-BR" sz="3000"/>
              <a:t>e reprodutiva </a:t>
            </a:r>
            <a:r>
              <a:rPr lang="pt-BR" sz="3000" dirty="0"/>
              <a:t>(SSR) relacionadas às vivencias de homens e mulheres deve ser um compromisso das políticas públicas na perspectiva da integralidade.</a:t>
            </a:r>
            <a:endParaRPr lang="pt-BR" sz="3000" b="1" baseline="30000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55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Vale notar que a sexualidade é uma importante dimensão da vida, abrangendo aspectos biológicos, psíquicos, sociais, culturais e históricos. Não se restringe à meta reprodutiva, sendo constitutiva das relações amorosas e do laço afetivo entre as pessoas.  </a:t>
            </a:r>
          </a:p>
        </p:txBody>
      </p:sp>
    </p:spTree>
    <p:extLst>
      <p:ext uri="{BB962C8B-B14F-4D97-AF65-F5344CB8AC3E}">
        <p14:creationId xmlns:p14="http://schemas.microsoft.com/office/powerpoint/2010/main" val="23008419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467600" cy="4701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dirty="0"/>
              <a:t>O fato é que há distintos grupos populacionais que têm seus direitos humanos violados em função da sexualidade, tais como lésbicas, gays, bissexuais, travestis e transexuais, bem como pessoas que exercem a prostituição e pessoas que vivem com HIV/Aids. </a:t>
            </a:r>
          </a:p>
        </p:txBody>
      </p:sp>
    </p:spTree>
    <p:extLst>
      <p:ext uri="{BB962C8B-B14F-4D97-AF65-F5344CB8AC3E}">
        <p14:creationId xmlns:p14="http://schemas.microsoft.com/office/powerpoint/2010/main" val="3252913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7467600" cy="46085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Ainda há grupos aos quais erroneamente se supõe o não exercício da sexualidade, como é o caso das pessoas idosas, pessoas com deficiência; e outros para os quais se supõe a impertinência na reprodução, como é o caso das pessoas com deficiência, em situação de prisão, adolescentes e pessoas com orientações sexuais não heterossexuais.</a:t>
            </a:r>
          </a:p>
        </p:txBody>
      </p:sp>
    </p:spTree>
    <p:extLst>
      <p:ext uri="{BB962C8B-B14F-4D97-AF65-F5344CB8AC3E}">
        <p14:creationId xmlns:p14="http://schemas.microsoft.com/office/powerpoint/2010/main" val="2208000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71600" y="1484784"/>
            <a:ext cx="7467600" cy="4320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O reconhecimento da universalidade dos direitos sexuais e dos direitos reprodutivos é fundamental para a qualificação da proposição de políticas públicas que contemplem as especificidades dos diversos segmentos da população.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05137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29F363-11A3-46A1-8203-E1EBDA89364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787208" cy="55652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A prática sexual e a maternidade/paternidade são direitos de todos, que devem ser garantidos pelo Estado, mediante ações e estratégias que promovam o compromisso e responsabilidade dos cidadãos com seu exercício de modo responsável e mediante condições saudáveis e libertas de riscos.</a:t>
            </a:r>
          </a:p>
        </p:txBody>
      </p:sp>
    </p:spTree>
    <p:extLst>
      <p:ext uri="{BB962C8B-B14F-4D97-AF65-F5344CB8AC3E}">
        <p14:creationId xmlns:p14="http://schemas.microsoft.com/office/powerpoint/2010/main" val="19284117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29" y="1213800"/>
            <a:ext cx="7779742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1802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/>
          <a:lstStyle/>
          <a:p>
            <a:pPr marL="0" indent="0" algn="just">
              <a:buNone/>
            </a:pPr>
            <a:r>
              <a:rPr lang="pt-BR" sz="2800" dirty="0"/>
              <a:t>Esses direitos abrangem:</a:t>
            </a:r>
          </a:p>
          <a:p>
            <a:pPr marL="0" indent="0" algn="just">
              <a:buNone/>
            </a:pPr>
            <a:endParaRPr lang="pt-BR" sz="800" dirty="0"/>
          </a:p>
          <a:p>
            <a:pPr algn="just"/>
            <a:r>
              <a:rPr lang="pt-BR" sz="2800" dirty="0"/>
              <a:t>o exercício da vivência da sexualidade sem constrangimento;</a:t>
            </a:r>
          </a:p>
          <a:p>
            <a:pPr algn="just"/>
            <a:r>
              <a:rPr lang="pt-BR" sz="2800" dirty="0"/>
              <a:t>maternidade voluntária;</a:t>
            </a:r>
          </a:p>
          <a:p>
            <a:pPr algn="just"/>
            <a:r>
              <a:rPr lang="pt-BR" sz="2800" dirty="0"/>
              <a:t> anticoncepção </a:t>
            </a:r>
            <a:r>
              <a:rPr lang="pt-BR" sz="2800" dirty="0" err="1"/>
              <a:t>autodecidida</a:t>
            </a:r>
            <a:r>
              <a:rPr lang="pt-BR" sz="2800" b="1" dirty="0"/>
              <a:t>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37452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800" dirty="0"/>
              <a:t>As ações em saúde sexual e reprodutiva tem como marco: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800" dirty="0"/>
              <a:t>Conferência Internacional sobre População e Desenvolvimento (CIPD):</a:t>
            </a:r>
          </a:p>
          <a:p>
            <a:pPr algn="just"/>
            <a:r>
              <a:rPr lang="pt-BR" sz="2800" dirty="0"/>
              <a:t>que as definiu como primordiais à saúde; </a:t>
            </a:r>
          </a:p>
          <a:p>
            <a:r>
              <a:rPr lang="pt-BR" sz="2800" dirty="0"/>
              <a:t>direitos sexuais;</a:t>
            </a:r>
          </a:p>
          <a:p>
            <a:pPr algn="just"/>
            <a:r>
              <a:rPr lang="pt-BR" sz="2800" dirty="0"/>
              <a:t>direitos reprodutivos, (abandonando a ênfase na necessidade de limitar o crescimento populacional).</a:t>
            </a:r>
          </a:p>
        </p:txBody>
      </p:sp>
    </p:spTree>
    <p:extLst>
      <p:ext uri="{BB962C8B-B14F-4D97-AF65-F5344CB8AC3E}">
        <p14:creationId xmlns:p14="http://schemas.microsoft.com/office/powerpoint/2010/main" val="1878421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4873752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pt-BR" sz="2800" dirty="0"/>
              <a:t>IV Conferência Mundial sobre a Mulher, que apresenta avanço na definição:</a:t>
            </a:r>
          </a:p>
          <a:p>
            <a:pPr marL="0" indent="0" algn="just">
              <a:buNone/>
            </a:pPr>
            <a:endParaRPr lang="pt-BR" sz="800" dirty="0"/>
          </a:p>
          <a:p>
            <a:pPr algn="just"/>
            <a:r>
              <a:rPr lang="pt-BR" sz="2800" dirty="0"/>
              <a:t>direitos sexuais; </a:t>
            </a:r>
          </a:p>
          <a:p>
            <a:pPr algn="just"/>
            <a:r>
              <a:rPr lang="pt-BR" sz="2800" dirty="0"/>
              <a:t>direitos reprodutivos como Direitos Humanos.</a:t>
            </a:r>
          </a:p>
        </p:txBody>
      </p:sp>
    </p:spTree>
    <p:extLst>
      <p:ext uri="{BB962C8B-B14F-4D97-AF65-F5344CB8AC3E}">
        <p14:creationId xmlns:p14="http://schemas.microsoft.com/office/powerpoint/2010/main" val="2481911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8539880" cy="54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1088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Brasil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O conceito de direito reprodutivo passa a ser classificado como um ato político, porém, essa mudança de enfoque, é complexa e demanda tempo, uma vez que implica em transformações culturais da sociedade e necessita estar focada na educação em saúde e no protagonismo dos atores envolvidos com o cuidado, através do diálogo, </a:t>
            </a:r>
            <a:r>
              <a:rPr lang="pt-BR" sz="2800" dirty="0" err="1"/>
              <a:t>co-responsabilização</a:t>
            </a:r>
            <a:r>
              <a:rPr lang="pt-BR" sz="2800" dirty="0"/>
              <a:t> e reflexão acerca dos mesmos.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0534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A utilização do termo planejamento reprodutivo em substituição a planejamento familiar tem embasado a política de SSR, havendo a defesa de que se trata de uma concepção mais abrangente, tendo em vista que o conceito de planejamento familiar tem um enfoque econômico-demográfico.</a:t>
            </a:r>
          </a:p>
        </p:txBody>
      </p:sp>
    </p:spTree>
    <p:extLst>
      <p:ext uri="{BB962C8B-B14F-4D97-AF65-F5344CB8AC3E}">
        <p14:creationId xmlns:p14="http://schemas.microsoft.com/office/powerpoint/2010/main" val="2094802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4121</TotalTime>
  <Words>1608</Words>
  <Application>Microsoft Office PowerPoint</Application>
  <PresentationFormat>Apresentação na tela (4:3)</PresentationFormat>
  <Paragraphs>75</Paragraphs>
  <Slides>35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0" baseType="lpstr">
      <vt:lpstr>Calibri</vt:lpstr>
      <vt:lpstr>Century Schoolbook</vt:lpstr>
      <vt:lpstr>Wingdings</vt:lpstr>
      <vt:lpstr>Wingdings 2</vt:lpstr>
      <vt:lpstr>Balcão Envidraçado</vt:lpstr>
      <vt:lpstr>Saúde sexual  e  reprodutiva </vt:lpstr>
      <vt:lpstr>Apresentação do PowerPoint</vt:lpstr>
      <vt:lpstr>Apresentação do PowerPoint</vt:lpstr>
      <vt:lpstr>Apresentação do PowerPoint</vt:lpstr>
      <vt:lpstr>ações</vt:lpstr>
      <vt:lpstr>Apresentação do PowerPoint</vt:lpstr>
      <vt:lpstr>Apresentação do PowerPoint</vt:lpstr>
      <vt:lpstr>Brasil</vt:lpstr>
      <vt:lpstr>Apresentação do PowerPoint</vt:lpstr>
      <vt:lpstr>Apresentação do PowerPoint</vt:lpstr>
      <vt:lpstr>Saúde da mulher na atenção básica</vt:lpstr>
      <vt:lpstr>Apresentação do PowerPoint</vt:lpstr>
      <vt:lpstr>Apresentação do PowerPoint</vt:lpstr>
      <vt:lpstr>     DIREITOS, SAÚDE SEXUAL E  SAÚDE REPRODUTIVA:  MARCOS LEGAIS E POLÍTICOS </vt:lpstr>
      <vt:lpstr>Apresentação do PowerPoint</vt:lpstr>
      <vt:lpstr>Apresentação do PowerPoint</vt:lpstr>
      <vt:lpstr>Apresentação do PowerPoint</vt:lpstr>
      <vt:lpstr>DEFINIÇÃO</vt:lpstr>
      <vt:lpstr>Apresentação do PowerPoint</vt:lpstr>
      <vt:lpstr>Apresentação do PowerPoint</vt:lpstr>
      <vt:lpstr>Apresentação do PowerPoint</vt:lpstr>
      <vt:lpstr>Sua história</vt:lpstr>
      <vt:lpstr>Apresentação do PowerPoint</vt:lpstr>
      <vt:lpstr>Apresentação do PowerPoint</vt:lpstr>
      <vt:lpstr>direitos reprodutivos </vt:lpstr>
      <vt:lpstr>Apresentação do PowerPoint</vt:lpstr>
      <vt:lpstr>direitos sexuais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Saúde sexual e reprodutiva: </dc:title>
  <dc:creator>User</dc:creator>
  <cp:lastModifiedBy>Claudine Baqueiro</cp:lastModifiedBy>
  <cp:revision>60</cp:revision>
  <dcterms:created xsi:type="dcterms:W3CDTF">2020-04-07T00:41:14Z</dcterms:created>
  <dcterms:modified xsi:type="dcterms:W3CDTF">2022-02-21T14:45:56Z</dcterms:modified>
</cp:coreProperties>
</file>