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57" r:id="rId4"/>
    <p:sldId id="258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8" r:id="rId13"/>
    <p:sldId id="269" r:id="rId14"/>
    <p:sldId id="270" r:id="rId15"/>
    <p:sldId id="271" r:id="rId16"/>
    <p:sldId id="273" r:id="rId17"/>
    <p:sldId id="274" r:id="rId18"/>
    <p:sldId id="272" r:id="rId19"/>
    <p:sldId id="275" r:id="rId20"/>
    <p:sldId id="277" r:id="rId21"/>
    <p:sldId id="278" r:id="rId22"/>
    <p:sldId id="282" r:id="rId23"/>
    <p:sldId id="280" r:id="rId24"/>
    <p:sldId id="283" r:id="rId25"/>
    <p:sldId id="281" r:id="rId26"/>
    <p:sldId id="284" r:id="rId27"/>
    <p:sldId id="285" r:id="rId28"/>
    <p:sldId id="286" r:id="rId29"/>
    <p:sldId id="287" r:id="rId30"/>
    <p:sldId id="288" r:id="rId31"/>
    <p:sldId id="289" r:id="rId32"/>
    <p:sldId id="259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4" autoAdjust="0"/>
    <p:restoredTop sz="94660"/>
  </p:normalViewPr>
  <p:slideViewPr>
    <p:cSldViewPr snapToGrid="0">
      <p:cViewPr varScale="1">
        <p:scale>
          <a:sx n="74" d="100"/>
          <a:sy n="74" d="100"/>
        </p:scale>
        <p:origin x="4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Conceitos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Medições Elétricas</a:t>
            </a:r>
          </a:p>
          <a:p>
            <a:r>
              <a:rPr lang="pt-BR" dirty="0" smtClean="0"/>
              <a:t>José Jorge de Oliveira Neto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70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Instrumento de Medição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Segundo o VIM – instrumento capaz de realizar medições individualmente ou em conjunto</a:t>
            </a:r>
          </a:p>
          <a:p>
            <a:r>
              <a:rPr lang="pt-BR" dirty="0" smtClean="0"/>
              <a:t>Exemplos: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1314" y="3299138"/>
            <a:ext cx="5455727" cy="218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86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do Instrumento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Medidas são imperfeitas</a:t>
            </a:r>
          </a:p>
          <a:p>
            <a:r>
              <a:rPr lang="pt-BR" dirty="0" smtClean="0"/>
              <a:t>Erro – impossível determina-lo com exatidão, sendo esse por tanto, um conceito idealizado</a:t>
            </a:r>
          </a:p>
          <a:p>
            <a:r>
              <a:rPr lang="pt-BR" dirty="0" smtClean="0"/>
              <a:t>Erro de Medição – a diferença entre o valor medido e o de referência</a:t>
            </a:r>
          </a:p>
          <a:p>
            <a:r>
              <a:rPr lang="pt-BR" dirty="0" smtClean="0"/>
              <a:t>Erro  é constituído por um componente Aleatório e outro Sistemático</a:t>
            </a:r>
          </a:p>
          <a:p>
            <a:r>
              <a:rPr lang="pt-BR" dirty="0" smtClean="0"/>
              <a:t>Aleatório – interferem em cada medida individualmente. Pode ser reduzindo aumentando o número de medições</a:t>
            </a:r>
          </a:p>
          <a:p>
            <a:r>
              <a:rPr lang="pt-BR" dirty="0" smtClean="0"/>
              <a:t>Sistemático – interferem sistematicamente todas as medições, uma espécie de viés. Pode ser reduzido por meio de calibração ou fator de correção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8068" y="950914"/>
            <a:ext cx="2324100" cy="241935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8068" y="3711578"/>
            <a:ext cx="230505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16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 do Instrumento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 do pêndulo x cronômetro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743" y="2747301"/>
            <a:ext cx="4352925" cy="352425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0468" y="3227519"/>
            <a:ext cx="40481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55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Incertezas de medição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Parâmetro não negativo associado ao resultado de medição, que caracteriza a dispersão do valores atribuídos ao mensurando. </a:t>
            </a:r>
          </a:p>
          <a:p>
            <a:r>
              <a:rPr lang="pt-BR" dirty="0" smtClean="0"/>
              <a:t>Não é sinônimo de erro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441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Precisão x Exatidão de instrumento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Precisão está associada a dispersão dos valores, o quão próximo estão os valores medidos</a:t>
            </a:r>
          </a:p>
          <a:p>
            <a:r>
              <a:rPr lang="pt-BR" dirty="0" smtClean="0"/>
              <a:t>Exatidão é a aproximação entre resultado obtido e o valor verdadeiro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776" y="3376202"/>
            <a:ext cx="8865355" cy="2097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48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Repetitividade de instrumento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repetitividade de um instrumento é a aptidão de um instrumento de medição em fornecer indicações muito próximas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625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Tolerância de instrumento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Quantifica as diferenças de determinada característica de um dispositivo, de um dispositivo para o outro</a:t>
            </a:r>
          </a:p>
          <a:p>
            <a:r>
              <a:rPr lang="pt-BR" dirty="0" smtClean="0"/>
              <a:t>Variações devido ao processo de fabricação</a:t>
            </a:r>
          </a:p>
          <a:p>
            <a:r>
              <a:rPr lang="pt-BR" dirty="0" smtClean="0"/>
              <a:t>Normalmente amostrada como incerteza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271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Resolução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7796965" cy="3880773"/>
          </a:xfrm>
        </p:spPr>
        <p:txBody>
          <a:bodyPr/>
          <a:lstStyle/>
          <a:p>
            <a:r>
              <a:rPr lang="pt-BR" dirty="0" smtClean="0"/>
              <a:t>Consiste na menor diferença entre indicações de determinado dispositivo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8902" y="1917037"/>
            <a:ext cx="3457575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2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Sensibilidade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Razão entre a variação da saída e entrada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920" y="3099306"/>
            <a:ext cx="2431827" cy="134390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0349" y="2842551"/>
            <a:ext cx="459105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71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Cadeia e Sistema de Medição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Cadeia: Sequência de elementos de um sistema de medição que constitui um único caminho para o sinal do sensor até a saída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Sistema: Conjunto </a:t>
            </a:r>
            <a:r>
              <a:rPr lang="pt-BR" dirty="0"/>
              <a:t>de elementos físicos necessários para se obter a medição</a:t>
            </a:r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1831" y="3127344"/>
            <a:ext cx="6156102" cy="815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47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Ementa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145" y="2160589"/>
            <a:ext cx="708660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82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Padrões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Consistem em grandezas de referência para que investigadores de todas as partes do mundo consigam comparar resultados em bases consistentes</a:t>
            </a:r>
          </a:p>
          <a:p>
            <a:r>
              <a:rPr lang="pt-BR" dirty="0" smtClean="0"/>
              <a:t>Segundo o VIM – Definição de uma dada grandeza com valor determinado e incerteza de medição associada, utilizada como referência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002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1. Defina exatidão e precisão</a:t>
            </a:r>
          </a:p>
          <a:p>
            <a:r>
              <a:rPr lang="pt-BR" dirty="0" smtClean="0"/>
              <a:t>2. Por que necessária a calibração</a:t>
            </a:r>
          </a:p>
          <a:p>
            <a:r>
              <a:rPr lang="pt-BR" dirty="0" smtClean="0"/>
              <a:t>3. O que é erro aleatório?</a:t>
            </a:r>
          </a:p>
          <a:p>
            <a:r>
              <a:rPr lang="pt-BR" dirty="0" smtClean="0"/>
              <a:t>4. O que é erro sistemático?</a:t>
            </a:r>
          </a:p>
          <a:p>
            <a:r>
              <a:rPr lang="pt-BR" dirty="0" smtClean="0"/>
              <a:t>5. O que é incerteza?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501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</a:t>
            </a:r>
          </a:p>
          <a:p>
            <a:r>
              <a:rPr lang="pt-BR" dirty="0" smtClean="0"/>
              <a:t>3. O que é erro aleatório?</a:t>
            </a:r>
          </a:p>
          <a:p>
            <a:r>
              <a:rPr lang="pt-BR" dirty="0" smtClean="0"/>
              <a:t>4. O que é erro sistemático?</a:t>
            </a:r>
          </a:p>
          <a:p>
            <a:r>
              <a:rPr lang="pt-BR" dirty="0" smtClean="0"/>
              <a:t>5. O que é incerteza?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081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>
                <a:solidFill>
                  <a:schemeClr val="accent1"/>
                </a:solidFill>
              </a:rPr>
              <a:t>Para redução do erro sistemático na medição</a:t>
            </a:r>
            <a:r>
              <a:rPr lang="pt-BR" dirty="0" smtClean="0">
                <a:solidFill>
                  <a:schemeClr val="accent1"/>
                </a:solidFill>
              </a:rPr>
              <a:t>.</a:t>
            </a:r>
            <a:endParaRPr lang="pt-BR" dirty="0" smtClean="0"/>
          </a:p>
          <a:p>
            <a:r>
              <a:rPr lang="pt-BR" dirty="0" smtClean="0"/>
              <a:t>3. O que é erro aleatório?</a:t>
            </a:r>
          </a:p>
          <a:p>
            <a:r>
              <a:rPr lang="pt-BR" dirty="0" smtClean="0"/>
              <a:t>4. O que é erro sistemático?</a:t>
            </a:r>
          </a:p>
          <a:p>
            <a:r>
              <a:rPr lang="pt-BR" dirty="0" smtClean="0"/>
              <a:t>5. O que é incerteza?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9043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>
                <a:solidFill>
                  <a:schemeClr val="accent1"/>
                </a:solidFill>
              </a:rPr>
              <a:t>Para redução do erro sistemático na medição</a:t>
            </a:r>
            <a:r>
              <a:rPr lang="pt-BR" dirty="0" smtClean="0">
                <a:solidFill>
                  <a:schemeClr val="accent1"/>
                </a:solidFill>
              </a:rPr>
              <a:t>.</a:t>
            </a:r>
            <a:endParaRPr lang="pt-BR" dirty="0" smtClean="0"/>
          </a:p>
          <a:p>
            <a:r>
              <a:rPr lang="pt-BR" sz="2000" dirty="0" smtClean="0"/>
              <a:t>3. O que é erro aleatório?</a:t>
            </a:r>
            <a:r>
              <a:rPr lang="pt-BR" sz="2000" dirty="0">
                <a:solidFill>
                  <a:schemeClr val="accent1"/>
                </a:solidFill>
              </a:rPr>
              <a:t> Erro que acontece devido a condições fora do controle experimental, atuando como um fator de dispersão nas medidas. Tende a diminuir diante da repetição das medições</a:t>
            </a:r>
            <a:r>
              <a:rPr lang="pt-BR" sz="2000" dirty="0" smtClean="0">
                <a:solidFill>
                  <a:schemeClr val="accent1"/>
                </a:solidFill>
              </a:rPr>
              <a:t>.</a:t>
            </a:r>
            <a:endParaRPr lang="pt-BR" sz="2000" dirty="0" smtClean="0"/>
          </a:p>
          <a:p>
            <a:r>
              <a:rPr lang="pt-BR" dirty="0" smtClean="0"/>
              <a:t>4. O que é erro sistemático?</a:t>
            </a:r>
          </a:p>
          <a:p>
            <a:r>
              <a:rPr lang="pt-BR" dirty="0" smtClean="0"/>
              <a:t>5. O que é incerteza?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69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sz="2200" dirty="0" smtClean="0"/>
              <a:t>4. O que é erro sistemático? </a:t>
            </a:r>
            <a:r>
              <a:rPr lang="pt-BR" sz="2200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0902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sz="2200" dirty="0" smtClean="0"/>
              <a:t>5. O que é incerteza? </a:t>
            </a:r>
            <a:r>
              <a:rPr lang="pt-BR" sz="2200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dirty="0" smtClean="0"/>
              <a:t>6. O que é resolução?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67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 </a:t>
            </a:r>
            <a:r>
              <a:rPr lang="pt-BR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sz="2200" dirty="0" smtClean="0"/>
              <a:t>6. O que é resolução? </a:t>
            </a:r>
            <a:r>
              <a:rPr lang="pt-BR" sz="2200" dirty="0">
                <a:solidFill>
                  <a:schemeClr val="accent1"/>
                </a:solidFill>
              </a:rPr>
              <a:t>Consiste na menor diferença entre indicações de determinado </a:t>
            </a:r>
            <a:r>
              <a:rPr lang="pt-BR" sz="2200" dirty="0" smtClean="0">
                <a:solidFill>
                  <a:schemeClr val="accent1"/>
                </a:solidFill>
              </a:rPr>
              <a:t>dispositivo</a:t>
            </a:r>
          </a:p>
          <a:p>
            <a:r>
              <a:rPr lang="pt-BR" dirty="0" smtClean="0"/>
              <a:t>7. O que é cadeia de medição?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016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 </a:t>
            </a:r>
            <a:r>
              <a:rPr lang="pt-BR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dirty="0" smtClean="0"/>
              <a:t>6. O que é resolução? </a:t>
            </a:r>
            <a:r>
              <a:rPr lang="pt-BR" dirty="0">
                <a:solidFill>
                  <a:schemeClr val="accent1"/>
                </a:solidFill>
              </a:rPr>
              <a:t>Consiste na menor diferença entre indicações de determinado </a:t>
            </a:r>
            <a:r>
              <a:rPr lang="pt-BR" dirty="0" smtClean="0">
                <a:solidFill>
                  <a:schemeClr val="accent1"/>
                </a:solidFill>
              </a:rPr>
              <a:t>dispositivo</a:t>
            </a:r>
          </a:p>
          <a:p>
            <a:r>
              <a:rPr lang="pt-BR" sz="2200" dirty="0" smtClean="0"/>
              <a:t>7. O que é cadeia de medição? </a:t>
            </a:r>
            <a:r>
              <a:rPr lang="pt-BR" sz="2200" dirty="0" smtClean="0">
                <a:solidFill>
                  <a:schemeClr val="accent1"/>
                </a:solidFill>
              </a:rPr>
              <a:t>Sequência de elementos que fazem caminho único para o sinal do sensor até a saída.</a:t>
            </a:r>
          </a:p>
          <a:p>
            <a:r>
              <a:rPr lang="pt-BR" dirty="0" smtClean="0"/>
              <a:t>8. O que é sistema de medição?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73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 </a:t>
            </a:r>
            <a:r>
              <a:rPr lang="pt-BR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dirty="0" smtClean="0"/>
              <a:t>6. O que é resolução? </a:t>
            </a:r>
            <a:r>
              <a:rPr lang="pt-BR" dirty="0">
                <a:solidFill>
                  <a:schemeClr val="accent1"/>
                </a:solidFill>
              </a:rPr>
              <a:t>Consiste na menor diferença entre indicações de determinado </a:t>
            </a:r>
            <a:r>
              <a:rPr lang="pt-BR" dirty="0" smtClean="0">
                <a:solidFill>
                  <a:schemeClr val="accent1"/>
                </a:solidFill>
              </a:rPr>
              <a:t>dispositivo</a:t>
            </a:r>
          </a:p>
          <a:p>
            <a:r>
              <a:rPr lang="pt-BR" dirty="0" smtClean="0"/>
              <a:t>7. O que é cadeia de medição? </a:t>
            </a:r>
            <a:r>
              <a:rPr lang="pt-BR" dirty="0" smtClean="0">
                <a:solidFill>
                  <a:schemeClr val="accent1"/>
                </a:solidFill>
              </a:rPr>
              <a:t>Sequência de elementos que fazem caminho único para o sinal do sensor até a saída.</a:t>
            </a:r>
          </a:p>
          <a:p>
            <a:r>
              <a:rPr lang="pt-BR" sz="2400" dirty="0" smtClean="0"/>
              <a:t>8. O que é sistema de medição? </a:t>
            </a:r>
            <a:r>
              <a:rPr lang="pt-BR" sz="2400" dirty="0" smtClean="0">
                <a:solidFill>
                  <a:schemeClr val="accent1"/>
                </a:solidFill>
              </a:rPr>
              <a:t>Conjuntos de elementos físicos utilizados para realização da medição.</a:t>
            </a:r>
          </a:p>
          <a:p>
            <a:r>
              <a:rPr lang="pt-BR" dirty="0" smtClean="0"/>
              <a:t>9. O que é padrão?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016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Nossa ótica</a:t>
            </a:r>
          </a:p>
          <a:p>
            <a:r>
              <a:rPr lang="pt-BR" dirty="0" smtClean="0"/>
              <a:t>Base para todo processo experimental</a:t>
            </a:r>
          </a:p>
          <a:p>
            <a:r>
              <a:rPr lang="pt-BR" dirty="0" smtClean="0"/>
              <a:t>Controle – entendimento e estabelecimento de padrões</a:t>
            </a:r>
          </a:p>
          <a:p>
            <a:r>
              <a:rPr lang="pt-BR" dirty="0" smtClean="0"/>
              <a:t>Incertezas e erros de medição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209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 </a:t>
            </a:r>
            <a:r>
              <a:rPr lang="pt-BR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dirty="0" smtClean="0"/>
              <a:t>6. O que é resolução? </a:t>
            </a:r>
            <a:r>
              <a:rPr lang="pt-BR" dirty="0">
                <a:solidFill>
                  <a:schemeClr val="accent1"/>
                </a:solidFill>
              </a:rPr>
              <a:t>Consiste na menor diferença entre indicações de determinado </a:t>
            </a:r>
            <a:r>
              <a:rPr lang="pt-BR" dirty="0" smtClean="0">
                <a:solidFill>
                  <a:schemeClr val="accent1"/>
                </a:solidFill>
              </a:rPr>
              <a:t>dispositivo</a:t>
            </a:r>
          </a:p>
          <a:p>
            <a:r>
              <a:rPr lang="pt-BR" dirty="0" smtClean="0"/>
              <a:t>7. O que é cadeia de medição? </a:t>
            </a:r>
            <a:r>
              <a:rPr lang="pt-BR" dirty="0" smtClean="0">
                <a:solidFill>
                  <a:schemeClr val="accent1"/>
                </a:solidFill>
              </a:rPr>
              <a:t>Sequência de elementos que fazem caminho único para o sinal do sensor até a saída.</a:t>
            </a:r>
          </a:p>
          <a:p>
            <a:r>
              <a:rPr lang="pt-BR" sz="2000" dirty="0" smtClean="0"/>
              <a:t>8. O que é sistema de medição? </a:t>
            </a:r>
            <a:r>
              <a:rPr lang="pt-BR" sz="2000" dirty="0" smtClean="0">
                <a:solidFill>
                  <a:schemeClr val="accent1"/>
                </a:solidFill>
              </a:rPr>
              <a:t>Conjuntos de elementos físicos utilizados para realização da medição.</a:t>
            </a:r>
          </a:p>
          <a:p>
            <a:r>
              <a:rPr lang="pt-BR" sz="2400" dirty="0" smtClean="0"/>
              <a:t>9. O que é padrão? </a:t>
            </a:r>
            <a:r>
              <a:rPr lang="pt-BR" sz="2400" dirty="0" smtClean="0">
                <a:solidFill>
                  <a:schemeClr val="accent1"/>
                </a:solidFill>
              </a:rPr>
              <a:t>Definição de grandezas de referência com incerteza associada</a:t>
            </a:r>
          </a:p>
          <a:p>
            <a:r>
              <a:rPr lang="pt-BR" dirty="0" smtClean="0"/>
              <a:t>10. Para que servem os padrões?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458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1. Defina exatidão e precisão. </a:t>
            </a:r>
            <a:r>
              <a:rPr lang="pt-BR" dirty="0" smtClean="0">
                <a:solidFill>
                  <a:schemeClr val="accent1"/>
                </a:solidFill>
              </a:rPr>
              <a:t>Precisão está associada a dispersão dos valores, o quão próximo estão os valores medidos. </a:t>
            </a:r>
            <a:r>
              <a:rPr lang="pt-BR" dirty="0">
                <a:solidFill>
                  <a:schemeClr val="accent1"/>
                </a:solidFill>
              </a:rPr>
              <a:t>Exatidão é a aproximação entre resultado obtido e o valor </a:t>
            </a:r>
            <a:r>
              <a:rPr lang="pt-BR" dirty="0" smtClean="0">
                <a:solidFill>
                  <a:schemeClr val="accent1"/>
                </a:solidFill>
              </a:rPr>
              <a:t>verdadeiro.</a:t>
            </a:r>
          </a:p>
          <a:p>
            <a:r>
              <a:rPr lang="pt-BR" dirty="0" smtClean="0"/>
              <a:t>2. Por que necessária a calibração. </a:t>
            </a:r>
            <a:r>
              <a:rPr lang="pt-BR" dirty="0" smtClean="0">
                <a:solidFill>
                  <a:schemeClr val="accent1"/>
                </a:solidFill>
              </a:rPr>
              <a:t>Para redução do erro sistemático na medição.</a:t>
            </a:r>
          </a:p>
          <a:p>
            <a:r>
              <a:rPr lang="pt-BR" dirty="0" smtClean="0"/>
              <a:t>3. O que é erro aleatório? </a:t>
            </a:r>
            <a:r>
              <a:rPr lang="pt-BR" dirty="0" smtClean="0">
                <a:solidFill>
                  <a:schemeClr val="accent1"/>
                </a:solidFill>
              </a:rPr>
              <a:t>Erro que acontece devido a condições fora do controle experimental, atuando como um fator de dispersão nas medidas. Tende a diminuir diante da repetição das medições.</a:t>
            </a:r>
          </a:p>
          <a:p>
            <a:r>
              <a:rPr lang="pt-BR" dirty="0" smtClean="0"/>
              <a:t>4. O que é erro sistemático? </a:t>
            </a:r>
            <a:r>
              <a:rPr lang="pt-BR" dirty="0" smtClean="0">
                <a:solidFill>
                  <a:schemeClr val="accent1"/>
                </a:solidFill>
              </a:rPr>
              <a:t>Erro de viés ou tendencioso, não desaparece com a repetição das medições</a:t>
            </a:r>
          </a:p>
          <a:p>
            <a:r>
              <a:rPr lang="pt-BR" dirty="0" smtClean="0"/>
              <a:t>5. O que é incerteza? </a:t>
            </a:r>
            <a:r>
              <a:rPr lang="pt-BR" dirty="0" smtClean="0">
                <a:solidFill>
                  <a:schemeClr val="accent1"/>
                </a:solidFill>
              </a:rPr>
              <a:t>Faixa de valores possíveis para determinada medição </a:t>
            </a:r>
          </a:p>
          <a:p>
            <a:r>
              <a:rPr lang="pt-BR" dirty="0" smtClean="0"/>
              <a:t>6. O que é resolução? </a:t>
            </a:r>
            <a:r>
              <a:rPr lang="pt-BR" dirty="0">
                <a:solidFill>
                  <a:schemeClr val="accent1"/>
                </a:solidFill>
              </a:rPr>
              <a:t>Consiste na menor diferença entre indicações de determinado </a:t>
            </a:r>
            <a:r>
              <a:rPr lang="pt-BR" dirty="0" smtClean="0">
                <a:solidFill>
                  <a:schemeClr val="accent1"/>
                </a:solidFill>
              </a:rPr>
              <a:t>dispositivo</a:t>
            </a:r>
          </a:p>
          <a:p>
            <a:r>
              <a:rPr lang="pt-BR" dirty="0" smtClean="0"/>
              <a:t>7. O que é cadeia de medição? </a:t>
            </a:r>
            <a:r>
              <a:rPr lang="pt-BR" dirty="0" smtClean="0">
                <a:solidFill>
                  <a:schemeClr val="accent1"/>
                </a:solidFill>
              </a:rPr>
              <a:t>Sequência de elementos que fazem caminho único para o sinal do sensor até a saída.</a:t>
            </a:r>
          </a:p>
          <a:p>
            <a:r>
              <a:rPr lang="pt-BR" sz="2000" dirty="0" smtClean="0"/>
              <a:t>8. O que é sistema de medição? </a:t>
            </a:r>
            <a:r>
              <a:rPr lang="pt-BR" sz="2000" dirty="0" smtClean="0">
                <a:solidFill>
                  <a:schemeClr val="accent1"/>
                </a:solidFill>
              </a:rPr>
              <a:t>Conjuntos de elementos físicos utilizados para realização da medição.</a:t>
            </a:r>
          </a:p>
          <a:p>
            <a:r>
              <a:rPr lang="pt-BR" sz="2000" dirty="0" smtClean="0"/>
              <a:t>9. O que é padrão? </a:t>
            </a:r>
            <a:r>
              <a:rPr lang="pt-BR" sz="2000" dirty="0" smtClean="0">
                <a:solidFill>
                  <a:schemeClr val="accent1"/>
                </a:solidFill>
              </a:rPr>
              <a:t>Definição de grandezas de referência com incerteza associada.</a:t>
            </a:r>
          </a:p>
          <a:p>
            <a:r>
              <a:rPr lang="pt-BR" sz="2400" dirty="0" smtClean="0"/>
              <a:t>10. Para que servem os padrões? </a:t>
            </a:r>
            <a:r>
              <a:rPr lang="pt-BR" sz="2400" dirty="0" smtClean="0">
                <a:solidFill>
                  <a:schemeClr val="accent1"/>
                </a:solidFill>
              </a:rPr>
              <a:t>Para que sirvam de base e possibilitem a comparação de estudos realizados por diferentes investigadores no mundo.</a:t>
            </a:r>
            <a:endParaRPr lang="pt-BR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19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2159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 Científico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160589"/>
            <a:ext cx="5993922" cy="3880773"/>
          </a:xfrm>
        </p:spPr>
        <p:txBody>
          <a:bodyPr/>
          <a:lstStyle/>
          <a:p>
            <a:r>
              <a:rPr lang="pt-BR" dirty="0" smtClean="0"/>
              <a:t>Investigação e construção de conhecimento</a:t>
            </a:r>
          </a:p>
          <a:p>
            <a:r>
              <a:rPr lang="pt-BR" dirty="0" smtClean="0"/>
              <a:t>Garantir segurança da observação e a possibilidade de repetição</a:t>
            </a:r>
          </a:p>
          <a:p>
            <a:r>
              <a:rPr lang="pt-BR" dirty="0" smtClean="0"/>
              <a:t>Elaboração hipótese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9006" y="609600"/>
            <a:ext cx="3027877" cy="562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58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Grandezas Físicas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Segundo Vocabulário Internacional de Termos Fundamentais e Gerais da Metrologia (VIM) – “Propriedade de um fenômeno, de um corpo ou substância que se pode expressar quantitativamente.”</a:t>
            </a:r>
          </a:p>
          <a:p>
            <a:r>
              <a:rPr lang="pt-BR" dirty="0" smtClean="0"/>
              <a:t>Variáveis ou quantidades mensuráveis</a:t>
            </a:r>
          </a:p>
          <a:p>
            <a:r>
              <a:rPr lang="pt-BR" dirty="0" smtClean="0"/>
              <a:t>Sinônimo de variável de instrumentação, de processo ou de medida</a:t>
            </a:r>
          </a:p>
          <a:p>
            <a:r>
              <a:rPr lang="pt-BR" dirty="0" smtClean="0"/>
              <a:t>Pode ser classificada por característica física: variáveis térmicas (temperatura), elétricas (tensão) </a:t>
            </a:r>
            <a:r>
              <a:rPr lang="pt-BR" dirty="0" err="1" smtClean="0"/>
              <a:t>etc</a:t>
            </a:r>
            <a:endParaRPr lang="pt-BR" dirty="0" smtClean="0"/>
          </a:p>
          <a:p>
            <a:r>
              <a:rPr lang="pt-BR" dirty="0" smtClean="0"/>
              <a:t>Valor verdadeiro x valor convencional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356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Unidades de Medida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Grandezas específicas de referência</a:t>
            </a:r>
          </a:p>
          <a:p>
            <a:r>
              <a:rPr lang="pt-BR" dirty="0" smtClean="0"/>
              <a:t>Definidas e adotadas por convenção</a:t>
            </a:r>
          </a:p>
          <a:p>
            <a:r>
              <a:rPr lang="pt-BR" dirty="0" smtClean="0"/>
              <a:t>Comparadas a outras grandezas para expressar magnitude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185" y="3747426"/>
            <a:ext cx="4143375" cy="252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73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Medição, Métodos e Mensurando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Medição é conjunto de operações para determinação do valor de uma grandeza</a:t>
            </a:r>
          </a:p>
          <a:p>
            <a:r>
              <a:rPr lang="pt-BR" dirty="0" smtClean="0"/>
              <a:t>Métodos de Medição são as descrições genéricas de sequência lógicas de operação adotadas na execução da medição</a:t>
            </a:r>
          </a:p>
          <a:p>
            <a:r>
              <a:rPr lang="pt-BR" dirty="0" smtClean="0"/>
              <a:t>Mensurando é grandeza específica submetida a medição</a:t>
            </a:r>
          </a:p>
        </p:txBody>
      </p:sp>
    </p:spTree>
    <p:extLst>
      <p:ext uri="{BB962C8B-B14F-4D97-AF65-F5344CB8AC3E}">
        <p14:creationId xmlns:p14="http://schemas.microsoft.com/office/powerpoint/2010/main" val="215257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Sensores e Transdutores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Naturais – órgãos do sentido</a:t>
            </a:r>
          </a:p>
          <a:p>
            <a:r>
              <a:rPr lang="pt-BR" dirty="0" smtClean="0"/>
              <a:t>Sensores industriais – dispositivos de medição de variáveis físicas em sistemas genéricos</a:t>
            </a:r>
          </a:p>
          <a:p>
            <a:r>
              <a:rPr lang="pt-BR" dirty="0" smtClean="0"/>
              <a:t>Conversores de energia</a:t>
            </a:r>
          </a:p>
          <a:p>
            <a:r>
              <a:rPr lang="pt-BR" dirty="0" smtClean="0"/>
              <a:t>Para o VIM, Sensores são como detectores: boias, fotocélulas</a:t>
            </a:r>
          </a:p>
          <a:p>
            <a:r>
              <a:rPr lang="pt-BR" dirty="0" smtClean="0"/>
              <a:t>Segundo o VIM, Transdutores fornece uma grandeza de saída que tem correlação com a grandeza de entrada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205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Sensores e Transdutores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Ativos ou Passivos</a:t>
            </a:r>
          </a:p>
          <a:p>
            <a:r>
              <a:rPr lang="pt-BR" dirty="0" smtClean="0"/>
              <a:t>Ativos- Necessitam de fonte externa. A entrada modula o sinal de saída </a:t>
            </a:r>
            <a:r>
              <a:rPr lang="pt-BR" dirty="0" err="1" smtClean="0"/>
              <a:t>Termistor</a:t>
            </a:r>
            <a:endParaRPr lang="pt-BR" dirty="0" smtClean="0"/>
          </a:p>
          <a:p>
            <a:r>
              <a:rPr lang="pt-BR" dirty="0" smtClean="0"/>
              <a:t>Passivos- Não necessitam de fonte externa. Sua potência vem da entrada. Exemplo: termopares </a:t>
            </a:r>
            <a:r>
              <a:rPr lang="pt-BR" dirty="0"/>
              <a:t>e </a:t>
            </a:r>
            <a:r>
              <a:rPr lang="pt-BR" dirty="0" err="1"/>
              <a:t>piezoelétricos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3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904</TotalTime>
  <Words>2336</Words>
  <Application>Microsoft Office PowerPoint</Application>
  <PresentationFormat>Widescreen</PresentationFormat>
  <Paragraphs>196</Paragraphs>
  <Slides>32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6" baseType="lpstr">
      <vt:lpstr>Arial</vt:lpstr>
      <vt:lpstr>Trebuchet MS</vt:lpstr>
      <vt:lpstr>Wingdings 3</vt:lpstr>
      <vt:lpstr>Facetado</vt:lpstr>
      <vt:lpstr>Conceitos</vt:lpstr>
      <vt:lpstr>Ementa</vt:lpstr>
      <vt:lpstr>Introdução</vt:lpstr>
      <vt:lpstr>Método Científico</vt:lpstr>
      <vt:lpstr>Grandezas Físicas</vt:lpstr>
      <vt:lpstr>Unidades de Medida</vt:lpstr>
      <vt:lpstr>Medição, Métodos e Mensurando</vt:lpstr>
      <vt:lpstr>Sensores e Transdutores</vt:lpstr>
      <vt:lpstr>Sensores e Transdutores</vt:lpstr>
      <vt:lpstr>Instrumento de Medição</vt:lpstr>
      <vt:lpstr>Características do Instrumento</vt:lpstr>
      <vt:lpstr>Características do Instrumento</vt:lpstr>
      <vt:lpstr>Incertezas de medição</vt:lpstr>
      <vt:lpstr>Precisão x Exatidão de instrumento</vt:lpstr>
      <vt:lpstr>Repetitividade de instrumento</vt:lpstr>
      <vt:lpstr>Tolerância de instrumento</vt:lpstr>
      <vt:lpstr>Resolução</vt:lpstr>
      <vt:lpstr>Sensibilidade</vt:lpstr>
      <vt:lpstr>Cadeia e Sistema de Medição</vt:lpstr>
      <vt:lpstr>Padrões</vt:lpstr>
      <vt:lpstr>Exercício</vt:lpstr>
      <vt:lpstr>Exercício</vt:lpstr>
      <vt:lpstr>Exercício</vt:lpstr>
      <vt:lpstr>Exercício</vt:lpstr>
      <vt:lpstr>Exercício</vt:lpstr>
      <vt:lpstr>Exercício</vt:lpstr>
      <vt:lpstr>Exercício</vt:lpstr>
      <vt:lpstr>Exercício</vt:lpstr>
      <vt:lpstr>Exercício</vt:lpstr>
      <vt:lpstr>Exercício</vt:lpstr>
      <vt:lpstr>Exercício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Conceitos</dc:title>
  <dc:creator>Windows User</dc:creator>
  <cp:lastModifiedBy>Windows User</cp:lastModifiedBy>
  <cp:revision>41</cp:revision>
  <dcterms:created xsi:type="dcterms:W3CDTF">2022-02-16T11:22:47Z</dcterms:created>
  <dcterms:modified xsi:type="dcterms:W3CDTF">2022-02-17T02:26:50Z</dcterms:modified>
</cp:coreProperties>
</file>